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64" r:id="rId6"/>
    <p:sldId id="265" r:id="rId7"/>
    <p:sldId id="266" r:id="rId8"/>
    <p:sldId id="267" r:id="rId9"/>
    <p:sldId id="268" r:id="rId10"/>
    <p:sldId id="259" r:id="rId11"/>
    <p:sldId id="260" r:id="rId12"/>
    <p:sldId id="261" r:id="rId13"/>
    <p:sldId id="262" r:id="rId14"/>
    <p:sldId id="276" r:id="rId15"/>
    <p:sldId id="263" r:id="rId16"/>
    <p:sldId id="273" r:id="rId17"/>
    <p:sldId id="277" r:id="rId18"/>
    <p:sldId id="278" r:id="rId19"/>
    <p:sldId id="274" r:id="rId20"/>
    <p:sldId id="275" r:id="rId21"/>
    <p:sldId id="279" r:id="rId22"/>
    <p:sldId id="280"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2"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D5F8DD-A363-437B-A1AC-C8966801077E}"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23226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5F8DD-A363-437B-A1AC-C8966801077E}"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364232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5F8DD-A363-437B-A1AC-C8966801077E}"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224996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5F8DD-A363-437B-A1AC-C8966801077E}"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153449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5F8DD-A363-437B-A1AC-C8966801077E}"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323693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D5F8DD-A363-437B-A1AC-C8966801077E}"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363995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D5F8DD-A363-437B-A1AC-C8966801077E}" type="datetimeFigureOut">
              <a:rPr lang="en-US" smtClean="0"/>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263698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D5F8DD-A363-437B-A1AC-C8966801077E}" type="datetimeFigureOut">
              <a:rPr lang="en-US" smtClean="0"/>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71742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5F8DD-A363-437B-A1AC-C8966801077E}" type="datetimeFigureOut">
              <a:rPr lang="en-US" smtClean="0"/>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307109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D5F8DD-A363-437B-A1AC-C8966801077E}"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312701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D5F8DD-A363-437B-A1AC-C8966801077E}"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A40AA-B95A-4EA0-BFE6-26DD47CC1A11}" type="slidenum">
              <a:rPr lang="en-US" smtClean="0"/>
              <a:t>‹#›</a:t>
            </a:fld>
            <a:endParaRPr lang="en-US"/>
          </a:p>
        </p:txBody>
      </p:sp>
    </p:spTree>
    <p:extLst>
      <p:ext uri="{BB962C8B-B14F-4D97-AF65-F5344CB8AC3E}">
        <p14:creationId xmlns:p14="http://schemas.microsoft.com/office/powerpoint/2010/main" val="233179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5F8DD-A363-437B-A1AC-C8966801077E}" type="datetimeFigureOut">
              <a:rPr lang="en-US" smtClean="0"/>
              <a:t>6/11/2018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A40AA-B95A-4EA0-BFE6-26DD47CC1A11}" type="slidenum">
              <a:rPr lang="en-US" smtClean="0"/>
              <a:t>‹#›</a:t>
            </a:fld>
            <a:endParaRPr lang="en-US"/>
          </a:p>
        </p:txBody>
      </p:sp>
    </p:spTree>
    <p:extLst>
      <p:ext uri="{BB962C8B-B14F-4D97-AF65-F5344CB8AC3E}">
        <p14:creationId xmlns:p14="http://schemas.microsoft.com/office/powerpoint/2010/main" val="272889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tatisticssolutions.com/wp-content/uploads/2010/01/linearregression01.jpg"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7495"/>
            <a:ext cx="9144000" cy="1217337"/>
          </a:xfrm>
        </p:spPr>
        <p:txBody>
          <a:bodyPr/>
          <a:lstStyle/>
          <a:p>
            <a:r>
              <a:rPr lang="en-US" dirty="0"/>
              <a:t>LINEAR REGRESSION</a:t>
            </a:r>
          </a:p>
        </p:txBody>
      </p:sp>
      <p:sp>
        <p:nvSpPr>
          <p:cNvPr id="3" name="Subtitle 2"/>
          <p:cNvSpPr>
            <a:spLocks noGrp="1"/>
          </p:cNvSpPr>
          <p:nvPr>
            <p:ph type="subTitle" idx="1"/>
          </p:nvPr>
        </p:nvSpPr>
        <p:spPr>
          <a:xfrm>
            <a:off x="1524000" y="3018943"/>
            <a:ext cx="9144000" cy="1655762"/>
          </a:xfrm>
        </p:spPr>
        <p:txBody>
          <a:bodyPr/>
          <a:lstStyle/>
          <a:p>
            <a:r>
              <a:rPr lang="en-US" dirty="0"/>
              <a:t>PRESENTED BY GROUP 16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6095339"/>
              </p:ext>
            </p:extLst>
          </p:nvPr>
        </p:nvGraphicFramePr>
        <p:xfrm>
          <a:off x="2257287" y="384682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77468517"/>
                    </a:ext>
                  </a:extLst>
                </a:gridCol>
                <a:gridCol w="2709333">
                  <a:extLst>
                    <a:ext uri="{9D8B030D-6E8A-4147-A177-3AD203B41FA5}">
                      <a16:colId xmlns:a16="http://schemas.microsoft.com/office/drawing/2014/main" val="434726784"/>
                    </a:ext>
                  </a:extLst>
                </a:gridCol>
                <a:gridCol w="2709333">
                  <a:extLst>
                    <a:ext uri="{9D8B030D-6E8A-4147-A177-3AD203B41FA5}">
                      <a16:colId xmlns:a16="http://schemas.microsoft.com/office/drawing/2014/main" val="4282584600"/>
                    </a:ext>
                  </a:extLst>
                </a:gridCol>
              </a:tblGrid>
              <a:tr h="370840">
                <a:tc>
                  <a:txBody>
                    <a:bodyPr/>
                    <a:lstStyle/>
                    <a:p>
                      <a:r>
                        <a:rPr lang="en-US" dirty="0"/>
                        <a:t>NAME</a:t>
                      </a:r>
                    </a:p>
                  </a:txBody>
                  <a:tcPr/>
                </a:tc>
                <a:tc>
                  <a:txBody>
                    <a:bodyPr/>
                    <a:lstStyle/>
                    <a:p>
                      <a:r>
                        <a:rPr lang="en-US" dirty="0"/>
                        <a:t>REG</a:t>
                      </a:r>
                      <a:r>
                        <a:rPr lang="en-US" baseline="0" dirty="0"/>
                        <a:t> NO.</a:t>
                      </a:r>
                      <a:endParaRPr lang="en-US" dirty="0"/>
                    </a:p>
                  </a:txBody>
                  <a:tcPr/>
                </a:tc>
                <a:tc>
                  <a:txBody>
                    <a:bodyPr/>
                    <a:lstStyle/>
                    <a:p>
                      <a:r>
                        <a:rPr lang="en-US" dirty="0"/>
                        <a:t>STUD NO.</a:t>
                      </a:r>
                    </a:p>
                  </a:txBody>
                  <a:tcPr/>
                </a:tc>
                <a:extLst>
                  <a:ext uri="{0D108BD9-81ED-4DB2-BD59-A6C34878D82A}">
                    <a16:rowId xmlns:a16="http://schemas.microsoft.com/office/drawing/2014/main" val="3437704635"/>
                  </a:ext>
                </a:extLst>
              </a:tr>
              <a:tr h="370840">
                <a:tc>
                  <a:txBody>
                    <a:bodyPr/>
                    <a:lstStyle/>
                    <a:p>
                      <a:r>
                        <a:rPr lang="en-US" dirty="0"/>
                        <a:t>KASOZI</a:t>
                      </a:r>
                      <a:r>
                        <a:rPr lang="en-US" baseline="0" dirty="0"/>
                        <a:t> BENJAMIN</a:t>
                      </a:r>
                      <a:endParaRPr lang="en-US" dirty="0"/>
                    </a:p>
                  </a:txBody>
                  <a:tcPr/>
                </a:tc>
                <a:tc>
                  <a:txBody>
                    <a:bodyPr/>
                    <a:lstStyle/>
                    <a:p>
                      <a:r>
                        <a:rPr lang="en-US" dirty="0"/>
                        <a:t>16/U/5538/EVE</a:t>
                      </a:r>
                    </a:p>
                  </a:txBody>
                  <a:tcPr/>
                </a:tc>
                <a:tc>
                  <a:txBody>
                    <a:bodyPr/>
                    <a:lstStyle/>
                    <a:p>
                      <a:r>
                        <a:rPr lang="en-US" dirty="0"/>
                        <a:t>216015602</a:t>
                      </a:r>
                    </a:p>
                  </a:txBody>
                  <a:tcPr/>
                </a:tc>
                <a:extLst>
                  <a:ext uri="{0D108BD9-81ED-4DB2-BD59-A6C34878D82A}">
                    <a16:rowId xmlns:a16="http://schemas.microsoft.com/office/drawing/2014/main" val="3861719631"/>
                  </a:ext>
                </a:extLst>
              </a:tr>
              <a:tr h="370840">
                <a:tc>
                  <a:txBody>
                    <a:bodyPr/>
                    <a:lstStyle/>
                    <a:p>
                      <a:r>
                        <a:rPr lang="en-US" dirty="0"/>
                        <a:t>KAGANZI</a:t>
                      </a:r>
                      <a:r>
                        <a:rPr lang="en-US" baseline="0" dirty="0"/>
                        <a:t> TIMOTHY</a:t>
                      </a:r>
                      <a:endParaRPr lang="en-US" dirty="0"/>
                    </a:p>
                  </a:txBody>
                  <a:tcPr/>
                </a:tc>
                <a:tc>
                  <a:txBody>
                    <a:bodyPr/>
                    <a:lstStyle/>
                    <a:p>
                      <a:r>
                        <a:rPr lang="en-US" dirty="0" smtClean="0"/>
                        <a:t>16/U/5134/EVE</a:t>
                      </a:r>
                      <a:endParaRPr lang="en-US" dirty="0"/>
                    </a:p>
                  </a:txBody>
                  <a:tcPr/>
                </a:tc>
                <a:tc>
                  <a:txBody>
                    <a:bodyPr/>
                    <a:lstStyle/>
                    <a:p>
                      <a:r>
                        <a:rPr lang="en-US" dirty="0" smtClean="0"/>
                        <a:t>216007287</a:t>
                      </a:r>
                      <a:endParaRPr lang="en-US" dirty="0"/>
                    </a:p>
                  </a:txBody>
                  <a:tcPr/>
                </a:tc>
                <a:extLst>
                  <a:ext uri="{0D108BD9-81ED-4DB2-BD59-A6C34878D82A}">
                    <a16:rowId xmlns:a16="http://schemas.microsoft.com/office/drawing/2014/main" val="3311775956"/>
                  </a:ext>
                </a:extLst>
              </a:tr>
              <a:tr h="370840">
                <a:tc>
                  <a:txBody>
                    <a:bodyPr/>
                    <a:lstStyle/>
                    <a:p>
                      <a:r>
                        <a:rPr lang="en-US" dirty="0"/>
                        <a:t>OKURUT JULIUS</a:t>
                      </a:r>
                    </a:p>
                  </a:txBody>
                  <a:tcPr/>
                </a:tc>
                <a:tc>
                  <a:txBody>
                    <a:bodyPr/>
                    <a:lstStyle/>
                    <a:p>
                      <a:r>
                        <a:rPr lang="en-US" dirty="0" smtClean="0"/>
                        <a:t>16/U/10950/PS</a:t>
                      </a:r>
                      <a:endParaRPr lang="en-US" dirty="0"/>
                    </a:p>
                  </a:txBody>
                  <a:tcPr/>
                </a:tc>
                <a:tc>
                  <a:txBody>
                    <a:bodyPr/>
                    <a:lstStyle/>
                    <a:p>
                      <a:r>
                        <a:rPr lang="en-US" dirty="0" smtClean="0"/>
                        <a:t>216014096</a:t>
                      </a:r>
                      <a:endParaRPr lang="en-US" dirty="0"/>
                    </a:p>
                  </a:txBody>
                  <a:tcPr/>
                </a:tc>
                <a:extLst>
                  <a:ext uri="{0D108BD9-81ED-4DB2-BD59-A6C34878D82A}">
                    <a16:rowId xmlns:a16="http://schemas.microsoft.com/office/drawing/2014/main" val="1676558711"/>
                  </a:ext>
                </a:extLst>
              </a:tr>
              <a:tr h="370840">
                <a:tc>
                  <a:txBody>
                    <a:bodyPr/>
                    <a:lstStyle/>
                    <a:p>
                      <a:r>
                        <a:rPr lang="en-US" dirty="0"/>
                        <a:t>KUNYA NATHERN</a:t>
                      </a:r>
                    </a:p>
                  </a:txBody>
                  <a:tcPr/>
                </a:tc>
                <a:tc>
                  <a:txBody>
                    <a:bodyPr/>
                    <a:lstStyle/>
                    <a:p>
                      <a:r>
                        <a:rPr lang="en-US" dirty="0"/>
                        <a:t>16/U/6372/EVE</a:t>
                      </a:r>
                    </a:p>
                  </a:txBody>
                  <a:tcPr/>
                </a:tc>
                <a:tc>
                  <a:txBody>
                    <a:bodyPr/>
                    <a:lstStyle/>
                    <a:p>
                      <a:r>
                        <a:rPr lang="en-US" dirty="0"/>
                        <a:t>216006158</a:t>
                      </a:r>
                    </a:p>
                  </a:txBody>
                  <a:tcPr/>
                </a:tc>
                <a:extLst>
                  <a:ext uri="{0D108BD9-81ED-4DB2-BD59-A6C34878D82A}">
                    <a16:rowId xmlns:a16="http://schemas.microsoft.com/office/drawing/2014/main" val="3286056638"/>
                  </a:ext>
                </a:extLst>
              </a:tr>
            </a:tbl>
          </a:graphicData>
        </a:graphic>
      </p:graphicFrame>
    </p:spTree>
    <p:extLst>
      <p:ext uri="{BB962C8B-B14F-4D97-AF65-F5344CB8AC3E}">
        <p14:creationId xmlns:p14="http://schemas.microsoft.com/office/powerpoint/2010/main" val="133786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75401"/>
          </a:xfrm>
        </p:spPr>
        <p:txBody>
          <a:bodyPr>
            <a:normAutofit fontScale="90000"/>
          </a:bodyPr>
          <a:lstStyle/>
          <a:p>
            <a:r>
              <a:rPr lang="en-US" dirty="0"/>
              <a:t>				</a:t>
            </a:r>
            <a:r>
              <a:rPr lang="en-US" b="1" dirty="0"/>
              <a:t>Example</a:t>
            </a:r>
          </a:p>
        </p:txBody>
      </p:sp>
      <p:sp>
        <p:nvSpPr>
          <p:cNvPr id="3" name="Content Placeholder 2"/>
          <p:cNvSpPr>
            <a:spLocks noGrp="1"/>
          </p:cNvSpPr>
          <p:nvPr>
            <p:ph idx="1"/>
          </p:nvPr>
        </p:nvSpPr>
        <p:spPr>
          <a:xfrm>
            <a:off x="838200" y="575401"/>
            <a:ext cx="10515600" cy="617809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For this analysis, we will use the </a:t>
            </a:r>
            <a:r>
              <a:rPr lang="en-US" i="1" dirty="0">
                <a:latin typeface="Times New Roman" panose="02020603050405020304" pitchFamily="18" charset="0"/>
                <a:cs typeface="Times New Roman" panose="02020603050405020304" pitchFamily="18" charset="0"/>
              </a:rPr>
              <a:t>cars</a:t>
            </a:r>
            <a:r>
              <a:rPr lang="en-US" dirty="0">
                <a:latin typeface="Times New Roman" panose="02020603050405020304" pitchFamily="18" charset="0"/>
                <a:cs typeface="Times New Roman" panose="02020603050405020304" pitchFamily="18" charset="0"/>
              </a:rPr>
              <a:t> dataset that comes with R by default. cars is a standard built-in dataset, that makes it convenient to demonstrate linear regression in a simple and easy to understand fashion. You can access this dataset simply by typing in cars in your R console. You will find that it consists of 50 observations(rows) and 2 variables (columns) – </a:t>
            </a:r>
            <a:r>
              <a:rPr lang="en-US" dirty="0" err="1">
                <a:latin typeface="Times New Roman" panose="02020603050405020304" pitchFamily="18" charset="0"/>
                <a:cs typeface="Times New Roman" panose="02020603050405020304" pitchFamily="18" charset="0"/>
              </a:rPr>
              <a:t>dist</a:t>
            </a:r>
            <a:r>
              <a:rPr lang="en-US" dirty="0">
                <a:latin typeface="Times New Roman" panose="02020603050405020304" pitchFamily="18" charset="0"/>
                <a:cs typeface="Times New Roman" panose="02020603050405020304" pitchFamily="18" charset="0"/>
              </a:rPr>
              <a:t> and speed. Lets print out the first six observations here..</a:t>
            </a:r>
          </a:p>
          <a:p>
            <a:r>
              <a:rPr lang="en-US" dirty="0">
                <a:latin typeface="Times New Roman" panose="02020603050405020304" pitchFamily="18" charset="0"/>
                <a:cs typeface="Times New Roman" panose="02020603050405020304" pitchFamily="18" charset="0"/>
              </a:rPr>
              <a:t>head(cars)  # display the first 6 observations</a:t>
            </a:r>
          </a:p>
          <a:p>
            <a:r>
              <a:rPr lang="en-US" dirty="0">
                <a:latin typeface="Times New Roman" panose="02020603050405020304" pitchFamily="18" charset="0"/>
                <a:cs typeface="Times New Roman" panose="02020603050405020304" pitchFamily="18" charset="0"/>
              </a:rPr>
              <a:t>#&gt;   speed </a:t>
            </a:r>
            <a:r>
              <a:rPr lang="en-US" dirty="0" err="1">
                <a:latin typeface="Times New Roman" panose="02020603050405020304" pitchFamily="18" charset="0"/>
                <a:cs typeface="Times New Roman" panose="02020603050405020304" pitchFamily="18" charset="0"/>
              </a:rPr>
              <a:t>dist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#&gt; 1     4    2</a:t>
            </a:r>
          </a:p>
          <a:p>
            <a:r>
              <a:rPr lang="en-US" dirty="0">
                <a:latin typeface="Times New Roman" panose="02020603050405020304" pitchFamily="18" charset="0"/>
                <a:cs typeface="Times New Roman" panose="02020603050405020304" pitchFamily="18" charset="0"/>
              </a:rPr>
              <a:t>#&gt; 2     4   10</a:t>
            </a:r>
          </a:p>
          <a:p>
            <a:r>
              <a:rPr lang="en-US" dirty="0">
                <a:latin typeface="Times New Roman" panose="02020603050405020304" pitchFamily="18" charset="0"/>
                <a:cs typeface="Times New Roman" panose="02020603050405020304" pitchFamily="18" charset="0"/>
              </a:rPr>
              <a:t>#&gt; 3     7    4</a:t>
            </a:r>
          </a:p>
          <a:p>
            <a:r>
              <a:rPr lang="en-US" dirty="0">
                <a:latin typeface="Times New Roman" panose="02020603050405020304" pitchFamily="18" charset="0"/>
                <a:cs typeface="Times New Roman" panose="02020603050405020304" pitchFamily="18" charset="0"/>
              </a:rPr>
              <a:t>#&gt; 4     7   22</a:t>
            </a:r>
          </a:p>
          <a:p>
            <a:r>
              <a:rPr lang="en-US" dirty="0">
                <a:latin typeface="Times New Roman" panose="02020603050405020304" pitchFamily="18" charset="0"/>
                <a:cs typeface="Times New Roman" panose="02020603050405020304" pitchFamily="18" charset="0"/>
              </a:rPr>
              <a:t>#&gt; 5     8   16</a:t>
            </a:r>
          </a:p>
          <a:p>
            <a:r>
              <a:rPr lang="en-US" dirty="0">
                <a:latin typeface="Times New Roman" panose="02020603050405020304" pitchFamily="18" charset="0"/>
                <a:cs typeface="Times New Roman" panose="02020603050405020304" pitchFamily="18" charset="0"/>
              </a:rPr>
              <a:t>#&gt; 6     9   10</a:t>
            </a:r>
          </a:p>
          <a:p>
            <a:r>
              <a:rPr lang="en-US" dirty="0">
                <a:latin typeface="Times New Roman" panose="02020603050405020304" pitchFamily="18" charset="0"/>
                <a:cs typeface="Times New Roman" panose="02020603050405020304" pitchFamily="18" charset="0"/>
              </a:rPr>
              <a:t>Before we begin building the regression model, it is a good practice to analyze and understand the variables. The graphical analysis and correlation study below will help with this.</a:t>
            </a:r>
          </a:p>
          <a:p>
            <a:endParaRPr lang="en-US" dirty="0"/>
          </a:p>
        </p:txBody>
      </p:sp>
    </p:spTree>
    <p:extLst>
      <p:ext uri="{BB962C8B-B14F-4D97-AF65-F5344CB8AC3E}">
        <p14:creationId xmlns:p14="http://schemas.microsoft.com/office/powerpoint/2010/main" val="347499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84217"/>
          </a:xfrm>
        </p:spPr>
        <p:txBody>
          <a:bodyPr/>
          <a:lstStyle/>
          <a:p>
            <a:r>
              <a:rPr lang="en-US" b="1" dirty="0"/>
              <a:t>				Graphical Analysis</a:t>
            </a:r>
          </a:p>
        </p:txBody>
      </p:sp>
      <p:sp>
        <p:nvSpPr>
          <p:cNvPr id="3" name="Content Placeholder 2"/>
          <p:cNvSpPr>
            <a:spLocks noGrp="1"/>
          </p:cNvSpPr>
          <p:nvPr>
            <p:ph idx="1"/>
          </p:nvPr>
        </p:nvSpPr>
        <p:spPr>
          <a:xfrm>
            <a:off x="838200" y="1084217"/>
            <a:ext cx="10515600" cy="5603966"/>
          </a:xfrm>
        </p:spPr>
        <p:txBody>
          <a:bodyPr>
            <a:normAutofit lnSpcReduction="10000"/>
          </a:bodyPr>
          <a:lstStyle/>
          <a:p>
            <a:r>
              <a:rPr lang="en-US" dirty="0"/>
              <a:t>The aim of this exercise is to build a simple regression model that we can use to predict Distance (</a:t>
            </a:r>
            <a:r>
              <a:rPr lang="en-US" dirty="0" err="1"/>
              <a:t>dist</a:t>
            </a:r>
            <a:r>
              <a:rPr lang="en-US" dirty="0"/>
              <a:t>) by establishing a statistically significant linear relationship with Speed (speed). But before jumping into the syntax, lets try to understand these variables graphically. Typically, for each of the independent variables (predictors), the following plots are drawn to visualize the following behavior:</a:t>
            </a:r>
          </a:p>
          <a:p>
            <a:pPr lvl="0"/>
            <a:r>
              <a:rPr lang="en-US" b="1" dirty="0"/>
              <a:t>Scatter plot</a:t>
            </a:r>
            <a:r>
              <a:rPr lang="en-US" dirty="0"/>
              <a:t>: Visualize the linear relationship between the predictor and response</a:t>
            </a:r>
          </a:p>
          <a:p>
            <a:pPr lvl="0"/>
            <a:r>
              <a:rPr lang="en-US" b="1" dirty="0"/>
              <a:t>Box plot</a:t>
            </a:r>
            <a:r>
              <a:rPr lang="en-US" dirty="0"/>
              <a:t>: To spot any outlier observations in the variable. Having outliers in your predictor can drastically affect the predictions as they can easily affect the direction/slope of the line of best fit.</a:t>
            </a:r>
          </a:p>
          <a:p>
            <a:pPr lvl="0"/>
            <a:r>
              <a:rPr lang="en-US" b="1" dirty="0"/>
              <a:t>Density plot</a:t>
            </a:r>
            <a:r>
              <a:rPr lang="en-US" dirty="0"/>
              <a:t>: To see the distribution of the predictor variable. Ideally, a close to normal distribution (a bell shaped curve), without being skewed to the left or right is preferred. Let us see how to make each one of them.</a:t>
            </a:r>
          </a:p>
          <a:p>
            <a:endParaRPr lang="en-US" dirty="0"/>
          </a:p>
        </p:txBody>
      </p:sp>
    </p:spTree>
    <p:extLst>
      <p:ext uri="{BB962C8B-B14F-4D97-AF65-F5344CB8AC3E}">
        <p14:creationId xmlns:p14="http://schemas.microsoft.com/office/powerpoint/2010/main" val="132688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0"/>
            <a:ext cx="10515600" cy="966651"/>
          </a:xfrm>
        </p:spPr>
        <p:txBody>
          <a:bodyPr/>
          <a:lstStyle/>
          <a:p>
            <a:r>
              <a:rPr lang="en-US" b="1" dirty="0"/>
              <a:t>				Scatter Plot</a:t>
            </a:r>
          </a:p>
        </p:txBody>
      </p:sp>
      <p:sp>
        <p:nvSpPr>
          <p:cNvPr id="3" name="Content Placeholder 2"/>
          <p:cNvSpPr>
            <a:spLocks noGrp="1"/>
          </p:cNvSpPr>
          <p:nvPr>
            <p:ph idx="1"/>
          </p:nvPr>
        </p:nvSpPr>
        <p:spPr>
          <a:xfrm>
            <a:off x="838200" y="966650"/>
            <a:ext cx="10515600" cy="5799909"/>
          </a:xfrm>
        </p:spPr>
        <p:txBody>
          <a:bodyPr/>
          <a:lstStyle/>
          <a:p>
            <a:r>
              <a:rPr lang="en-US" dirty="0"/>
              <a:t>Scatter plots can help visualize any linear relationships between the dependent (response) variable and independent (predictor) variables. Ideally, if you are having multiple predictor variables, a scatter plot is drawn for each one of them against the response, along with the line of best fit as seen below.</a:t>
            </a:r>
          </a:p>
          <a:p>
            <a:r>
              <a:rPr lang="en-US" dirty="0" err="1"/>
              <a:t>scatter.smooth</a:t>
            </a:r>
            <a:r>
              <a:rPr lang="en-US" dirty="0"/>
              <a:t>(x=</a:t>
            </a:r>
            <a:r>
              <a:rPr lang="en-US" dirty="0" err="1"/>
              <a:t>cars$speed</a:t>
            </a:r>
            <a:r>
              <a:rPr lang="en-US" dirty="0"/>
              <a:t>, y=</a:t>
            </a:r>
            <a:r>
              <a:rPr lang="en-US" dirty="0" err="1"/>
              <a:t>cars$dist</a:t>
            </a:r>
            <a:r>
              <a:rPr lang="en-US" dirty="0"/>
              <a:t>, main="</a:t>
            </a:r>
            <a:r>
              <a:rPr lang="en-US" dirty="0" err="1"/>
              <a:t>Dist</a:t>
            </a:r>
            <a:r>
              <a:rPr lang="en-US" dirty="0"/>
              <a:t> ~ Speed")  # scatterplot</a:t>
            </a:r>
          </a:p>
          <a:p>
            <a:pPr marL="0" indent="0">
              <a:buNone/>
            </a:pPr>
            <a:endParaRPr lang="en-US" dirty="0"/>
          </a:p>
          <a:p>
            <a:endParaRPr lang="en-US" dirty="0"/>
          </a:p>
        </p:txBody>
      </p:sp>
      <p:pic>
        <p:nvPicPr>
          <p:cNvPr id="6" name="Image2"/>
          <p:cNvPicPr/>
          <p:nvPr/>
        </p:nvPicPr>
        <p:blipFill>
          <a:blip r:embed="rId2">
            <a:lum/>
            <a:alphaModFix/>
          </a:blip>
          <a:srcRect/>
          <a:stretch>
            <a:fillRect/>
          </a:stretch>
        </p:blipFill>
        <p:spPr>
          <a:xfrm>
            <a:off x="3294017" y="3592286"/>
            <a:ext cx="5029200" cy="3265714"/>
          </a:xfrm>
          <a:prstGeom prst="rect">
            <a:avLst/>
          </a:prstGeom>
          <a:noFill/>
          <a:ln>
            <a:noFill/>
            <a:prstDash/>
          </a:ln>
        </p:spPr>
      </p:pic>
    </p:spTree>
    <p:extLst>
      <p:ext uri="{BB962C8B-B14F-4D97-AF65-F5344CB8AC3E}">
        <p14:creationId xmlns:p14="http://schemas.microsoft.com/office/powerpoint/2010/main" val="215203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Cont.</a:t>
            </a:r>
          </a:p>
        </p:txBody>
      </p:sp>
      <p:sp>
        <p:nvSpPr>
          <p:cNvPr id="3" name="Content Placeholder 2"/>
          <p:cNvSpPr>
            <a:spLocks noGrp="1"/>
          </p:cNvSpPr>
          <p:nvPr>
            <p:ph idx="1"/>
          </p:nvPr>
        </p:nvSpPr>
        <p:spPr/>
        <p:txBody>
          <a:bodyPr/>
          <a:lstStyle/>
          <a:p>
            <a:pPr>
              <a:lnSpc>
                <a:spcPct val="150000"/>
              </a:lnSpc>
            </a:pPr>
            <a:r>
              <a:rPr lang="en-US" dirty="0"/>
              <a:t>The scatter plot along with the smoothing line above suggests a linearly increasing relationship between the ‘</a:t>
            </a:r>
            <a:r>
              <a:rPr lang="en-US" dirty="0" err="1"/>
              <a:t>dist</a:t>
            </a:r>
            <a:r>
              <a:rPr lang="en-US" dirty="0"/>
              <a:t>’ and ‘speed’ variables. This is a good thing, because, one of the underlying assumptions in linear regression is that the relationship between the response and predictor variables is linear and additive.</a:t>
            </a:r>
          </a:p>
          <a:p>
            <a:pPr>
              <a:lnSpc>
                <a:spcPct val="150000"/>
              </a:lnSpc>
            </a:pPr>
            <a:endParaRPr lang="en-US" dirty="0"/>
          </a:p>
        </p:txBody>
      </p:sp>
    </p:spTree>
    <p:extLst>
      <p:ext uri="{BB962C8B-B14F-4D97-AF65-F5344CB8AC3E}">
        <p14:creationId xmlns:p14="http://schemas.microsoft.com/office/powerpoint/2010/main" val="203566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2402"/>
          </a:xfrm>
        </p:spPr>
        <p:txBody>
          <a:bodyPr>
            <a:normAutofit fontScale="90000"/>
          </a:bodyPr>
          <a:lstStyle/>
          <a:p>
            <a:r>
              <a:rPr lang="en-US" b="1" dirty="0"/>
              <a:t>				Correlation</a:t>
            </a:r>
            <a:endParaRPr lang="en-US" dirty="0"/>
          </a:p>
        </p:txBody>
      </p:sp>
      <p:sp>
        <p:nvSpPr>
          <p:cNvPr id="3" name="Content Placeholder 2"/>
          <p:cNvSpPr>
            <a:spLocks noGrp="1"/>
          </p:cNvSpPr>
          <p:nvPr>
            <p:ph idx="1"/>
          </p:nvPr>
        </p:nvSpPr>
        <p:spPr>
          <a:xfrm>
            <a:off x="838200" y="632402"/>
            <a:ext cx="10515600" cy="6225598"/>
          </a:xfrm>
        </p:spPr>
        <p:txBody>
          <a:bodyPr>
            <a:normAutofit lnSpcReduction="10000"/>
          </a:bodyPr>
          <a:lstStyle/>
          <a:p>
            <a:r>
              <a:rPr lang="en-US" dirty="0"/>
              <a:t>Correlation is a statistical measure that suggests the level of linear dependence between two variables, that occur in pair – just like what we have here in speed and dist. Correlation can take values between </a:t>
            </a:r>
          </a:p>
          <a:p>
            <a:pPr marL="0" indent="0">
              <a:buNone/>
            </a:pPr>
            <a:r>
              <a:rPr lang="en-US" dirty="0"/>
              <a:t>-1 to +1. If we observe for every instance where speed increases, the distance also increases along with it, then there is a high positive correlation between them and therefore the correlation between them will be closer to 1. The opposite is true for an inverse relationship, in which case, the correlation between the variables will be close to -1.</a:t>
            </a:r>
          </a:p>
          <a:p>
            <a:r>
              <a:rPr lang="en-US" dirty="0"/>
              <a:t>A value closer to 0 suggests a weak relationship between the variables. A low correlation (-0.2 &lt; x &lt; 0.2) probably suggests that much of variation of the response variable (</a:t>
            </a:r>
            <a:r>
              <a:rPr lang="en-US" i="1" dirty="0"/>
              <a:t>Y</a:t>
            </a:r>
            <a:r>
              <a:rPr lang="en-US" dirty="0"/>
              <a:t>) is unexplained by the predictor (</a:t>
            </a:r>
            <a:r>
              <a:rPr lang="en-US" i="1" dirty="0"/>
              <a:t>X</a:t>
            </a:r>
            <a:r>
              <a:rPr lang="en-US" dirty="0"/>
              <a:t>), in which case, we should probably look for better explanatory variables.</a:t>
            </a:r>
          </a:p>
          <a:p>
            <a:r>
              <a:rPr lang="en-US" dirty="0" err="1"/>
              <a:t>cor</a:t>
            </a:r>
            <a:r>
              <a:rPr lang="en-US" dirty="0"/>
              <a:t>(</a:t>
            </a:r>
            <a:r>
              <a:rPr lang="en-US" dirty="0" err="1"/>
              <a:t>cars$speed</a:t>
            </a:r>
            <a:r>
              <a:rPr lang="en-US" dirty="0"/>
              <a:t>, </a:t>
            </a:r>
            <a:r>
              <a:rPr lang="en-US" dirty="0" err="1"/>
              <a:t>cars$dist</a:t>
            </a:r>
            <a:r>
              <a:rPr lang="en-US" dirty="0"/>
              <a:t>)  # calculate correlation between speed and distance</a:t>
            </a:r>
          </a:p>
        </p:txBody>
      </p:sp>
    </p:spTree>
    <p:extLst>
      <p:ext uri="{BB962C8B-B14F-4D97-AF65-F5344CB8AC3E}">
        <p14:creationId xmlns:p14="http://schemas.microsoft.com/office/powerpoint/2010/main" val="290296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0654"/>
          </a:xfrm>
        </p:spPr>
        <p:txBody>
          <a:bodyPr/>
          <a:lstStyle/>
          <a:p>
            <a:r>
              <a:rPr lang="en-US" b="1" dirty="0"/>
              <a:t>		Steps to Establish a Regression</a:t>
            </a:r>
            <a:endParaRPr lang="en-US" dirty="0"/>
          </a:p>
        </p:txBody>
      </p:sp>
      <p:sp>
        <p:nvSpPr>
          <p:cNvPr id="3" name="Content Placeholder 2"/>
          <p:cNvSpPr>
            <a:spLocks noGrp="1"/>
          </p:cNvSpPr>
          <p:nvPr>
            <p:ph idx="1"/>
          </p:nvPr>
        </p:nvSpPr>
        <p:spPr>
          <a:xfrm>
            <a:off x="838200" y="1080654"/>
            <a:ext cx="10515600" cy="5777345"/>
          </a:xfrm>
        </p:spPr>
        <p:txBody>
          <a:bodyPr>
            <a:normAutofit/>
          </a:bodyPr>
          <a:lstStyle/>
          <a:p>
            <a:r>
              <a:rPr lang="en-US" dirty="0"/>
              <a:t>The steps to create the relationship is −</a:t>
            </a:r>
          </a:p>
          <a:p>
            <a:pPr lvl="0"/>
            <a:r>
              <a:rPr lang="en-US" dirty="0"/>
              <a:t>Carry out the experiment of gathering a sample of observed values </a:t>
            </a:r>
          </a:p>
          <a:p>
            <a:pPr lvl="0"/>
            <a:r>
              <a:rPr lang="en-US" dirty="0"/>
              <a:t>Create a relationship model using the </a:t>
            </a:r>
            <a:r>
              <a:rPr lang="en-US" b="1" dirty="0"/>
              <a:t>lm()</a:t>
            </a:r>
            <a:r>
              <a:rPr lang="en-US" dirty="0"/>
              <a:t> functions in R.</a:t>
            </a:r>
          </a:p>
          <a:p>
            <a:pPr lvl="0"/>
            <a:r>
              <a:rPr lang="en-US" dirty="0"/>
              <a:t>Find the coefficients from the model created and create the mathematical equation using these</a:t>
            </a:r>
          </a:p>
          <a:p>
            <a:pPr lvl="0"/>
            <a:r>
              <a:rPr lang="en-US" dirty="0"/>
              <a:t>Get a summary of the relationship model to know the average error in prediction. Also called </a:t>
            </a:r>
            <a:r>
              <a:rPr lang="en-US" b="1" dirty="0"/>
              <a:t>residuals</a:t>
            </a:r>
            <a:r>
              <a:rPr lang="en-US" dirty="0"/>
              <a:t>.</a:t>
            </a:r>
          </a:p>
          <a:p>
            <a:pPr lvl="0"/>
            <a:endParaRPr lang="en-US" dirty="0"/>
          </a:p>
          <a:p>
            <a:endParaRPr lang="en-US" dirty="0"/>
          </a:p>
        </p:txBody>
      </p:sp>
    </p:spTree>
    <p:extLst>
      <p:ext uri="{BB962C8B-B14F-4D97-AF65-F5344CB8AC3E}">
        <p14:creationId xmlns:p14="http://schemas.microsoft.com/office/powerpoint/2010/main" val="111895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94509"/>
          </a:xfrm>
        </p:spPr>
        <p:txBody>
          <a:bodyPr/>
          <a:lstStyle/>
          <a:p>
            <a:r>
              <a:rPr lang="en-US" b="1" dirty="0"/>
              <a:t>			lm() Function</a:t>
            </a:r>
          </a:p>
        </p:txBody>
      </p:sp>
      <p:sp>
        <p:nvSpPr>
          <p:cNvPr id="3" name="Content Placeholder 2"/>
          <p:cNvSpPr>
            <a:spLocks noGrp="1"/>
          </p:cNvSpPr>
          <p:nvPr>
            <p:ph idx="1"/>
          </p:nvPr>
        </p:nvSpPr>
        <p:spPr>
          <a:xfrm>
            <a:off x="838200" y="1094510"/>
            <a:ext cx="10515600" cy="5763490"/>
          </a:xfrm>
        </p:spPr>
        <p:txBody>
          <a:bodyPr>
            <a:normAutofit/>
          </a:bodyPr>
          <a:lstStyle/>
          <a:p>
            <a:r>
              <a:rPr lang="en-US" dirty="0"/>
              <a:t>This function creates the relationship model between the predictor and the response variable.</a:t>
            </a:r>
          </a:p>
          <a:p>
            <a:pPr marL="0" indent="0">
              <a:buNone/>
            </a:pPr>
            <a:r>
              <a:rPr lang="en-US" b="1" dirty="0"/>
              <a:t>Syntax</a:t>
            </a:r>
          </a:p>
          <a:p>
            <a:r>
              <a:rPr lang="en-US" dirty="0"/>
              <a:t>The basic syntax for </a:t>
            </a:r>
            <a:r>
              <a:rPr lang="en-US" b="1" dirty="0"/>
              <a:t>lm()</a:t>
            </a:r>
            <a:r>
              <a:rPr lang="en-US" dirty="0"/>
              <a:t> function in linear regression is −</a:t>
            </a:r>
          </a:p>
          <a:p>
            <a:r>
              <a:rPr lang="en-US" dirty="0"/>
              <a:t>lm(</a:t>
            </a:r>
            <a:r>
              <a:rPr lang="en-US" dirty="0" err="1"/>
              <a:t>formula,data</a:t>
            </a:r>
            <a:r>
              <a:rPr lang="en-US" dirty="0"/>
              <a:t>)</a:t>
            </a:r>
          </a:p>
          <a:p>
            <a:r>
              <a:rPr lang="en-US" dirty="0"/>
              <a:t>Following is the description of the parameters used −</a:t>
            </a:r>
          </a:p>
          <a:p>
            <a:pPr lvl="0"/>
            <a:r>
              <a:rPr lang="en-US" b="1" dirty="0"/>
              <a:t>formula</a:t>
            </a:r>
            <a:r>
              <a:rPr lang="en-US" dirty="0"/>
              <a:t> is a symbol presenting the relation between x and y.</a:t>
            </a:r>
          </a:p>
          <a:p>
            <a:pPr lvl="0"/>
            <a:r>
              <a:rPr lang="en-US" b="1" dirty="0"/>
              <a:t>data</a:t>
            </a:r>
            <a:r>
              <a:rPr lang="en-US" dirty="0"/>
              <a:t> is the vector on which the formula will be applied.</a:t>
            </a:r>
          </a:p>
          <a:p>
            <a:endParaRPr lang="en-US" dirty="0"/>
          </a:p>
        </p:txBody>
      </p:sp>
    </p:spTree>
    <p:extLst>
      <p:ext uri="{BB962C8B-B14F-4D97-AF65-F5344CB8AC3E}">
        <p14:creationId xmlns:p14="http://schemas.microsoft.com/office/powerpoint/2010/main" val="400120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0"/>
            <a:ext cx="10515600" cy="831273"/>
          </a:xfrm>
        </p:spPr>
        <p:txBody>
          <a:bodyPr/>
          <a:lstStyle/>
          <a:p>
            <a:r>
              <a:rPr lang="en-US" b="1" dirty="0"/>
              <a:t>			Build Linear Model</a:t>
            </a:r>
            <a:endParaRPr lang="en-US" dirty="0"/>
          </a:p>
        </p:txBody>
      </p:sp>
      <p:sp>
        <p:nvSpPr>
          <p:cNvPr id="3" name="Content Placeholder 2"/>
          <p:cNvSpPr>
            <a:spLocks noGrp="1"/>
          </p:cNvSpPr>
          <p:nvPr>
            <p:ph idx="1"/>
          </p:nvPr>
        </p:nvSpPr>
        <p:spPr>
          <a:xfrm>
            <a:off x="838200" y="831272"/>
            <a:ext cx="10515600" cy="6026727"/>
          </a:xfrm>
        </p:spPr>
        <p:txBody>
          <a:bodyPr>
            <a:normAutofit fontScale="70000" lnSpcReduction="20000"/>
          </a:bodyPr>
          <a:lstStyle/>
          <a:p>
            <a:r>
              <a:rPr lang="en-US" dirty="0"/>
              <a:t>Now that we have seen the linear relationship pictorially in the scatter plot and by computing the correlation, lets see the syntax for building the linear model. The function used for building linear models is lm(). The lm() function takes in two main arguments, namely: 1. Formula 2. Data. The data is typically a </a:t>
            </a:r>
            <a:r>
              <a:rPr lang="en-US" dirty="0" err="1"/>
              <a:t>data.frame</a:t>
            </a:r>
            <a:r>
              <a:rPr lang="en-US" dirty="0"/>
              <a:t> and the formula is a object of class formula. But the most common convention is to write out the formula directly in place of the argument as written below.</a:t>
            </a:r>
          </a:p>
          <a:p>
            <a:r>
              <a:rPr lang="en-US" dirty="0" err="1"/>
              <a:t>linearMod</a:t>
            </a:r>
            <a:r>
              <a:rPr lang="en-US" dirty="0"/>
              <a:t> &lt;- lm(</a:t>
            </a:r>
            <a:r>
              <a:rPr lang="en-US" dirty="0" err="1"/>
              <a:t>dist</a:t>
            </a:r>
            <a:r>
              <a:rPr lang="en-US" dirty="0"/>
              <a:t> ~ speed, data=cars)  # build linear regression model on full data</a:t>
            </a:r>
          </a:p>
          <a:p>
            <a:r>
              <a:rPr lang="en-US" dirty="0"/>
              <a:t>print(</a:t>
            </a:r>
            <a:r>
              <a:rPr lang="en-US" dirty="0" err="1"/>
              <a:t>linearMod</a:t>
            </a:r>
            <a:r>
              <a:rPr lang="en-US" dirty="0"/>
              <a:t>)</a:t>
            </a:r>
          </a:p>
          <a:p>
            <a:r>
              <a:rPr lang="en-US" dirty="0"/>
              <a:t>#&gt; Call:</a:t>
            </a:r>
          </a:p>
          <a:p>
            <a:r>
              <a:rPr lang="en-US" dirty="0"/>
              <a:t>#&gt; lm(formula = </a:t>
            </a:r>
            <a:r>
              <a:rPr lang="en-US" dirty="0" err="1"/>
              <a:t>dist</a:t>
            </a:r>
            <a:r>
              <a:rPr lang="en-US" dirty="0"/>
              <a:t> ~ speed, data = cars)</a:t>
            </a:r>
          </a:p>
          <a:p>
            <a:r>
              <a:rPr lang="en-US" dirty="0"/>
              <a:t>#&gt;</a:t>
            </a:r>
          </a:p>
          <a:p>
            <a:r>
              <a:rPr lang="en-US" dirty="0"/>
              <a:t>#&gt; Coefficients:</a:t>
            </a:r>
          </a:p>
          <a:p>
            <a:r>
              <a:rPr lang="en-US" dirty="0"/>
              <a:t>#&gt; (Intercept)        speed  </a:t>
            </a:r>
          </a:p>
          <a:p>
            <a:r>
              <a:rPr lang="en-US" dirty="0"/>
              <a:t>#&gt;     -17.579        3.932</a:t>
            </a:r>
          </a:p>
          <a:p>
            <a:r>
              <a:rPr lang="en-US" dirty="0"/>
              <a:t>Now that we have built the linear model, we also have established the relationship between the predictor and response in the form of a mathematical formula for Distance (</a:t>
            </a:r>
            <a:r>
              <a:rPr lang="en-US" dirty="0" err="1"/>
              <a:t>dist</a:t>
            </a:r>
            <a:r>
              <a:rPr lang="en-US" dirty="0"/>
              <a:t>) as a function for speed. For the above output, you can notice the ‘Coefficients’ part having two components: </a:t>
            </a:r>
            <a:r>
              <a:rPr lang="en-US" i="1" dirty="0"/>
              <a:t>Intercept</a:t>
            </a:r>
            <a:r>
              <a:rPr lang="en-US" dirty="0"/>
              <a:t>: -17.579, </a:t>
            </a:r>
            <a:r>
              <a:rPr lang="en-US" i="1" dirty="0"/>
              <a:t>speed</a:t>
            </a:r>
            <a:r>
              <a:rPr lang="en-US" dirty="0"/>
              <a:t>: 3.932 These are also called the beta coefficients. In other words, </a:t>
            </a:r>
            <a:r>
              <a:rPr lang="en-US" b="1" dirty="0"/>
              <a:t/>
            </a:r>
            <a:br>
              <a:rPr lang="en-US" b="1" dirty="0"/>
            </a:br>
            <a:r>
              <a:rPr lang="en-US" i="1" dirty="0" err="1"/>
              <a:t>dist</a:t>
            </a:r>
            <a:r>
              <a:rPr lang="en-US" b="1" dirty="0"/>
              <a:t> = </a:t>
            </a:r>
            <a:r>
              <a:rPr lang="en-US" i="1" dirty="0"/>
              <a:t>Intercept</a:t>
            </a:r>
            <a:r>
              <a:rPr lang="en-US" b="1" dirty="0"/>
              <a:t> + (</a:t>
            </a:r>
            <a:r>
              <a:rPr lang="en-US" i="1" dirty="0"/>
              <a:t>β</a:t>
            </a:r>
            <a:r>
              <a:rPr lang="en-US" b="1" dirty="0"/>
              <a:t> ∗ </a:t>
            </a:r>
            <a:r>
              <a:rPr lang="en-US" i="1" dirty="0"/>
              <a:t>speed</a:t>
            </a:r>
            <a:r>
              <a:rPr lang="en-US" b="1" dirty="0"/>
              <a:t>)</a:t>
            </a:r>
            <a:br>
              <a:rPr lang="en-US" b="1" dirty="0"/>
            </a:br>
            <a:r>
              <a:rPr lang="en-US" dirty="0"/>
              <a:t>=&gt; </a:t>
            </a:r>
            <a:r>
              <a:rPr lang="en-US" dirty="0" err="1"/>
              <a:t>dist</a:t>
            </a:r>
            <a:r>
              <a:rPr lang="en-US" dirty="0"/>
              <a:t> = −17.579 + 3.932∗speed</a:t>
            </a:r>
          </a:p>
          <a:p>
            <a:endParaRPr lang="en-US" dirty="0"/>
          </a:p>
        </p:txBody>
      </p:sp>
    </p:spTree>
    <p:extLst>
      <p:ext uri="{BB962C8B-B14F-4D97-AF65-F5344CB8AC3E}">
        <p14:creationId xmlns:p14="http://schemas.microsoft.com/office/powerpoint/2010/main" val="347573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3564"/>
          </a:xfrm>
        </p:spPr>
        <p:txBody>
          <a:bodyPr/>
          <a:lstStyle/>
          <a:p>
            <a:r>
              <a:rPr lang="en-US" b="1" dirty="0"/>
              <a:t>		Linear Regression Diagnostics</a:t>
            </a:r>
          </a:p>
        </p:txBody>
      </p:sp>
      <p:sp>
        <p:nvSpPr>
          <p:cNvPr id="3" name="Content Placeholder 2"/>
          <p:cNvSpPr>
            <a:spLocks noGrp="1"/>
          </p:cNvSpPr>
          <p:nvPr>
            <p:ph idx="1"/>
          </p:nvPr>
        </p:nvSpPr>
        <p:spPr>
          <a:xfrm>
            <a:off x="838200" y="803564"/>
            <a:ext cx="10515600" cy="6054435"/>
          </a:xfrm>
        </p:spPr>
        <p:txBody>
          <a:bodyPr>
            <a:normAutofit fontScale="55000" lnSpcReduction="20000"/>
          </a:bodyPr>
          <a:lstStyle/>
          <a:p>
            <a:r>
              <a:rPr lang="en-US" dirty="0"/>
              <a:t>Now the linear model is built and we have a formula that we can use to predict the </a:t>
            </a:r>
            <a:r>
              <a:rPr lang="en-US" dirty="0" err="1"/>
              <a:t>dist</a:t>
            </a:r>
            <a:r>
              <a:rPr lang="en-US" dirty="0"/>
              <a:t> value if a corresponding speed is known. Is this enough to actually use this model? NO! Before using a regression model, you have to ensure that it is statistically significant. How do you ensure this? Lets begin by printing the summary statistics for </a:t>
            </a:r>
            <a:r>
              <a:rPr lang="en-US" dirty="0" err="1"/>
              <a:t>linearMod</a:t>
            </a:r>
            <a:r>
              <a:rPr lang="en-US" dirty="0"/>
              <a:t>.</a:t>
            </a:r>
          </a:p>
          <a:p>
            <a:r>
              <a:rPr lang="en-US" dirty="0"/>
              <a:t>summary(</a:t>
            </a:r>
            <a:r>
              <a:rPr lang="en-US" dirty="0" err="1"/>
              <a:t>linearMod</a:t>
            </a:r>
            <a:r>
              <a:rPr lang="en-US" dirty="0"/>
              <a:t>)  # model summary</a:t>
            </a:r>
          </a:p>
          <a:p>
            <a:r>
              <a:rPr lang="en-US" dirty="0"/>
              <a:t>#&gt; Call:</a:t>
            </a:r>
          </a:p>
          <a:p>
            <a:r>
              <a:rPr lang="en-US" dirty="0"/>
              <a:t>#&gt; lm(formula = </a:t>
            </a:r>
            <a:r>
              <a:rPr lang="en-US" dirty="0" err="1"/>
              <a:t>dist</a:t>
            </a:r>
            <a:r>
              <a:rPr lang="en-US" dirty="0"/>
              <a:t> ~ speed, data = cars)</a:t>
            </a:r>
          </a:p>
          <a:p>
            <a:r>
              <a:rPr lang="en-US" dirty="0"/>
              <a:t>#&gt;</a:t>
            </a:r>
          </a:p>
          <a:p>
            <a:r>
              <a:rPr lang="en-US" dirty="0"/>
              <a:t>#&gt; Residuals:</a:t>
            </a:r>
          </a:p>
          <a:p>
            <a:r>
              <a:rPr lang="en-US" dirty="0"/>
              <a:t>#&gt;     Min      1Q  Median      3Q     Max</a:t>
            </a:r>
          </a:p>
          <a:p>
            <a:r>
              <a:rPr lang="en-US" dirty="0"/>
              <a:t>#&gt; -29.069  -9.525  -2.272   9.215  43.201</a:t>
            </a:r>
          </a:p>
          <a:p>
            <a:r>
              <a:rPr lang="en-US" dirty="0"/>
              <a:t>#&gt;</a:t>
            </a:r>
          </a:p>
          <a:p>
            <a:r>
              <a:rPr lang="en-US" dirty="0"/>
              <a:t>#&gt; Coefficients:</a:t>
            </a:r>
          </a:p>
          <a:p>
            <a:r>
              <a:rPr lang="en-US" dirty="0"/>
              <a:t>#&gt;             Estimate Std. Error t value </a:t>
            </a:r>
            <a:r>
              <a:rPr lang="en-US" dirty="0" err="1"/>
              <a:t>Pr</a:t>
            </a:r>
            <a:r>
              <a:rPr lang="en-US" dirty="0"/>
              <a:t>(&gt;|t|)    </a:t>
            </a:r>
          </a:p>
          <a:p>
            <a:r>
              <a:rPr lang="en-US" dirty="0"/>
              <a:t>#&gt; (Intercept) -17.5791     6.7584  -2.601   0.0123 *  </a:t>
            </a:r>
          </a:p>
          <a:p>
            <a:r>
              <a:rPr lang="en-US" dirty="0"/>
              <a:t>#&gt; speed         3.9324     0.4155   9.464 1.49e-12 ***</a:t>
            </a:r>
          </a:p>
          <a:p>
            <a:r>
              <a:rPr lang="en-US" dirty="0"/>
              <a:t>#&gt; ---</a:t>
            </a:r>
          </a:p>
          <a:p>
            <a:r>
              <a:rPr lang="en-US" dirty="0"/>
              <a:t>#&gt; </a:t>
            </a:r>
            <a:r>
              <a:rPr lang="en-US" dirty="0" err="1"/>
              <a:t>Signif</a:t>
            </a:r>
            <a:r>
              <a:rPr lang="en-US" dirty="0"/>
              <a:t>. codes:  0 '***' 0.001 '**' 0.01 '*' 0.05 '.' 0.1 ' ' 1</a:t>
            </a:r>
          </a:p>
          <a:p>
            <a:r>
              <a:rPr lang="en-US" dirty="0"/>
              <a:t>#&gt;</a:t>
            </a:r>
          </a:p>
          <a:p>
            <a:r>
              <a:rPr lang="en-US" dirty="0"/>
              <a:t>#&gt; Residual standard error: 15.38 on 48 degrees of freedom</a:t>
            </a:r>
          </a:p>
          <a:p>
            <a:r>
              <a:rPr lang="en-US" dirty="0"/>
              <a:t>#&gt; Multiple R-squared:  0.6511, Adjusted R-squared:  0.6438</a:t>
            </a:r>
          </a:p>
          <a:p>
            <a:r>
              <a:rPr lang="en-US" dirty="0"/>
              <a:t>#&gt; F-statistic: 89.57 on 1 and 48 DF,  p-value: 1.49e-12</a:t>
            </a:r>
          </a:p>
        </p:txBody>
      </p:sp>
    </p:spTree>
    <p:extLst>
      <p:ext uri="{BB962C8B-B14F-4D97-AF65-F5344CB8AC3E}">
        <p14:creationId xmlns:p14="http://schemas.microsoft.com/office/powerpoint/2010/main" val="130550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00545"/>
          </a:xfrm>
        </p:spPr>
        <p:txBody>
          <a:bodyPr>
            <a:normAutofit/>
          </a:bodyPr>
          <a:lstStyle/>
          <a:p>
            <a:r>
              <a:rPr lang="en-US" b="1" dirty="0"/>
              <a:t>				AIC and BIC</a:t>
            </a:r>
            <a:endParaRPr lang="en-US" dirty="0"/>
          </a:p>
        </p:txBody>
      </p:sp>
      <p:sp>
        <p:nvSpPr>
          <p:cNvPr id="3" name="Content Placeholder 2"/>
          <p:cNvSpPr>
            <a:spLocks noGrp="1"/>
          </p:cNvSpPr>
          <p:nvPr>
            <p:ph idx="1"/>
          </p:nvPr>
        </p:nvSpPr>
        <p:spPr>
          <a:xfrm>
            <a:off x="838200" y="900544"/>
            <a:ext cx="10515600" cy="5957455"/>
          </a:xfrm>
        </p:spPr>
        <p:txBody>
          <a:bodyPr>
            <a:normAutofit/>
          </a:bodyPr>
          <a:lstStyle/>
          <a:p>
            <a:r>
              <a:rPr lang="en-US" dirty="0"/>
              <a:t>The </a:t>
            </a:r>
            <a:r>
              <a:rPr lang="en-US" dirty="0" err="1"/>
              <a:t>Akaike’s</a:t>
            </a:r>
            <a:r>
              <a:rPr lang="en-US" dirty="0"/>
              <a:t> information criterion - AIC (</a:t>
            </a:r>
            <a:r>
              <a:rPr lang="en-US" dirty="0" err="1"/>
              <a:t>Akaike</a:t>
            </a:r>
            <a:r>
              <a:rPr lang="en-US" dirty="0"/>
              <a:t>, 1974) and the Bayesian information criterion - BIC (Schwarz, 1978) are measures of the goodness of fit of an estimated statistical model and can also be used for model selection. Both criteria depend on the maximized value of the likelihood  for the estimated model.</a:t>
            </a:r>
          </a:p>
          <a:p>
            <a:r>
              <a:rPr lang="en-US" dirty="0"/>
              <a:t>For model comparison, the model with the lowest AIC and BIC score is preferred.</a:t>
            </a:r>
          </a:p>
          <a:p>
            <a:r>
              <a:rPr lang="en-US" dirty="0"/>
              <a:t>AIC(</a:t>
            </a:r>
            <a:r>
              <a:rPr lang="en-US" dirty="0" err="1"/>
              <a:t>linearMod</a:t>
            </a:r>
            <a:r>
              <a:rPr lang="en-US" dirty="0"/>
              <a:t>)  # AIC =&gt; 419.1569</a:t>
            </a:r>
          </a:p>
          <a:p>
            <a:r>
              <a:rPr lang="en-US" dirty="0"/>
              <a:t>BIC(</a:t>
            </a:r>
            <a:r>
              <a:rPr lang="en-US" dirty="0" err="1"/>
              <a:t>linearMod</a:t>
            </a:r>
            <a:r>
              <a:rPr lang="en-US" dirty="0"/>
              <a:t>)  # BIC =&gt; 424.8929</a:t>
            </a:r>
          </a:p>
          <a:p>
            <a:endParaRPr lang="en-US" dirty="0"/>
          </a:p>
        </p:txBody>
      </p:sp>
    </p:spTree>
    <p:extLst>
      <p:ext uri="{BB962C8B-B14F-4D97-AF65-F5344CB8AC3E}">
        <p14:creationId xmlns:p14="http://schemas.microsoft.com/office/powerpoint/2010/main" val="353809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8AFA622-5216-49FA-AD30-FE9A0C938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757" y="450574"/>
            <a:ext cx="8852452" cy="5726389"/>
          </a:xfrm>
        </p:spPr>
      </p:pic>
    </p:spTree>
    <p:extLst>
      <p:ext uri="{BB962C8B-B14F-4D97-AF65-F5344CB8AC3E}">
        <p14:creationId xmlns:p14="http://schemas.microsoft.com/office/powerpoint/2010/main" val="301632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2511"/>
          </a:xfrm>
        </p:spPr>
        <p:txBody>
          <a:bodyPr>
            <a:normAutofit fontScale="90000"/>
          </a:bodyPr>
          <a:lstStyle/>
          <a:p>
            <a:r>
              <a:rPr lang="en-US" b="1" dirty="0"/>
              <a:t>How to know if the model is best fit for your data?</a:t>
            </a:r>
          </a:p>
        </p:txBody>
      </p:sp>
      <p:sp>
        <p:nvSpPr>
          <p:cNvPr id="3" name="Content Placeholder 2"/>
          <p:cNvSpPr>
            <a:spLocks noGrp="1"/>
          </p:cNvSpPr>
          <p:nvPr>
            <p:ph idx="1"/>
          </p:nvPr>
        </p:nvSpPr>
        <p:spPr>
          <a:xfrm>
            <a:off x="699655" y="812510"/>
            <a:ext cx="10515600" cy="6045489"/>
          </a:xfrm>
        </p:spPr>
        <p:txBody>
          <a:bodyPr/>
          <a:lstStyle/>
          <a:p>
            <a:r>
              <a:rPr lang="en-US" dirty="0"/>
              <a:t>The most common metrics to look at while selecting the model are:</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19392478"/>
              </p:ext>
            </p:extLst>
          </p:nvPr>
        </p:nvGraphicFramePr>
        <p:xfrm>
          <a:off x="838201" y="1357746"/>
          <a:ext cx="4260272" cy="4655126"/>
        </p:xfrm>
        <a:graphic>
          <a:graphicData uri="http://schemas.openxmlformats.org/drawingml/2006/table">
            <a:tbl>
              <a:tblPr firstRow="1" firstCol="1" bandRow="1">
                <a:tableStyleId>{5C22544A-7EE6-4342-B048-85BDC9FD1C3A}</a:tableStyleId>
              </a:tblPr>
              <a:tblGrid>
                <a:gridCol w="2004832">
                  <a:extLst>
                    <a:ext uri="{9D8B030D-6E8A-4147-A177-3AD203B41FA5}">
                      <a16:colId xmlns:a16="http://schemas.microsoft.com/office/drawing/2014/main" val="439755369"/>
                    </a:ext>
                  </a:extLst>
                </a:gridCol>
                <a:gridCol w="2255440">
                  <a:extLst>
                    <a:ext uri="{9D8B030D-6E8A-4147-A177-3AD203B41FA5}">
                      <a16:colId xmlns:a16="http://schemas.microsoft.com/office/drawing/2014/main" val="824923275"/>
                    </a:ext>
                  </a:extLst>
                </a:gridCol>
              </a:tblGrid>
              <a:tr h="557578">
                <a:tc>
                  <a:txBody>
                    <a:bodyPr/>
                    <a:lstStyle/>
                    <a:p>
                      <a:pPr marL="0" marR="0" algn="l">
                        <a:spcBef>
                          <a:spcPts val="0"/>
                        </a:spcBef>
                        <a:spcAft>
                          <a:spcPts val="0"/>
                        </a:spcAft>
                      </a:pPr>
                      <a:r>
                        <a:rPr lang="en-US" sz="1200" kern="150">
                          <a:effectLst/>
                        </a:rPr>
                        <a:t>STATISTIC</a:t>
                      </a:r>
                      <a:endParaRPr lang="en-US" sz="1200" b="1" kern="150">
                        <a:effectLst/>
                        <a:latin typeface="Liberation Serif"/>
                        <a:ea typeface="Noto Sans CJK SC Regular"/>
                        <a:cs typeface="FreeSans"/>
                      </a:endParaRPr>
                    </a:p>
                  </a:txBody>
                  <a:tcPr marL="17780" marR="17780" marT="17780" marB="17780" anchor="ctr"/>
                </a:tc>
                <a:tc>
                  <a:txBody>
                    <a:bodyPr/>
                    <a:lstStyle/>
                    <a:p>
                      <a:pPr marL="0" marR="0" algn="l">
                        <a:spcBef>
                          <a:spcPts val="0"/>
                        </a:spcBef>
                        <a:spcAft>
                          <a:spcPts val="0"/>
                        </a:spcAft>
                      </a:pPr>
                      <a:r>
                        <a:rPr lang="en-US" sz="1200" kern="150">
                          <a:effectLst/>
                        </a:rPr>
                        <a:t>CRITERION</a:t>
                      </a:r>
                      <a:endParaRPr lang="en-US" sz="1200" b="1"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885650967"/>
                  </a:ext>
                </a:extLst>
              </a:tr>
              <a:tr h="1024387">
                <a:tc>
                  <a:txBody>
                    <a:bodyPr/>
                    <a:lstStyle/>
                    <a:p>
                      <a:pPr marL="0" marR="0">
                        <a:spcBef>
                          <a:spcPts val="0"/>
                        </a:spcBef>
                        <a:spcAft>
                          <a:spcPts val="0"/>
                        </a:spcAft>
                      </a:pPr>
                      <a:r>
                        <a:rPr lang="en-US" sz="1200" kern="150">
                          <a:effectLst/>
                        </a:rPr>
                        <a:t>R-Squared</a:t>
                      </a:r>
                      <a:endParaRPr lang="en-US" sz="12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US" sz="1200" kern="150">
                          <a:effectLst/>
                        </a:rPr>
                        <a:t>Higher the better (&gt; 0.70)</a:t>
                      </a:r>
                      <a:endParaRPr lang="en-US" sz="12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122546313"/>
                  </a:ext>
                </a:extLst>
              </a:tr>
              <a:tr h="1024387">
                <a:tc>
                  <a:txBody>
                    <a:bodyPr/>
                    <a:lstStyle/>
                    <a:p>
                      <a:pPr marL="0" marR="0">
                        <a:spcBef>
                          <a:spcPts val="0"/>
                        </a:spcBef>
                        <a:spcAft>
                          <a:spcPts val="0"/>
                        </a:spcAft>
                      </a:pPr>
                      <a:r>
                        <a:rPr lang="en-US" sz="1200" kern="150">
                          <a:effectLst/>
                        </a:rPr>
                        <a:t>Adj R-Squared</a:t>
                      </a:r>
                      <a:endParaRPr lang="en-US" sz="12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US" sz="1200" kern="150">
                          <a:effectLst/>
                        </a:rPr>
                        <a:t>Higher the better</a:t>
                      </a:r>
                      <a:endParaRPr lang="en-US" sz="12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2013299756"/>
                  </a:ext>
                </a:extLst>
              </a:tr>
              <a:tr h="1024387">
                <a:tc>
                  <a:txBody>
                    <a:bodyPr/>
                    <a:lstStyle/>
                    <a:p>
                      <a:pPr marL="0" marR="0">
                        <a:spcBef>
                          <a:spcPts val="0"/>
                        </a:spcBef>
                        <a:spcAft>
                          <a:spcPts val="0"/>
                        </a:spcAft>
                      </a:pPr>
                      <a:r>
                        <a:rPr lang="en-US" sz="1200" kern="150">
                          <a:effectLst/>
                        </a:rPr>
                        <a:t>F-Statistic</a:t>
                      </a:r>
                      <a:endParaRPr lang="en-US" sz="12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US" sz="1200" kern="150">
                          <a:effectLst/>
                        </a:rPr>
                        <a:t>Higher the better</a:t>
                      </a:r>
                      <a:endParaRPr lang="en-US" sz="12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714301791"/>
                  </a:ext>
                </a:extLst>
              </a:tr>
              <a:tr h="1024387">
                <a:tc>
                  <a:txBody>
                    <a:bodyPr/>
                    <a:lstStyle/>
                    <a:p>
                      <a:pPr marL="0" marR="0">
                        <a:spcBef>
                          <a:spcPts val="0"/>
                        </a:spcBef>
                        <a:spcAft>
                          <a:spcPts val="0"/>
                        </a:spcAft>
                      </a:pPr>
                      <a:r>
                        <a:rPr lang="en-US" sz="1200" kern="150">
                          <a:effectLst/>
                        </a:rPr>
                        <a:t>Std. Error</a:t>
                      </a:r>
                      <a:endParaRPr lang="en-US" sz="12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US" sz="1200" kern="150" dirty="0">
                          <a:effectLst/>
                        </a:rPr>
                        <a:t>Closer to zero the better</a:t>
                      </a:r>
                      <a:endParaRPr lang="en-US" sz="12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28266892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40846793"/>
              </p:ext>
            </p:extLst>
          </p:nvPr>
        </p:nvGraphicFramePr>
        <p:xfrm>
          <a:off x="6386945" y="1357744"/>
          <a:ext cx="4966855" cy="2431475"/>
        </p:xfrm>
        <a:graphic>
          <a:graphicData uri="http://schemas.openxmlformats.org/drawingml/2006/table">
            <a:tbl>
              <a:tblPr firstRow="1" firstCol="1" bandRow="1">
                <a:tableStyleId>{5C22544A-7EE6-4342-B048-85BDC9FD1C3A}</a:tableStyleId>
              </a:tblPr>
              <a:tblGrid>
                <a:gridCol w="2337340">
                  <a:extLst>
                    <a:ext uri="{9D8B030D-6E8A-4147-A177-3AD203B41FA5}">
                      <a16:colId xmlns:a16="http://schemas.microsoft.com/office/drawing/2014/main" val="3760220606"/>
                    </a:ext>
                  </a:extLst>
                </a:gridCol>
                <a:gridCol w="2629515">
                  <a:extLst>
                    <a:ext uri="{9D8B030D-6E8A-4147-A177-3AD203B41FA5}">
                      <a16:colId xmlns:a16="http://schemas.microsoft.com/office/drawing/2014/main" val="2067429344"/>
                    </a:ext>
                  </a:extLst>
                </a:gridCol>
              </a:tblGrid>
              <a:tr h="1163783">
                <a:tc>
                  <a:txBody>
                    <a:bodyPr/>
                    <a:lstStyle/>
                    <a:p>
                      <a:pPr marL="0" marR="0">
                        <a:spcBef>
                          <a:spcPts val="0"/>
                        </a:spcBef>
                        <a:spcAft>
                          <a:spcPts val="0"/>
                        </a:spcAft>
                      </a:pPr>
                      <a:r>
                        <a:rPr lang="en-US" sz="1100" kern="150">
                          <a:effectLst/>
                        </a:rPr>
                        <a:t>AIC</a:t>
                      </a:r>
                      <a:endParaRPr lang="en-US" sz="1100" kern="150">
                        <a:effectLst/>
                        <a:latin typeface="Liberation Serif"/>
                        <a:ea typeface="Noto Sans CJK SC Regular"/>
                        <a:cs typeface="FreeSans"/>
                      </a:endParaRPr>
                    </a:p>
                  </a:txBody>
                  <a:tcPr marL="16167" marR="16167" marT="16167" marB="16167" anchor="ctr"/>
                </a:tc>
                <a:tc>
                  <a:txBody>
                    <a:bodyPr/>
                    <a:lstStyle/>
                    <a:p>
                      <a:pPr marL="0" marR="0">
                        <a:spcBef>
                          <a:spcPts val="0"/>
                        </a:spcBef>
                        <a:spcAft>
                          <a:spcPts val="0"/>
                        </a:spcAft>
                      </a:pPr>
                      <a:r>
                        <a:rPr lang="en-US" sz="1100" kern="150">
                          <a:effectLst/>
                        </a:rPr>
                        <a:t>Lower the better</a:t>
                      </a:r>
                      <a:endParaRPr lang="en-US" sz="1100" kern="150">
                        <a:effectLst/>
                        <a:latin typeface="Liberation Serif"/>
                        <a:ea typeface="Noto Sans CJK SC Regular"/>
                        <a:cs typeface="FreeSans"/>
                      </a:endParaRPr>
                    </a:p>
                  </a:txBody>
                  <a:tcPr marL="16167" marR="16167" marT="16167" marB="16167" anchor="ctr"/>
                </a:tc>
                <a:extLst>
                  <a:ext uri="{0D108BD9-81ED-4DB2-BD59-A6C34878D82A}">
                    <a16:rowId xmlns:a16="http://schemas.microsoft.com/office/drawing/2014/main" val="156028698"/>
                  </a:ext>
                </a:extLst>
              </a:tr>
              <a:tr h="1267692">
                <a:tc>
                  <a:txBody>
                    <a:bodyPr/>
                    <a:lstStyle/>
                    <a:p>
                      <a:pPr marL="0" marR="0">
                        <a:spcBef>
                          <a:spcPts val="0"/>
                        </a:spcBef>
                        <a:spcAft>
                          <a:spcPts val="0"/>
                        </a:spcAft>
                      </a:pPr>
                      <a:r>
                        <a:rPr lang="en-US" sz="1100" kern="150">
                          <a:effectLst/>
                        </a:rPr>
                        <a:t>BIC</a:t>
                      </a:r>
                      <a:endParaRPr lang="en-US" sz="1100" kern="150">
                        <a:effectLst/>
                        <a:latin typeface="Liberation Serif"/>
                        <a:ea typeface="Noto Sans CJK SC Regular"/>
                        <a:cs typeface="FreeSans"/>
                      </a:endParaRPr>
                    </a:p>
                  </a:txBody>
                  <a:tcPr marL="16167" marR="16167" marT="16167" marB="16167" anchor="ctr"/>
                </a:tc>
                <a:tc>
                  <a:txBody>
                    <a:bodyPr/>
                    <a:lstStyle/>
                    <a:p>
                      <a:pPr marL="0" marR="0">
                        <a:spcBef>
                          <a:spcPts val="0"/>
                        </a:spcBef>
                        <a:spcAft>
                          <a:spcPts val="0"/>
                        </a:spcAft>
                      </a:pPr>
                      <a:r>
                        <a:rPr lang="en-US" sz="1100" kern="150" dirty="0">
                          <a:effectLst/>
                        </a:rPr>
                        <a:t>Lower the better</a:t>
                      </a:r>
                      <a:endParaRPr lang="en-US" sz="1100" kern="150" dirty="0">
                        <a:effectLst/>
                        <a:latin typeface="Liberation Serif"/>
                        <a:ea typeface="Noto Sans CJK SC Regular"/>
                        <a:cs typeface="FreeSans"/>
                      </a:endParaRPr>
                    </a:p>
                  </a:txBody>
                  <a:tcPr marL="16167" marR="16167" marT="16167" marB="16167" anchor="ctr"/>
                </a:tc>
                <a:extLst>
                  <a:ext uri="{0D108BD9-81ED-4DB2-BD59-A6C34878D82A}">
                    <a16:rowId xmlns:a16="http://schemas.microsoft.com/office/drawing/2014/main" val="912355840"/>
                  </a:ext>
                </a:extLst>
              </a:tr>
            </a:tbl>
          </a:graphicData>
        </a:graphic>
      </p:graphicFrame>
    </p:spTree>
    <p:extLst>
      <p:ext uri="{BB962C8B-B14F-4D97-AF65-F5344CB8AC3E}">
        <p14:creationId xmlns:p14="http://schemas.microsoft.com/office/powerpoint/2010/main" val="360336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52944"/>
          </a:xfrm>
        </p:spPr>
        <p:txBody>
          <a:bodyPr>
            <a:normAutofit/>
          </a:bodyPr>
          <a:lstStyle/>
          <a:p>
            <a:r>
              <a:rPr lang="en-US" sz="4000" b="1" dirty="0"/>
              <a:t>The p Value: Checking for statistical significance</a:t>
            </a:r>
          </a:p>
        </p:txBody>
      </p:sp>
      <p:sp>
        <p:nvSpPr>
          <p:cNvPr id="3" name="Content Placeholder 2"/>
          <p:cNvSpPr>
            <a:spLocks noGrp="1"/>
          </p:cNvSpPr>
          <p:nvPr>
            <p:ph idx="1"/>
          </p:nvPr>
        </p:nvSpPr>
        <p:spPr>
          <a:xfrm>
            <a:off x="838200" y="1052944"/>
            <a:ext cx="10515600" cy="5805055"/>
          </a:xfrm>
        </p:spPr>
        <p:txBody>
          <a:bodyPr/>
          <a:lstStyle/>
          <a:p>
            <a:pPr>
              <a:lnSpc>
                <a:spcPct val="150000"/>
              </a:lnSpc>
            </a:pPr>
            <a:r>
              <a:rPr lang="en-US" sz="2400" dirty="0"/>
              <a:t>The summary statistics above tells us a number of things. One of them is the model p-Value (bottom last line) and the p-Value of individual predictor variables (extreme right column under ‘Coefficients’). The p-Values are very important because, We can consider a linear model to be statistically significant only when both these p-Values are less that the pre-determined statistical significance level, which is ideally 0.05. This is visually interpreted by the significance stars at the end of the row. The more the stars beside the variable’s p-Value, the more significant the variable.</a:t>
            </a:r>
          </a:p>
          <a:p>
            <a:endParaRPr lang="en-US" dirty="0"/>
          </a:p>
        </p:txBody>
      </p:sp>
    </p:spTree>
    <p:extLst>
      <p:ext uri="{BB962C8B-B14F-4D97-AF65-F5344CB8AC3E}">
        <p14:creationId xmlns:p14="http://schemas.microsoft.com/office/powerpoint/2010/main" val="385522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7418"/>
          </a:xfrm>
        </p:spPr>
        <p:txBody>
          <a:bodyPr/>
          <a:lstStyle/>
          <a:p>
            <a:r>
              <a:rPr lang="en-US" b="1" dirty="0"/>
              <a:t>				t-value</a:t>
            </a:r>
            <a:endParaRPr lang="en-US" dirty="0"/>
          </a:p>
        </p:txBody>
      </p:sp>
      <p:sp>
        <p:nvSpPr>
          <p:cNvPr id="3" name="Content Placeholder 2"/>
          <p:cNvSpPr>
            <a:spLocks noGrp="1"/>
          </p:cNvSpPr>
          <p:nvPr>
            <p:ph idx="1"/>
          </p:nvPr>
        </p:nvSpPr>
        <p:spPr>
          <a:xfrm>
            <a:off x="838200" y="817418"/>
            <a:ext cx="10515600" cy="5929745"/>
          </a:xfrm>
        </p:spPr>
        <p:txBody>
          <a:bodyPr>
            <a:normAutofit/>
          </a:bodyPr>
          <a:lstStyle/>
          <a:p>
            <a:r>
              <a:rPr lang="en-US" dirty="0"/>
              <a:t>We can interpret the t-value something like this. A larger </a:t>
            </a:r>
            <a:r>
              <a:rPr lang="en-US" i="1" dirty="0"/>
              <a:t>t-value</a:t>
            </a:r>
            <a:r>
              <a:rPr lang="en-US" dirty="0"/>
              <a:t> indicates that it is less likely that the coefficient is not equal to zero purely by chance. So, higher the t-value, the better.</a:t>
            </a:r>
          </a:p>
          <a:p>
            <a:r>
              <a:rPr lang="en-US" i="1" dirty="0" err="1"/>
              <a:t>Pr</a:t>
            </a:r>
            <a:r>
              <a:rPr lang="en-US" i="1" dirty="0"/>
              <a:t>(&gt;|t|)</a:t>
            </a:r>
            <a:r>
              <a:rPr lang="en-US" dirty="0"/>
              <a:t> or </a:t>
            </a:r>
            <a:r>
              <a:rPr lang="en-US" i="1" dirty="0"/>
              <a:t>p-value</a:t>
            </a:r>
            <a:r>
              <a:rPr lang="en-US" dirty="0"/>
              <a:t> is the probability that you get a t-value as high or higher than the observed value when the Null Hypothesis (the </a:t>
            </a:r>
            <a:r>
              <a:rPr lang="en-US" i="1" dirty="0"/>
              <a:t>β</a:t>
            </a:r>
            <a:r>
              <a:rPr lang="en-US" dirty="0"/>
              <a:t> coefficient is equal to zero or that there is no relationship) is true. So if the </a:t>
            </a:r>
            <a:r>
              <a:rPr lang="en-US" i="1" dirty="0" err="1"/>
              <a:t>Pr</a:t>
            </a:r>
            <a:r>
              <a:rPr lang="en-US" i="1" dirty="0"/>
              <a:t>(&gt;|t|)</a:t>
            </a:r>
            <a:r>
              <a:rPr lang="en-US" dirty="0"/>
              <a:t> is low, the coefficients are significant (significantly different from zero). If the </a:t>
            </a:r>
            <a:r>
              <a:rPr lang="en-US" i="1" dirty="0" err="1"/>
              <a:t>Pr</a:t>
            </a:r>
            <a:r>
              <a:rPr lang="en-US" i="1" dirty="0"/>
              <a:t>(&gt;|t|)</a:t>
            </a:r>
            <a:r>
              <a:rPr lang="en-US" dirty="0"/>
              <a:t> is high, the coefficients are not significant.</a:t>
            </a:r>
          </a:p>
          <a:p>
            <a:r>
              <a:rPr lang="en-US" dirty="0"/>
              <a:t>What this means to us? when p Value is less than significance level (&lt; 0.05), we can safely reject the null hypothesis that the co-efficient </a:t>
            </a:r>
            <a:r>
              <a:rPr lang="en-US" i="1" dirty="0"/>
              <a:t>β</a:t>
            </a:r>
            <a:r>
              <a:rPr lang="en-US" dirty="0"/>
              <a:t> of the predictor is zero. In our case, </a:t>
            </a:r>
            <a:r>
              <a:rPr lang="en-US" dirty="0" err="1"/>
              <a:t>linearMod</a:t>
            </a:r>
            <a:r>
              <a:rPr lang="en-US" dirty="0"/>
              <a:t>, both these p-Values are well below the 0.05 threshold, so we can conclude our model is indeed statistically significant.</a:t>
            </a:r>
          </a:p>
          <a:p>
            <a:endParaRPr lang="en-US" dirty="0"/>
          </a:p>
        </p:txBody>
      </p:sp>
    </p:spTree>
    <p:extLst>
      <p:ext uri="{BB962C8B-B14F-4D97-AF65-F5344CB8AC3E}">
        <p14:creationId xmlns:p14="http://schemas.microsoft.com/office/powerpoint/2010/main" val="203003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1"/>
            <a:ext cx="10515600" cy="872836"/>
          </a:xfrm>
        </p:spPr>
        <p:txBody>
          <a:bodyPr/>
          <a:lstStyle/>
          <a:p>
            <a:r>
              <a:rPr lang="en-US" b="1" dirty="0"/>
              <a:t>		R-Squared and </a:t>
            </a:r>
            <a:r>
              <a:rPr lang="en-US" b="1" dirty="0" err="1"/>
              <a:t>Adj</a:t>
            </a:r>
            <a:r>
              <a:rPr lang="en-US" b="1" dirty="0"/>
              <a:t> R-Squared</a:t>
            </a:r>
            <a:endParaRPr lang="en-US" dirty="0"/>
          </a:p>
        </p:txBody>
      </p:sp>
      <p:sp>
        <p:nvSpPr>
          <p:cNvPr id="3" name="Content Placeholder 2"/>
          <p:cNvSpPr>
            <a:spLocks noGrp="1"/>
          </p:cNvSpPr>
          <p:nvPr>
            <p:ph idx="1"/>
          </p:nvPr>
        </p:nvSpPr>
        <p:spPr>
          <a:xfrm>
            <a:off x="838200" y="872836"/>
            <a:ext cx="10515600" cy="5985163"/>
          </a:xfrm>
        </p:spPr>
        <p:txBody>
          <a:bodyPr>
            <a:normAutofit/>
          </a:bodyPr>
          <a:lstStyle/>
          <a:p>
            <a:r>
              <a:rPr lang="en-US" dirty="0"/>
              <a:t> What R-Squared tells us is the proportion of variation in the dependent (response) variable that has been explained by this model.</a:t>
            </a:r>
          </a:p>
          <a:p>
            <a:r>
              <a:rPr lang="en-US" dirty="0"/>
              <a:t> We don’t necessarily discard a model based on a low R-Squared value. Its a better practice to look at the AIC and prediction accuracy on validation sample when deciding on the efficacy of a model.</a:t>
            </a:r>
          </a:p>
          <a:p>
            <a:r>
              <a:rPr lang="en-US" b="1" dirty="0"/>
              <a:t> What about adjusted R-Squared?</a:t>
            </a:r>
            <a:r>
              <a:rPr lang="en-US" dirty="0"/>
              <a:t> As you add more </a:t>
            </a:r>
            <a:r>
              <a:rPr lang="en-US" i="1" dirty="0"/>
              <a:t>X</a:t>
            </a:r>
            <a:r>
              <a:rPr lang="en-US" dirty="0"/>
              <a:t> variables to your model, the R-Squared value of the new bigger model will always be greater than that of the smaller subset</a:t>
            </a:r>
          </a:p>
        </p:txBody>
      </p:sp>
    </p:spTree>
    <p:extLst>
      <p:ext uri="{BB962C8B-B14F-4D97-AF65-F5344CB8AC3E}">
        <p14:creationId xmlns:p14="http://schemas.microsoft.com/office/powerpoint/2010/main" val="242733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66800"/>
          </a:xfrm>
        </p:spPr>
        <p:txBody>
          <a:bodyPr/>
          <a:lstStyle/>
          <a:p>
            <a:r>
              <a:rPr lang="en-US" b="1" dirty="0"/>
              <a:t>		Standard Error and F-Statistic</a:t>
            </a:r>
          </a:p>
        </p:txBody>
      </p:sp>
      <p:sp>
        <p:nvSpPr>
          <p:cNvPr id="3" name="Content Placeholder 2"/>
          <p:cNvSpPr>
            <a:spLocks noGrp="1"/>
          </p:cNvSpPr>
          <p:nvPr>
            <p:ph idx="1"/>
          </p:nvPr>
        </p:nvSpPr>
        <p:spPr>
          <a:xfrm>
            <a:off x="838200" y="1066800"/>
            <a:ext cx="10515600" cy="5791199"/>
          </a:xfrm>
        </p:spPr>
        <p:txBody>
          <a:bodyPr>
            <a:normAutofit fontScale="77500" lnSpcReduction="20000"/>
          </a:bodyPr>
          <a:lstStyle/>
          <a:p>
            <a:r>
              <a:rPr lang="en-US" dirty="0"/>
              <a:t>Both standard errors and F-statistic are measures of goodness of fit.</a:t>
            </a:r>
          </a:p>
          <a:p>
            <a:pPr marL="0" indent="0">
              <a:buNone/>
            </a:pPr>
            <a:r>
              <a:rPr lang="en-US" sz="5100" b="1" dirty="0"/>
              <a:t>	How to calculate the t Statistic and p-Values?</a:t>
            </a:r>
          </a:p>
          <a:p>
            <a:r>
              <a:rPr lang="en-US" dirty="0"/>
              <a:t>When the model co-</a:t>
            </a:r>
            <a:r>
              <a:rPr lang="en-US" dirty="0" err="1"/>
              <a:t>efficients</a:t>
            </a:r>
            <a:r>
              <a:rPr lang="en-US" dirty="0"/>
              <a:t> and standard error are known, the formula for calculating t Statistic and p-Value is as follows:</a:t>
            </a:r>
          </a:p>
          <a:p>
            <a:r>
              <a:rPr lang="en-US" i="1" dirty="0"/>
              <a:t>t</a:t>
            </a:r>
            <a:r>
              <a:rPr lang="en-US" dirty="0"/>
              <a:t>−</a:t>
            </a:r>
            <a:r>
              <a:rPr lang="en-US" i="1" dirty="0"/>
              <a:t>Statistic</a:t>
            </a:r>
            <a:r>
              <a:rPr lang="en-US" dirty="0"/>
              <a:t>=β−</a:t>
            </a:r>
            <a:r>
              <a:rPr lang="en-US" i="1" dirty="0" err="1"/>
              <a:t>coefficientStd</a:t>
            </a:r>
            <a:r>
              <a:rPr lang="en-US" dirty="0" err="1"/>
              <a:t>.</a:t>
            </a:r>
            <a:r>
              <a:rPr lang="en-US" i="1" dirty="0" err="1"/>
              <a:t>Error</a:t>
            </a:r>
            <a:endParaRPr lang="en-US" dirty="0"/>
          </a:p>
          <a:p>
            <a:pPr marL="0" indent="0">
              <a:buNone/>
            </a:pPr>
            <a:endParaRPr lang="en-US" dirty="0"/>
          </a:p>
          <a:p>
            <a:r>
              <a:rPr lang="en-US" dirty="0" err="1"/>
              <a:t>modelSummary</a:t>
            </a:r>
            <a:r>
              <a:rPr lang="en-US" dirty="0"/>
              <a:t> &lt;- summary(</a:t>
            </a:r>
            <a:r>
              <a:rPr lang="en-US" dirty="0" err="1"/>
              <a:t>linearMod</a:t>
            </a:r>
            <a:r>
              <a:rPr lang="en-US" dirty="0"/>
              <a:t>)  # capture model summary as an object</a:t>
            </a:r>
          </a:p>
          <a:p>
            <a:r>
              <a:rPr lang="en-US" dirty="0" err="1"/>
              <a:t>modelCoeffs</a:t>
            </a:r>
            <a:r>
              <a:rPr lang="en-US" dirty="0"/>
              <a:t> &lt;- </a:t>
            </a:r>
            <a:r>
              <a:rPr lang="en-US" dirty="0" err="1"/>
              <a:t>modelSummary$coefficients</a:t>
            </a:r>
            <a:r>
              <a:rPr lang="en-US" dirty="0"/>
              <a:t>  # model coefficients</a:t>
            </a:r>
          </a:p>
          <a:p>
            <a:r>
              <a:rPr lang="en-US" dirty="0" err="1"/>
              <a:t>beta.estimate</a:t>
            </a:r>
            <a:r>
              <a:rPr lang="en-US" dirty="0"/>
              <a:t> &lt;- </a:t>
            </a:r>
            <a:r>
              <a:rPr lang="en-US" dirty="0" err="1"/>
              <a:t>modelCoeffs</a:t>
            </a:r>
            <a:r>
              <a:rPr lang="en-US" dirty="0"/>
              <a:t>["speed", "Estimate"]  # get beta estimate for speed</a:t>
            </a:r>
          </a:p>
          <a:p>
            <a:r>
              <a:rPr lang="en-US" dirty="0" err="1"/>
              <a:t>std.error</a:t>
            </a:r>
            <a:r>
              <a:rPr lang="en-US" dirty="0"/>
              <a:t> &lt;- </a:t>
            </a:r>
            <a:r>
              <a:rPr lang="en-US" dirty="0" err="1"/>
              <a:t>modelCoeffs</a:t>
            </a:r>
            <a:r>
              <a:rPr lang="en-US" dirty="0"/>
              <a:t>["speed", "Std. Error"]  # get </a:t>
            </a:r>
            <a:r>
              <a:rPr lang="en-US" dirty="0" err="1"/>
              <a:t>std.error</a:t>
            </a:r>
            <a:r>
              <a:rPr lang="en-US" dirty="0"/>
              <a:t> for speed</a:t>
            </a:r>
          </a:p>
          <a:p>
            <a:r>
              <a:rPr lang="en-US" dirty="0" err="1"/>
              <a:t>t_value</a:t>
            </a:r>
            <a:r>
              <a:rPr lang="en-US" dirty="0"/>
              <a:t> &lt;- </a:t>
            </a:r>
            <a:r>
              <a:rPr lang="en-US" dirty="0" err="1"/>
              <a:t>beta.estimate</a:t>
            </a:r>
            <a:r>
              <a:rPr lang="en-US" dirty="0"/>
              <a:t>/</a:t>
            </a:r>
            <a:r>
              <a:rPr lang="en-US" dirty="0" err="1"/>
              <a:t>std.error</a:t>
            </a:r>
            <a:r>
              <a:rPr lang="en-US" dirty="0"/>
              <a:t>  # </a:t>
            </a:r>
            <a:r>
              <a:rPr lang="en-US" dirty="0" err="1"/>
              <a:t>calc</a:t>
            </a:r>
            <a:r>
              <a:rPr lang="en-US" dirty="0"/>
              <a:t> t statistic</a:t>
            </a:r>
          </a:p>
          <a:p>
            <a:r>
              <a:rPr lang="en-US" dirty="0" err="1"/>
              <a:t>p_value</a:t>
            </a:r>
            <a:r>
              <a:rPr lang="en-US" dirty="0"/>
              <a:t> &lt;- 2*</a:t>
            </a:r>
            <a:r>
              <a:rPr lang="en-US" dirty="0" err="1"/>
              <a:t>pt</a:t>
            </a:r>
            <a:r>
              <a:rPr lang="en-US" dirty="0"/>
              <a:t>(-abs(</a:t>
            </a:r>
            <a:r>
              <a:rPr lang="en-US" dirty="0" err="1"/>
              <a:t>t_value</a:t>
            </a:r>
            <a:r>
              <a:rPr lang="en-US" dirty="0"/>
              <a:t>), </a:t>
            </a:r>
            <a:r>
              <a:rPr lang="en-US" dirty="0" err="1"/>
              <a:t>df</a:t>
            </a:r>
            <a:r>
              <a:rPr lang="en-US" dirty="0"/>
              <a:t>=</a:t>
            </a:r>
            <a:r>
              <a:rPr lang="en-US" dirty="0" err="1"/>
              <a:t>nrow</a:t>
            </a:r>
            <a:r>
              <a:rPr lang="en-US" dirty="0"/>
              <a:t>(cars)-</a:t>
            </a:r>
            <a:r>
              <a:rPr lang="en-US" dirty="0" err="1"/>
              <a:t>ncol</a:t>
            </a:r>
            <a:r>
              <a:rPr lang="en-US" dirty="0"/>
              <a:t>(cars))  # </a:t>
            </a:r>
            <a:r>
              <a:rPr lang="en-US" dirty="0" err="1"/>
              <a:t>calc</a:t>
            </a:r>
            <a:r>
              <a:rPr lang="en-US" dirty="0"/>
              <a:t> p Value</a:t>
            </a:r>
          </a:p>
          <a:p>
            <a:r>
              <a:rPr lang="en-US" dirty="0"/>
              <a:t>## t Value:  9.46399</a:t>
            </a:r>
          </a:p>
          <a:p>
            <a:r>
              <a:rPr lang="en-US" dirty="0"/>
              <a:t>## p Value:  1.489836e-12</a:t>
            </a:r>
          </a:p>
          <a:p>
            <a:pPr marL="0" indent="0">
              <a:buNone/>
            </a:pPr>
            <a:endParaRPr lang="en-US" dirty="0"/>
          </a:p>
        </p:txBody>
      </p:sp>
    </p:spTree>
    <p:extLst>
      <p:ext uri="{BB962C8B-B14F-4D97-AF65-F5344CB8AC3E}">
        <p14:creationId xmlns:p14="http://schemas.microsoft.com/office/powerpoint/2010/main" val="156767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6013E-1514-48A0-AA12-B4165B42046E}"/>
              </a:ext>
            </a:extLst>
          </p:cNvPr>
          <p:cNvSpPr>
            <a:spLocks noGrp="1"/>
          </p:cNvSpPr>
          <p:nvPr>
            <p:ph idx="1"/>
          </p:nvPr>
        </p:nvSpPr>
        <p:spPr>
          <a:xfrm>
            <a:off x="838200" y="768626"/>
            <a:ext cx="10515600" cy="5408337"/>
          </a:xfrm>
        </p:spPr>
        <p:txBody>
          <a:bodyPr>
            <a:normAutofit/>
          </a:bodyPr>
          <a:lstStyle/>
          <a:p>
            <a:pPr algn="just" eaLnBrk="0" fontAlgn="base">
              <a:spcBef>
                <a:spcPct val="0"/>
              </a:spcBef>
              <a:spcAft>
                <a:spcPct val="0"/>
              </a:spcAft>
            </a:pPr>
            <a:endParaRPr lang="en-US" dirty="0">
              <a:cs typeface="Times New Roman" panose="02020603050405020304" pitchFamily="18" charset="0"/>
            </a:endParaRPr>
          </a:p>
          <a:p>
            <a:pPr algn="just" eaLnBrk="0" fontAlgn="base">
              <a:spcBef>
                <a:spcPct val="0"/>
              </a:spcBef>
              <a:spcAft>
                <a:spcPct val="0"/>
              </a:spcAft>
            </a:pPr>
            <a:r>
              <a:rPr lang="en-US" dirty="0">
                <a:cs typeface="Times New Roman" panose="02020603050405020304" pitchFamily="18" charset="0"/>
              </a:rPr>
              <a:t>Linear regression is used to predict the value of an outcome variable </a:t>
            </a:r>
            <a:r>
              <a:rPr lang="en-US" i="1" dirty="0">
                <a:cs typeface="Times New Roman" panose="02020603050405020304" pitchFamily="18" charset="0"/>
              </a:rPr>
              <a:t>Y</a:t>
            </a:r>
            <a:r>
              <a:rPr lang="en-US" dirty="0">
                <a:cs typeface="Times New Roman" panose="02020603050405020304" pitchFamily="18" charset="0"/>
              </a:rPr>
              <a:t> based on one or more input predictor variables </a:t>
            </a:r>
            <a:r>
              <a:rPr lang="en-US" i="1" dirty="0">
                <a:cs typeface="Times New Roman" panose="02020603050405020304" pitchFamily="18" charset="0"/>
              </a:rPr>
              <a:t>X</a:t>
            </a:r>
            <a:r>
              <a:rPr lang="en-US" dirty="0">
                <a:cs typeface="Times New Roman" panose="02020603050405020304" pitchFamily="18" charset="0"/>
              </a:rPr>
              <a:t>. </a:t>
            </a:r>
          </a:p>
          <a:p>
            <a:pPr marL="0" indent="0" algn="just" eaLnBrk="0" fontAlgn="base">
              <a:spcBef>
                <a:spcPct val="0"/>
              </a:spcBef>
              <a:spcAft>
                <a:spcPct val="0"/>
              </a:spcAft>
              <a:buNone/>
            </a:pPr>
            <a:endParaRPr lang="en-US" dirty="0">
              <a:cs typeface="Times New Roman" panose="02020603050405020304" pitchFamily="18" charset="0"/>
            </a:endParaRPr>
          </a:p>
          <a:p>
            <a:pPr lvl="0" algn="just" eaLnBrk="0" fontAlgn="base">
              <a:spcBef>
                <a:spcPct val="0"/>
              </a:spcBef>
              <a:spcAft>
                <a:spcPct val="0"/>
              </a:spcAft>
            </a:pPr>
            <a:r>
              <a:rPr lang="en-GB" dirty="0">
                <a:ea typeface="Verdana" panose="020B0604030504040204" pitchFamily="34" charset="0"/>
                <a:cs typeface="Verdana" panose="020B0604030504040204" pitchFamily="34" charset="0"/>
              </a:rPr>
              <a:t>Linear Regression has two variables called predictor and target are related through an equation.</a:t>
            </a:r>
            <a:endParaRPr lang="en-US" altLang="en-US" dirty="0">
              <a:solidFill>
                <a:srgbClr val="000000"/>
              </a:solidFill>
              <a:ea typeface="Verdana" panose="020B0604030504040204" pitchFamily="34" charset="0"/>
              <a:cs typeface="Verdana" panose="020B0604030504040204" pitchFamily="34" charset="0"/>
            </a:endParaRPr>
          </a:p>
          <a:p>
            <a:pPr lvl="0" algn="just" eaLnBrk="0" fontAlgn="base">
              <a:spcBef>
                <a:spcPct val="0"/>
              </a:spcBef>
              <a:spcAft>
                <a:spcPct val="0"/>
              </a:spcAft>
            </a:pPr>
            <a:endParaRPr lang="en-US" altLang="en-US" dirty="0">
              <a:solidFill>
                <a:srgbClr val="313131"/>
              </a:solidFill>
            </a:endParaRPr>
          </a:p>
          <a:p>
            <a:pPr algn="just"/>
            <a:r>
              <a:rPr lang="en-US" i="1" dirty="0">
                <a:cs typeface="Times New Roman" panose="02020603050405020304" pitchFamily="18" charset="0"/>
              </a:rPr>
              <a:t>Y</a:t>
            </a:r>
            <a:r>
              <a:rPr lang="en-US" dirty="0">
                <a:cs typeface="Times New Roman" panose="02020603050405020304" pitchFamily="18" charset="0"/>
              </a:rPr>
              <a:t> = </a:t>
            </a:r>
            <a:r>
              <a:rPr lang="en-US" i="1" dirty="0">
                <a:cs typeface="Times New Roman" panose="02020603050405020304" pitchFamily="18" charset="0"/>
              </a:rPr>
              <a:t>β</a:t>
            </a:r>
            <a:r>
              <a:rPr lang="en-US" dirty="0">
                <a:cs typeface="Times New Roman" panose="02020603050405020304" pitchFamily="18" charset="0"/>
              </a:rPr>
              <a:t>1 + </a:t>
            </a:r>
            <a:r>
              <a:rPr lang="en-US" i="1" dirty="0">
                <a:cs typeface="Times New Roman" panose="02020603050405020304" pitchFamily="18" charset="0"/>
              </a:rPr>
              <a:t>β</a:t>
            </a:r>
            <a:r>
              <a:rPr lang="en-US" dirty="0">
                <a:cs typeface="Times New Roman" panose="02020603050405020304" pitchFamily="18" charset="0"/>
              </a:rPr>
              <a:t>2</a:t>
            </a:r>
            <a:r>
              <a:rPr lang="en-US" i="1" dirty="0">
                <a:cs typeface="Times New Roman" panose="02020603050405020304" pitchFamily="18" charset="0"/>
              </a:rPr>
              <a:t>X</a:t>
            </a:r>
            <a:r>
              <a:rPr lang="en-US" dirty="0">
                <a:cs typeface="Times New Roman" panose="02020603050405020304" pitchFamily="18" charset="0"/>
              </a:rPr>
              <a:t> + </a:t>
            </a:r>
            <a:r>
              <a:rPr lang="en-US" i="1" dirty="0">
                <a:cs typeface="Times New Roman" panose="02020603050405020304" pitchFamily="18" charset="0"/>
              </a:rPr>
              <a:t>ϵ</a:t>
            </a:r>
            <a:endParaRPr lang="en-US" dirty="0">
              <a:cs typeface="Times New Roman" panose="02020603050405020304" pitchFamily="18" charset="0"/>
            </a:endParaRPr>
          </a:p>
          <a:p>
            <a:pPr algn="just"/>
            <a:r>
              <a:rPr lang="en-US" dirty="0">
                <a:cs typeface="Times New Roman" panose="02020603050405020304" pitchFamily="18" charset="0"/>
              </a:rPr>
              <a:t>where, </a:t>
            </a:r>
            <a:r>
              <a:rPr lang="en-US" i="1" dirty="0">
                <a:cs typeface="Times New Roman" panose="02020603050405020304" pitchFamily="18" charset="0"/>
              </a:rPr>
              <a:t>β</a:t>
            </a:r>
            <a:r>
              <a:rPr lang="en-US" dirty="0">
                <a:cs typeface="Times New Roman" panose="02020603050405020304" pitchFamily="18" charset="0"/>
              </a:rPr>
              <a:t>1 is the intercept and </a:t>
            </a:r>
            <a:r>
              <a:rPr lang="en-US" i="1" dirty="0">
                <a:cs typeface="Times New Roman" panose="02020603050405020304" pitchFamily="18" charset="0"/>
              </a:rPr>
              <a:t>β</a:t>
            </a:r>
            <a:r>
              <a:rPr lang="en-US" dirty="0">
                <a:cs typeface="Times New Roman" panose="02020603050405020304" pitchFamily="18" charset="0"/>
              </a:rPr>
              <a:t>2 is the slope. Collectively, they are called </a:t>
            </a:r>
            <a:r>
              <a:rPr lang="en-US" i="1" dirty="0">
                <a:cs typeface="Times New Roman" panose="02020603050405020304" pitchFamily="18" charset="0"/>
              </a:rPr>
              <a:t>regression coefficients</a:t>
            </a:r>
            <a:r>
              <a:rPr lang="en-US" dirty="0">
                <a:cs typeface="Times New Roman" panose="02020603050405020304" pitchFamily="18" charset="0"/>
              </a:rPr>
              <a:t>. </a:t>
            </a:r>
            <a:r>
              <a:rPr lang="en-US" i="1" dirty="0">
                <a:cs typeface="Times New Roman" panose="02020603050405020304" pitchFamily="18" charset="0"/>
              </a:rPr>
              <a:t>ϵ</a:t>
            </a:r>
            <a:r>
              <a:rPr lang="en-US" dirty="0">
                <a:cs typeface="Times New Roman" panose="02020603050405020304" pitchFamily="18" charset="0"/>
              </a:rPr>
              <a:t> is the error term, the part of </a:t>
            </a:r>
            <a:r>
              <a:rPr lang="en-US" i="1" dirty="0">
                <a:cs typeface="Times New Roman" panose="02020603050405020304" pitchFamily="18" charset="0"/>
              </a:rPr>
              <a:t>Y</a:t>
            </a:r>
            <a:r>
              <a:rPr lang="en-US" dirty="0">
                <a:cs typeface="Times New Roman" panose="02020603050405020304" pitchFamily="18" charset="0"/>
              </a:rPr>
              <a:t> the regression model is unable </a:t>
            </a:r>
            <a:r>
              <a:rPr lang="en-US" dirty="0"/>
              <a:t>to explain.</a:t>
            </a:r>
          </a:p>
          <a:p>
            <a:endParaRPr lang="en-GB" dirty="0"/>
          </a:p>
          <a:p>
            <a:endParaRPr lang="en-US" dirty="0"/>
          </a:p>
        </p:txBody>
      </p:sp>
    </p:spTree>
    <p:extLst>
      <p:ext uri="{BB962C8B-B14F-4D97-AF65-F5344CB8AC3E}">
        <p14:creationId xmlns:p14="http://schemas.microsoft.com/office/powerpoint/2010/main" val="153530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linear regression</a:t>
            </a:r>
          </a:p>
        </p:txBody>
      </p:sp>
      <p:sp>
        <p:nvSpPr>
          <p:cNvPr id="3" name="Content Placeholder 2"/>
          <p:cNvSpPr>
            <a:spLocks noGrp="1"/>
          </p:cNvSpPr>
          <p:nvPr>
            <p:ph idx="1"/>
          </p:nvPr>
        </p:nvSpPr>
        <p:spPr/>
        <p:txBody>
          <a:bodyPr>
            <a:normAutofit fontScale="92500"/>
          </a:bodyPr>
          <a:lstStyle/>
          <a:p>
            <a:pPr marL="0" indent="0" algn="just">
              <a:buNone/>
            </a:pPr>
            <a:r>
              <a:rPr lang="en-US" dirty="0"/>
              <a:t>Linear Regression is a very powerful statistical technique and can be used to</a:t>
            </a:r>
          </a:p>
          <a:p>
            <a:pPr algn="just"/>
            <a:r>
              <a:rPr lang="en-US" dirty="0"/>
              <a:t> Generate insights on consumer behavior, </a:t>
            </a:r>
          </a:p>
          <a:p>
            <a:pPr algn="just"/>
            <a:r>
              <a:rPr lang="en-US" dirty="0"/>
              <a:t>Understanding business and factors influencing profitability.</a:t>
            </a:r>
          </a:p>
          <a:p>
            <a:pPr algn="just"/>
            <a:r>
              <a:rPr lang="en-US" dirty="0"/>
              <a:t> Linear regressions can be used in business to evaluate trends and make estimates or forecasts. </a:t>
            </a:r>
          </a:p>
          <a:p>
            <a:pPr algn="just"/>
            <a:r>
              <a:rPr lang="en-US" dirty="0"/>
              <a:t>Linear regression can also be used to analyze the marketing effectiveness, pricing and promotions on sales of a product</a:t>
            </a:r>
          </a:p>
          <a:p>
            <a:pPr algn="just"/>
            <a:r>
              <a:rPr lang="en-US" dirty="0"/>
              <a:t>Used by the credit</a:t>
            </a:r>
            <a:r>
              <a:rPr lang="en-US" dirty="0">
                <a:cs typeface="Segoe UI Light" panose="020B0502040204020203" pitchFamily="34" charset="0"/>
              </a:rPr>
              <a:t> card industry, a financial company  in  minimizing the risk portfolio and wants to understand the top five factors that cause a customer to default</a:t>
            </a:r>
            <a:endParaRPr lang="en-US" dirty="0"/>
          </a:p>
        </p:txBody>
      </p:sp>
    </p:spTree>
    <p:extLst>
      <p:ext uri="{BB962C8B-B14F-4D97-AF65-F5344CB8AC3E}">
        <p14:creationId xmlns:p14="http://schemas.microsoft.com/office/powerpoint/2010/main" val="243395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18903"/>
          </a:xfrm>
        </p:spPr>
        <p:txBody>
          <a:bodyPr/>
          <a:lstStyle/>
          <a:p>
            <a:pPr fontAlgn="base"/>
            <a:r>
              <a:rPr lang="en-US" b="1" dirty="0"/>
              <a:t>	Assumptions of Linear Regression</a:t>
            </a:r>
          </a:p>
        </p:txBody>
      </p:sp>
      <p:sp>
        <p:nvSpPr>
          <p:cNvPr id="3" name="Content Placeholder 2"/>
          <p:cNvSpPr>
            <a:spLocks noGrp="1"/>
          </p:cNvSpPr>
          <p:nvPr>
            <p:ph idx="1"/>
          </p:nvPr>
        </p:nvSpPr>
        <p:spPr>
          <a:xfrm>
            <a:off x="838200" y="1018903"/>
            <a:ext cx="10515600" cy="5695406"/>
          </a:xfrm>
        </p:spPr>
        <p:txBody>
          <a:bodyPr/>
          <a:lstStyle/>
          <a:p>
            <a:pPr fontAlgn="base"/>
            <a:r>
              <a:rPr lang="en-US" b="1" dirty="0"/>
              <a:t>Linear regression</a:t>
            </a:r>
            <a:r>
              <a:rPr lang="en-US" dirty="0"/>
              <a:t> is an analysis that assesses whether one or more predictor variables explain the dependent (criterion) variable.  The regression has five key assumptions:</a:t>
            </a:r>
          </a:p>
          <a:p>
            <a:pPr lvl="0" fontAlgn="base"/>
            <a:r>
              <a:rPr lang="en-US" dirty="0"/>
              <a:t>Linear relationship</a:t>
            </a:r>
          </a:p>
          <a:p>
            <a:pPr lvl="0" fontAlgn="base"/>
            <a:r>
              <a:rPr lang="en-US" dirty="0"/>
              <a:t>Multivariate normality</a:t>
            </a:r>
          </a:p>
          <a:p>
            <a:pPr lvl="0" fontAlgn="base"/>
            <a:r>
              <a:rPr lang="en-US" dirty="0"/>
              <a:t>No or little </a:t>
            </a:r>
            <a:r>
              <a:rPr lang="en-US" dirty="0" err="1"/>
              <a:t>multicollinearity</a:t>
            </a:r>
            <a:endParaRPr lang="en-US" dirty="0"/>
          </a:p>
          <a:p>
            <a:pPr lvl="0" fontAlgn="base"/>
            <a:r>
              <a:rPr lang="en-US" dirty="0"/>
              <a:t>No auto-correlation</a:t>
            </a:r>
          </a:p>
          <a:p>
            <a:pPr lvl="0" fontAlgn="base"/>
            <a:r>
              <a:rPr lang="en-US" dirty="0"/>
              <a:t>Homoscedasticity</a:t>
            </a:r>
          </a:p>
          <a:p>
            <a:pPr fontAlgn="base"/>
            <a:r>
              <a:rPr lang="en-US" b="1" dirty="0"/>
              <a:t>A note </a:t>
            </a:r>
            <a:r>
              <a:rPr lang="en-US" dirty="0"/>
              <a:t>about sample size.  In linear regression the sample size rule of thumb is that the regression analysis requires at least 20 cases per independent variable in the analysis.</a:t>
            </a:r>
          </a:p>
          <a:p>
            <a:pPr lvl="0" fontAlgn="base"/>
            <a:endParaRPr lang="en-US" dirty="0"/>
          </a:p>
        </p:txBody>
      </p:sp>
    </p:spTree>
    <p:extLst>
      <p:ext uri="{BB962C8B-B14F-4D97-AF65-F5344CB8AC3E}">
        <p14:creationId xmlns:p14="http://schemas.microsoft.com/office/powerpoint/2010/main" val="8926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03" y="0"/>
            <a:ext cx="10515600" cy="770709"/>
          </a:xfrm>
        </p:spPr>
        <p:txBody>
          <a:bodyPr/>
          <a:lstStyle/>
          <a:p>
            <a:r>
              <a:rPr lang="en-US" dirty="0"/>
              <a:t>					</a:t>
            </a:r>
            <a:r>
              <a:rPr lang="en-US" b="1" dirty="0"/>
              <a:t>Cont.</a:t>
            </a:r>
          </a:p>
        </p:txBody>
      </p:sp>
      <p:sp>
        <p:nvSpPr>
          <p:cNvPr id="3" name="Content Placeholder 2"/>
          <p:cNvSpPr>
            <a:spLocks noGrp="1"/>
          </p:cNvSpPr>
          <p:nvPr>
            <p:ph idx="1"/>
          </p:nvPr>
        </p:nvSpPr>
        <p:spPr>
          <a:xfrm>
            <a:off x="838200" y="770709"/>
            <a:ext cx="10515600" cy="5891348"/>
          </a:xfrm>
        </p:spPr>
        <p:txBody>
          <a:bodyPr/>
          <a:lstStyle/>
          <a:p>
            <a:r>
              <a:rPr lang="en-US" dirty="0">
                <a:latin typeface="Times New Roman" panose="02020603050405020304" pitchFamily="18" charset="0"/>
                <a:cs typeface="Times New Roman" panose="02020603050405020304" pitchFamily="18" charset="0"/>
              </a:rPr>
              <a:t>First, linear regression needs the relationship between the independent and dependent variables to be linear.  It is also important to check for outliers since linear regression is sensitive to outlier effects.  The linearity assumption can best be tested with scatter plots, the following two examples depict two cases, where no and little linearity is present.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4" name="Picture 13" descr="http://www.statisticssolutions.com/wp-content/uploads/2010/01/linearregression01.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2348" y="3579223"/>
            <a:ext cx="3144338" cy="2950618"/>
          </a:xfrm>
          <a:prstGeom prst="rect">
            <a:avLst/>
          </a:prstGeom>
          <a:noFill/>
          <a:ln>
            <a:noFill/>
          </a:ln>
        </p:spPr>
      </p:pic>
      <p:pic>
        <p:nvPicPr>
          <p:cNvPr id="15" name="Picture 14" descr="http://www.statisticssolutions.com/wp-content/uploads/2010/01/linearregression02.jpg"/>
          <p:cNvPicPr/>
          <p:nvPr/>
        </p:nvPicPr>
        <p:blipFill>
          <a:blip r:embed="rId4">
            <a:extLst>
              <a:ext uri="{28A0092B-C50C-407E-A947-70E740481C1C}">
                <a14:useLocalDpi xmlns:a14="http://schemas.microsoft.com/office/drawing/2010/main" val="0"/>
              </a:ext>
            </a:extLst>
          </a:blip>
          <a:srcRect/>
          <a:stretch>
            <a:fillRect/>
          </a:stretch>
        </p:blipFill>
        <p:spPr bwMode="auto">
          <a:xfrm>
            <a:off x="6217920" y="3579223"/>
            <a:ext cx="3766321" cy="3083968"/>
          </a:xfrm>
          <a:prstGeom prst="rect">
            <a:avLst/>
          </a:prstGeom>
          <a:noFill/>
          <a:ln>
            <a:noFill/>
          </a:ln>
        </p:spPr>
      </p:pic>
    </p:spTree>
    <p:extLst>
      <p:ext uri="{BB962C8B-B14F-4D97-AF65-F5344CB8AC3E}">
        <p14:creationId xmlns:p14="http://schemas.microsoft.com/office/powerpoint/2010/main" val="3483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36022"/>
          </a:xfrm>
        </p:spPr>
        <p:txBody>
          <a:bodyPr/>
          <a:lstStyle/>
          <a:p>
            <a:r>
              <a:rPr lang="en-US" dirty="0"/>
              <a:t>				</a:t>
            </a:r>
            <a:r>
              <a:rPr lang="en-US" b="1" dirty="0"/>
              <a:t>Cont.</a:t>
            </a:r>
          </a:p>
        </p:txBody>
      </p:sp>
      <p:sp>
        <p:nvSpPr>
          <p:cNvPr id="3" name="Content Placeholder 2"/>
          <p:cNvSpPr>
            <a:spLocks noGrp="1"/>
          </p:cNvSpPr>
          <p:nvPr>
            <p:ph idx="1"/>
          </p:nvPr>
        </p:nvSpPr>
        <p:spPr>
          <a:xfrm>
            <a:off x="838200" y="836023"/>
            <a:ext cx="10515600" cy="5891348"/>
          </a:xfrm>
        </p:spPr>
        <p:txBody>
          <a:bodyPr/>
          <a:lstStyle/>
          <a:p>
            <a:r>
              <a:rPr lang="en-US" dirty="0">
                <a:latin typeface="Times New Roman" panose="02020603050405020304" pitchFamily="18" charset="0"/>
                <a:cs typeface="Times New Roman" panose="02020603050405020304" pitchFamily="18" charset="0"/>
              </a:rPr>
              <a:t>Secondly, the linear regression analysis requires all variables to be multivariate normal.  This assumption can best be checked with a histogram or a Q-Q-Plot.  Normality can be checked with a goodness of fit test, e.g., the Kolmogorov-Smirnov test.  When the data is not normally distributed a non-linear transformation (e.g., log-transformation) might fix this issue.</a:t>
            </a:r>
          </a:p>
          <a:p>
            <a:endParaRPr lang="en-US" dirty="0">
              <a:latin typeface="Times New Roman" panose="02020603050405020304" pitchFamily="18" charset="0"/>
              <a:cs typeface="Times New Roman" panose="02020603050405020304" pitchFamily="18" charset="0"/>
            </a:endParaRPr>
          </a:p>
        </p:txBody>
      </p:sp>
      <p:pic>
        <p:nvPicPr>
          <p:cNvPr id="4" name="Picture 3" descr="http://www.statisticssolutions.com/wp-content/uploads/2010/01/linearregression04.jpg"/>
          <p:cNvPicPr/>
          <p:nvPr/>
        </p:nvPicPr>
        <p:blipFill>
          <a:blip r:embed="rId2">
            <a:extLst>
              <a:ext uri="{28A0092B-C50C-407E-A947-70E740481C1C}">
                <a14:useLocalDpi xmlns:a14="http://schemas.microsoft.com/office/drawing/2010/main" val="0"/>
              </a:ext>
            </a:extLst>
          </a:blip>
          <a:srcRect/>
          <a:stretch>
            <a:fillRect/>
          </a:stretch>
        </p:blipFill>
        <p:spPr bwMode="auto">
          <a:xfrm>
            <a:off x="6769552" y="3644539"/>
            <a:ext cx="3380287" cy="2787422"/>
          </a:xfrm>
          <a:prstGeom prst="rect">
            <a:avLst/>
          </a:prstGeom>
          <a:noFill/>
          <a:ln>
            <a:noFill/>
          </a:ln>
        </p:spPr>
      </p:pic>
      <p:pic>
        <p:nvPicPr>
          <p:cNvPr id="5" name="Picture 4" descr="http://www.statisticssolutions.com/wp-content/uploads/2010/01/linearregression03.jpg"/>
          <p:cNvPicPr/>
          <p:nvPr/>
        </p:nvPicPr>
        <p:blipFill>
          <a:blip r:embed="rId3">
            <a:extLst>
              <a:ext uri="{28A0092B-C50C-407E-A947-70E740481C1C}">
                <a14:useLocalDpi xmlns:a14="http://schemas.microsoft.com/office/drawing/2010/main" val="0"/>
              </a:ext>
            </a:extLst>
          </a:blip>
          <a:srcRect/>
          <a:stretch>
            <a:fillRect/>
          </a:stretch>
        </p:blipFill>
        <p:spPr bwMode="auto">
          <a:xfrm>
            <a:off x="2022701" y="3526972"/>
            <a:ext cx="3411448" cy="2904990"/>
          </a:xfrm>
          <a:prstGeom prst="rect">
            <a:avLst/>
          </a:prstGeom>
          <a:noFill/>
          <a:ln>
            <a:noFill/>
          </a:ln>
        </p:spPr>
      </p:pic>
    </p:spTree>
    <p:extLst>
      <p:ext uri="{BB962C8B-B14F-4D97-AF65-F5344CB8AC3E}">
        <p14:creationId xmlns:p14="http://schemas.microsoft.com/office/powerpoint/2010/main" val="139268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0"/>
            <a:ext cx="10515600" cy="783771"/>
          </a:xfrm>
        </p:spPr>
        <p:txBody>
          <a:bodyPr/>
          <a:lstStyle/>
          <a:p>
            <a:r>
              <a:rPr lang="en-US" dirty="0"/>
              <a:t>					</a:t>
            </a:r>
            <a:r>
              <a:rPr lang="en-US" b="1" dirty="0"/>
              <a:t>Cont.</a:t>
            </a:r>
          </a:p>
        </p:txBody>
      </p:sp>
      <p:sp>
        <p:nvSpPr>
          <p:cNvPr id="3" name="Content Placeholder 2"/>
          <p:cNvSpPr>
            <a:spLocks noGrp="1"/>
          </p:cNvSpPr>
          <p:nvPr>
            <p:ph idx="1"/>
          </p:nvPr>
        </p:nvSpPr>
        <p:spPr>
          <a:xfrm>
            <a:off x="838200" y="783770"/>
            <a:ext cx="10515600" cy="5982789"/>
          </a:xfrm>
        </p:spPr>
        <p:txBody>
          <a:bodyPr>
            <a:normAutofit fontScale="85000" lnSpcReduction="20000"/>
          </a:bodyPr>
          <a:lstStyle/>
          <a:p>
            <a:pPr fontAlgn="base"/>
            <a:r>
              <a:rPr lang="en-US" dirty="0">
                <a:latin typeface="Times New Roman" panose="02020603050405020304" pitchFamily="18" charset="0"/>
                <a:cs typeface="Times New Roman" panose="02020603050405020304" pitchFamily="18" charset="0"/>
              </a:rPr>
              <a:t>Thirdly, linear regression assumes that there is little or no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in the data.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occurs when the independent variables are too highly correlated with each other.</a:t>
            </a:r>
          </a:p>
          <a:p>
            <a:pPr fontAlgn="base"/>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may be tested with three central criteria:</a:t>
            </a:r>
          </a:p>
          <a:p>
            <a:pPr fontAlgn="base"/>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Correlation matrix</a:t>
            </a:r>
            <a:r>
              <a:rPr lang="en-US" dirty="0">
                <a:latin typeface="Times New Roman" panose="02020603050405020304" pitchFamily="18" charset="0"/>
                <a:cs typeface="Times New Roman" panose="02020603050405020304" pitchFamily="18" charset="0"/>
              </a:rPr>
              <a:t> – when computing the matrix among all independent variables, the correlation coefficients need to be smaller than 1.</a:t>
            </a:r>
          </a:p>
          <a:p>
            <a:pPr fontAlgn="base"/>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Tolerance</a:t>
            </a:r>
            <a:r>
              <a:rPr lang="en-US" dirty="0">
                <a:latin typeface="Times New Roman" panose="02020603050405020304" pitchFamily="18" charset="0"/>
                <a:cs typeface="Times New Roman" panose="02020603050405020304" pitchFamily="18" charset="0"/>
              </a:rPr>
              <a:t> – the tolerance measures the influence of one independent variable on all other independent variables; the tolerance is calculated with an initial linear regression analysis.  Tolerance is defined as T = 1 – R² for these first step regression analysis.  With T &lt; 0.1 there might be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in the data and with T &lt; 0.01 there certainly is.</a:t>
            </a:r>
          </a:p>
          <a:p>
            <a:pPr fontAlgn="base"/>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Variance Inflation Factor (VIF) </a:t>
            </a:r>
            <a:r>
              <a:rPr lang="en-US" dirty="0">
                <a:latin typeface="Times New Roman" panose="02020603050405020304" pitchFamily="18" charset="0"/>
                <a:cs typeface="Times New Roman" panose="02020603050405020304" pitchFamily="18" charset="0"/>
              </a:rPr>
              <a:t>– the variance inflation factor of the linear regression is defined as VIF = 1/T. With VIF &gt; 10 there is an indication that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may be present; with VIF &gt; 100 there is certainly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among the variables.</a:t>
            </a:r>
          </a:p>
          <a:p>
            <a:pPr fontAlgn="base"/>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is found in the data, centering the data (that is deducting the mean of the variable from each score) might help to solve the problem.  However, the simplest way to address the problem is to remove independent variables with high VIF values.</a:t>
            </a:r>
          </a:p>
          <a:p>
            <a:pPr fontAlgn="base"/>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983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27462"/>
          </a:xfrm>
        </p:spPr>
        <p:txBody>
          <a:bodyPr/>
          <a:lstStyle/>
          <a:p>
            <a:r>
              <a:rPr lang="en-US" dirty="0"/>
              <a:t>				</a:t>
            </a:r>
            <a:r>
              <a:rPr lang="en-US" b="1" dirty="0"/>
              <a:t>Cont.</a:t>
            </a:r>
          </a:p>
        </p:txBody>
      </p:sp>
      <p:sp>
        <p:nvSpPr>
          <p:cNvPr id="3" name="Content Placeholder 2"/>
          <p:cNvSpPr>
            <a:spLocks noGrp="1"/>
          </p:cNvSpPr>
          <p:nvPr>
            <p:ph idx="1"/>
          </p:nvPr>
        </p:nvSpPr>
        <p:spPr>
          <a:xfrm>
            <a:off x="838200" y="927462"/>
            <a:ext cx="10515600" cy="5930537"/>
          </a:xfrm>
        </p:spPr>
        <p:txBody>
          <a:bodyPr/>
          <a:lstStyle/>
          <a:p>
            <a:pPr fontAlgn="base"/>
            <a:r>
              <a:rPr lang="en-US" dirty="0"/>
              <a:t>Fourthly, linear regression analysis requires that there is little or no autocorrelation in the data.  Autocorrelation occurs when the residuals are not independent from each other.  In other words when the value of y(x+1) is not independent from the value of y(x).</a:t>
            </a:r>
          </a:p>
          <a:p>
            <a:pPr fontAlgn="base"/>
            <a:r>
              <a:rPr lang="en-US" dirty="0"/>
              <a:t>The last assumption of the linear regression analysis is homoscedasticity. The scatter plot is a good way to check whether the data are homoscedastic (meaning the residuals are equal across the regression line).  </a:t>
            </a:r>
          </a:p>
          <a:p>
            <a:pPr fontAlgn="base"/>
            <a:endParaRPr lang="en-US" dirty="0"/>
          </a:p>
        </p:txBody>
      </p:sp>
    </p:spTree>
    <p:extLst>
      <p:ext uri="{BB962C8B-B14F-4D97-AF65-F5344CB8AC3E}">
        <p14:creationId xmlns:p14="http://schemas.microsoft.com/office/powerpoint/2010/main" val="217736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1840</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FreeSans</vt:lpstr>
      <vt:lpstr>Liberation Serif</vt:lpstr>
      <vt:lpstr>Noto Sans CJK SC Regular</vt:lpstr>
      <vt:lpstr>Segoe UI Light</vt:lpstr>
      <vt:lpstr>Times New Roman</vt:lpstr>
      <vt:lpstr>Verdana</vt:lpstr>
      <vt:lpstr>Office Theme</vt:lpstr>
      <vt:lpstr>LINEAR REGRESSION</vt:lpstr>
      <vt:lpstr>PowerPoint Presentation</vt:lpstr>
      <vt:lpstr>PowerPoint Presentation</vt:lpstr>
      <vt:lpstr>  Applications of linear regression</vt:lpstr>
      <vt:lpstr> Assumptions of Linear Regression</vt:lpstr>
      <vt:lpstr>     Cont.</vt:lpstr>
      <vt:lpstr>    Cont.</vt:lpstr>
      <vt:lpstr>     Cont.</vt:lpstr>
      <vt:lpstr>    Cont.</vt:lpstr>
      <vt:lpstr>    Example</vt:lpstr>
      <vt:lpstr>    Graphical Analysis</vt:lpstr>
      <vt:lpstr>    Scatter Plot</vt:lpstr>
      <vt:lpstr>     Cont.</vt:lpstr>
      <vt:lpstr>    Correlation</vt:lpstr>
      <vt:lpstr>  Steps to Establish a Regression</vt:lpstr>
      <vt:lpstr>   lm() Function</vt:lpstr>
      <vt:lpstr>   Build Linear Model</vt:lpstr>
      <vt:lpstr>  Linear Regression Diagnostics</vt:lpstr>
      <vt:lpstr>    AIC and BIC</vt:lpstr>
      <vt:lpstr>How to know if the model is best fit for your data?</vt:lpstr>
      <vt:lpstr>The p Value: Checking for statistical significance</vt:lpstr>
      <vt:lpstr>    t-value</vt:lpstr>
      <vt:lpstr>  R-Squared and Adj R-Squared</vt:lpstr>
      <vt:lpstr>  Standard Error and F-Statistic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Windows User</dc:creator>
  <cp:lastModifiedBy>Windows User</cp:lastModifiedBy>
  <cp:revision>36</cp:revision>
  <dcterms:created xsi:type="dcterms:W3CDTF">2018-06-05T09:08:06Z</dcterms:created>
  <dcterms:modified xsi:type="dcterms:W3CDTF">2018-06-11T06:25:10Z</dcterms:modified>
</cp:coreProperties>
</file>