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5"/>
  </p:normalViewPr>
  <p:slideViewPr>
    <p:cSldViewPr snapToGrid="0" snapToObjects="1" showGuides="1">
      <p:cViewPr>
        <p:scale>
          <a:sx n="88" d="100"/>
          <a:sy n="88" d="100"/>
        </p:scale>
        <p:origin x="1688" y="464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とは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651958" y="419910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rPr>
              <a:t>汎用のプログラミング言語</a:t>
            </a:r>
            <a:endParaRPr kumimoji="1" lang="ja-JP" altLang="en-US" sz="24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51958" y="484517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コードの可読性が高くなるように設計</a:t>
            </a:r>
            <a:endParaRPr kumimoji="1" lang="ja-JP" altLang="en-US" sz="24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51958" y="5487153"/>
            <a:ext cx="626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C</a:t>
            </a:r>
            <a:r>
              <a:rPr lang="ja-JP" altLang="en-US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に比べて，少ないコード行数で表現できる</a:t>
            </a:r>
            <a:endParaRPr kumimoji="1" lang="ja-JP" altLang="en-US" sz="24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1414910" y="4374469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414910" y="5001661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414910" y="5658427"/>
            <a:ext cx="152672" cy="1526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53" y="1706968"/>
            <a:ext cx="5671094" cy="2399941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949905" y="597946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文責：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@</a:t>
            </a:r>
            <a:r>
              <a:rPr lang="en-US" altLang="ja-JP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tellusium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7040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の便利なところ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567810" y="1645949"/>
            <a:ext cx="4525401" cy="584775"/>
            <a:chOff x="1414910" y="1426620"/>
            <a:chExt cx="4525401" cy="58477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651958" y="1426620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標準ライブラリが充実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567810" y="4016164"/>
            <a:ext cx="5756508" cy="584775"/>
            <a:chOff x="1414910" y="2714664"/>
            <a:chExt cx="5756508" cy="584775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1651958" y="2714664"/>
              <a:ext cx="55194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サードパーティ製ライブラリ</a:t>
              </a:r>
              <a:endParaRPr kumimoji="1" lang="ja-JP" altLang="en-US" sz="32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414910" y="295850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1288423" y="2369404"/>
            <a:ext cx="1652820" cy="461665"/>
            <a:chOff x="1414910" y="1426620"/>
            <a:chExt cx="1652820" cy="46166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1651958" y="142662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正規表現</a:t>
              </a:r>
              <a:endParaRPr kumimoji="1"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414910" y="158746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1296214" y="2906749"/>
            <a:ext cx="3999616" cy="461665"/>
            <a:chOff x="1414910" y="1426620"/>
            <a:chExt cx="3999616" cy="461665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1651958" y="1426620"/>
              <a:ext cx="37625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HTTP</a:t>
              </a:r>
              <a:r>
                <a:rPr kumimoji="1"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等の通信プロトコル</a:t>
              </a:r>
              <a:endParaRPr kumimoji="1"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414910" y="158746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1296214" y="3444094"/>
            <a:ext cx="2883926" cy="461665"/>
            <a:chOff x="1414910" y="1426620"/>
            <a:chExt cx="2883926" cy="461665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651958" y="1426620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データベース接続</a:t>
              </a:r>
              <a:endParaRPr kumimoji="1"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1414910" y="158746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1280632" y="4711344"/>
            <a:ext cx="6168480" cy="461665"/>
            <a:chOff x="1414910" y="1426620"/>
            <a:chExt cx="6168480" cy="461665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1651958" y="1426620"/>
              <a:ext cx="5931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 err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NumPy</a:t>
              </a:r>
              <a:r>
                <a:rPr kumimoji="1"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, </a:t>
              </a:r>
              <a:r>
                <a:rPr kumimoji="1" lang="en-US" altLang="ja-JP" sz="2400" b="1" dirty="0" err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Sci</a:t>
              </a:r>
              <a:r>
                <a:rPr lang="en-US" altLang="ja-JP" sz="2400" b="1" dirty="0" err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</a:t>
              </a:r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（科学計算用ライブラリ）</a:t>
              </a:r>
              <a:endParaRPr kumimoji="1"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1414910" y="158746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288423" y="5248689"/>
            <a:ext cx="5477585" cy="461665"/>
            <a:chOff x="1414910" y="1426620"/>
            <a:chExt cx="5477585" cy="461665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651958" y="1426620"/>
              <a:ext cx="5240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 err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Scikit</a:t>
              </a:r>
              <a:r>
                <a:rPr kumimoji="1"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-learn</a:t>
              </a:r>
              <a:r>
                <a:rPr kumimoji="1"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（機械学習ライブラリ）</a:t>
              </a:r>
              <a:endParaRPr kumimoji="1"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1414910" y="158746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1288423" y="5786034"/>
            <a:ext cx="6351222" cy="461665"/>
            <a:chOff x="1414910" y="1426620"/>
            <a:chExt cx="6351222" cy="461665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1651958" y="1426620"/>
              <a:ext cx="6114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err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Django</a:t>
              </a:r>
              <a:r>
                <a:rPr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, Flask</a:t>
              </a:r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（</a:t>
              </a:r>
              <a:r>
                <a:rPr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Web</a:t>
              </a:r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アプリケーション）</a:t>
              </a:r>
              <a:endParaRPr kumimoji="1"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414910" y="158746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4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578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の特徴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615097" y="1834985"/>
            <a:ext cx="4115033" cy="584775"/>
            <a:chOff x="1414910" y="1426620"/>
            <a:chExt cx="4115033" cy="58477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651958" y="1426620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インタープリタ言語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615097" y="2682286"/>
            <a:ext cx="2473558" cy="584775"/>
            <a:chOff x="1414910" y="2072685"/>
            <a:chExt cx="2473558" cy="584775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51958" y="2072685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動的型付け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1414910" y="231625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615097" y="3529547"/>
            <a:ext cx="4525401" cy="584775"/>
            <a:chOff x="1414910" y="2714664"/>
            <a:chExt cx="4525401" cy="584775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1651958" y="2714664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ガベージコレクション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414910" y="295850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615097" y="4381844"/>
            <a:ext cx="3704664" cy="584775"/>
            <a:chOff x="1414910" y="2714664"/>
            <a:chExt cx="3704664" cy="584775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1651958" y="2714664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マルチパラダイム</a:t>
              </a: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414910" y="2973022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347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インタープリタ言語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40421" y="1591800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C</a:t>
            </a:r>
            <a:r>
              <a:rPr lang="ja-JP" altLang="en-US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言語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9442" y="15918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インタープリタ言語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1204061" y="2689419"/>
            <a:ext cx="2254968" cy="722087"/>
            <a:chOff x="981719" y="2442027"/>
            <a:chExt cx="2254968" cy="722087"/>
          </a:xfrm>
        </p:grpSpPr>
        <p:sp>
          <p:nvSpPr>
            <p:cNvPr id="5" name="正方形/長方形 4"/>
            <p:cNvSpPr/>
            <p:nvPr/>
          </p:nvSpPr>
          <p:spPr>
            <a:xfrm>
              <a:off x="981719" y="2442027"/>
              <a:ext cx="2254968" cy="72208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93540" y="2576843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ソースコード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</p:grpSp>
      <p:sp>
        <p:nvSpPr>
          <p:cNvPr id="6" name="下矢印 5"/>
          <p:cNvSpPr/>
          <p:nvPr/>
        </p:nvSpPr>
        <p:spPr>
          <a:xfrm>
            <a:off x="1910629" y="3431295"/>
            <a:ext cx="841829" cy="31931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図形グループ 24"/>
          <p:cNvGrpSpPr/>
          <p:nvPr/>
        </p:nvGrpSpPr>
        <p:grpSpPr>
          <a:xfrm>
            <a:off x="1209875" y="3770399"/>
            <a:ext cx="2254968" cy="722087"/>
            <a:chOff x="981719" y="2442027"/>
            <a:chExt cx="2254968" cy="722087"/>
          </a:xfrm>
        </p:grpSpPr>
        <p:sp>
          <p:nvSpPr>
            <p:cNvPr id="26" name="正方形/長方形 25"/>
            <p:cNvSpPr/>
            <p:nvPr/>
          </p:nvSpPr>
          <p:spPr>
            <a:xfrm>
              <a:off x="981719" y="2442027"/>
              <a:ext cx="2254968" cy="72208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093540" y="2576843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実行ファイル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</p:grpSp>
      <p:sp>
        <p:nvSpPr>
          <p:cNvPr id="28" name="下矢印 27"/>
          <p:cNvSpPr/>
          <p:nvPr/>
        </p:nvSpPr>
        <p:spPr>
          <a:xfrm>
            <a:off x="1910629" y="4512275"/>
            <a:ext cx="841829" cy="31931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828841" y="4831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実行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grpSp>
        <p:nvGrpSpPr>
          <p:cNvPr id="30" name="図形グループ 29"/>
          <p:cNvGrpSpPr/>
          <p:nvPr/>
        </p:nvGrpSpPr>
        <p:grpSpPr>
          <a:xfrm>
            <a:off x="5712935" y="2699998"/>
            <a:ext cx="2254968" cy="722087"/>
            <a:chOff x="981719" y="2442027"/>
            <a:chExt cx="2254968" cy="722087"/>
          </a:xfrm>
        </p:grpSpPr>
        <p:sp>
          <p:nvSpPr>
            <p:cNvPr id="31" name="正方形/長方形 30"/>
            <p:cNvSpPr/>
            <p:nvPr/>
          </p:nvSpPr>
          <p:spPr>
            <a:xfrm>
              <a:off x="981719" y="2442027"/>
              <a:ext cx="2254968" cy="72208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93540" y="2576843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ソースコード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</p:grpSp>
      <p:sp>
        <p:nvSpPr>
          <p:cNvPr id="33" name="下矢印 32"/>
          <p:cNvSpPr/>
          <p:nvPr/>
        </p:nvSpPr>
        <p:spPr>
          <a:xfrm>
            <a:off x="6371048" y="3431295"/>
            <a:ext cx="841829" cy="31931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289260" y="375061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実行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1393" y="2176575"/>
            <a:ext cx="3730172" cy="3933372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4926876" y="2176575"/>
            <a:ext cx="3730172" cy="3933372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動的型付け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40421" y="1507980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C</a:t>
            </a:r>
            <a:r>
              <a:rPr lang="ja-JP" altLang="en-US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言語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83272" y="1507074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Python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18593" y="567036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エラー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1393" y="2115020"/>
            <a:ext cx="3730172" cy="3385894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4926876" y="2115020"/>
            <a:ext cx="3730172" cy="3385893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6287" y="2286286"/>
            <a:ext cx="32624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// </a:t>
            </a:r>
            <a:r>
              <a:rPr lang="en-US" altLang="ja-JP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int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型の変数</a:t>
            </a:r>
            <a:endParaRPr lang="en-US" altLang="ja-JP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int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0;</a:t>
            </a:r>
          </a:p>
          <a:p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// 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整数値を代入</a:t>
            </a:r>
            <a:endParaRPr lang="en-US" altLang="ja-JP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1;</a:t>
            </a:r>
          </a:p>
          <a:p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// 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文字列を代入</a:t>
            </a:r>
            <a:endParaRPr lang="en-US" altLang="ja-JP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=“test”;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14633" y="5670365"/>
            <a:ext cx="29546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OK</a:t>
            </a:r>
            <a:endParaRPr lang="en-US" altLang="ja-JP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（文字列型に変化）</a:t>
            </a:r>
            <a:endParaRPr kumimoji="1" lang="ja-JP" altLang="en-US" sz="24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2" name="乗算記号 1"/>
          <p:cNvSpPr/>
          <p:nvPr/>
        </p:nvSpPr>
        <p:spPr>
          <a:xfrm>
            <a:off x="3239470" y="4635399"/>
            <a:ext cx="781695" cy="781695"/>
          </a:xfrm>
          <a:prstGeom prst="mathMultiply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235188" y="2284472"/>
            <a:ext cx="30572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#</a:t>
            </a:r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 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型宣言なし</a:t>
            </a:r>
            <a:endParaRPr lang="en-US" altLang="ja-JP" sz="3200" dirty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0</a:t>
            </a:r>
          </a:p>
          <a:p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# 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整数値を代入</a:t>
            </a:r>
            <a:endParaRPr lang="en-US" altLang="ja-JP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1</a:t>
            </a:r>
          </a:p>
          <a:p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# 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文字列を代入</a:t>
            </a:r>
            <a:endParaRPr lang="en-US" altLang="ja-JP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=“test”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ガベージコレクション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32115" y="1538976"/>
            <a:ext cx="140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例：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1392" y="2115020"/>
            <a:ext cx="8250807" cy="316818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03735" y="2387368"/>
            <a:ext cx="73661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// </a:t>
            </a:r>
            <a:r>
              <a:rPr lang="en-US" altLang="ja-JP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int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型の配列</a:t>
            </a:r>
            <a:endParaRPr lang="en-US" altLang="ja-JP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int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* 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ptr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 = (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int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*)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malloc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(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sizeof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(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int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)*10);</a:t>
            </a:r>
          </a:p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// 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何らかの処理</a:t>
            </a:r>
            <a:endParaRPr lang="en-US" altLang="ja-JP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2800" dirty="0" err="1">
                <a:latin typeface="Ricty" charset="0"/>
                <a:ea typeface="Ricty" charset="0"/>
                <a:cs typeface="Ricty" charset="0"/>
              </a:rPr>
              <a:t>p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tr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[0] = 10;</a:t>
            </a:r>
          </a:p>
          <a:p>
            <a:r>
              <a:rPr lang="en-US" altLang="ja-JP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// </a:t>
            </a:r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メモリ開放</a:t>
            </a:r>
            <a:endParaRPr lang="en-US" altLang="ja-JP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2800" dirty="0">
                <a:latin typeface="Ricty" charset="0"/>
                <a:ea typeface="Ricty" charset="0"/>
                <a:cs typeface="Ricty" charset="0"/>
              </a:rPr>
              <a:t>f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ree(</a:t>
            </a:r>
            <a:r>
              <a:rPr lang="en-US" altLang="ja-JP" sz="2800" dirty="0" err="1" smtClean="0">
                <a:latin typeface="Ricty" charset="0"/>
                <a:ea typeface="Ricty" charset="0"/>
                <a:cs typeface="Ricty" charset="0"/>
              </a:rPr>
              <a:t>ptr</a:t>
            </a:r>
            <a:r>
              <a:rPr lang="en-US" altLang="ja-JP" sz="2800" dirty="0" smtClean="0">
                <a:latin typeface="Ricty" charset="0"/>
                <a:ea typeface="Ricty" charset="0"/>
                <a:cs typeface="Ricty" charset="0"/>
              </a:rPr>
              <a:t>);</a:t>
            </a:r>
            <a:endParaRPr kumimoji="1" lang="ja-JP" altLang="en-US" sz="28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04933" y="44669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いらない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下矢印 12"/>
          <p:cNvSpPr/>
          <p:nvPr/>
        </p:nvSpPr>
        <p:spPr>
          <a:xfrm rot="5400000">
            <a:off x="3299126" y="4460401"/>
            <a:ext cx="509670" cy="67291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5958" y="5954020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不要なメモリ領域を自動で開放してくれる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4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マルチパラダイム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2177142" y="2427514"/>
            <a:ext cx="4789714" cy="2002971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73001" y="4293488"/>
            <a:ext cx="4698722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4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オブジェクト指向</a:t>
            </a:r>
            <a:endParaRPr kumimoji="1" lang="ja-JP" altLang="en-US" sz="44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141801" y="1982808"/>
            <a:ext cx="1877437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4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命令型</a:t>
            </a:r>
            <a:endParaRPr kumimoji="1" lang="ja-JP" altLang="en-US" sz="44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0019" y="2650561"/>
            <a:ext cx="2441694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4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手続き型</a:t>
            </a:r>
            <a:endParaRPr kumimoji="1" lang="ja-JP" altLang="en-US" sz="44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93560" y="3453085"/>
            <a:ext cx="1877437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4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関数型</a:t>
            </a:r>
            <a:endParaRPr kumimoji="1" lang="ja-JP" altLang="en-US" sz="44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80942" y="593902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どの書き方でも記述できる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578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の文法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567810" y="1776577"/>
            <a:ext cx="4935770" cy="584775"/>
            <a:chOff x="1414910" y="1426620"/>
            <a:chExt cx="4935770" cy="58477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651958" y="1426620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機能は最小に抑えている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567810" y="3709572"/>
            <a:ext cx="6982805" cy="1077218"/>
            <a:chOff x="1414910" y="2714664"/>
            <a:chExt cx="6982805" cy="1077218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1651958" y="2714664"/>
              <a:ext cx="674575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TIMTOWTDI</a:t>
              </a:r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とは相反する思想</a:t>
              </a:r>
              <a:endParaRPr lang="en-US" altLang="ja-JP" sz="32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2400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（</a:t>
              </a:r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there is more than one way to do it</a:t>
              </a:r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ja-JP" altLang="en-US" sz="2400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）</a:t>
              </a:r>
              <a:endParaRPr kumimoji="1" lang="ja-JP" altLang="en-US" sz="32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414910" y="295850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1288423" y="2500032"/>
            <a:ext cx="5346139" cy="830997"/>
            <a:chOff x="1414910" y="1426620"/>
            <a:chExt cx="5346139" cy="830997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1651958" y="1426620"/>
              <a:ext cx="51090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ある目的のために書かれたコードは</a:t>
              </a:r>
              <a:endParaRPr kumimoji="1" lang="en-US" altLang="ja-JP" sz="24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24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大抵一つのコードに収束する</a:t>
              </a:r>
              <a:endParaRPr kumimoji="1" lang="ja-JP" altLang="en-US" sz="24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図形グループ 25"/>
          <p:cNvGrpSpPr/>
          <p:nvPr/>
        </p:nvGrpSpPr>
        <p:grpSpPr>
          <a:xfrm>
            <a:off x="567810" y="5228152"/>
            <a:ext cx="6166876" cy="584775"/>
            <a:chOff x="1414910" y="1426620"/>
            <a:chExt cx="6166876" cy="584775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1651958" y="1426620"/>
              <a:ext cx="59298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インデントを多用するのが特徴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56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560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if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文など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40421" y="1507980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C</a:t>
            </a:r>
            <a:r>
              <a:rPr lang="ja-JP" altLang="en-US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言語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83272" y="1507074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Python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291580" y="5670365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{}</a:t>
            </a:r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でくくる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1393" y="2115020"/>
            <a:ext cx="3730172" cy="3385894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4926876" y="2115020"/>
            <a:ext cx="3730172" cy="3385893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6287" y="2286286"/>
            <a:ext cx="28520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// if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文</a:t>
            </a:r>
            <a:endParaRPr lang="en-US" altLang="ja-JP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if (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== 1) {</a:t>
            </a: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  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0;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} else {</a:t>
            </a: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  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1;</a:t>
            </a:r>
          </a:p>
          <a:p>
            <a:r>
              <a:rPr kumimoji="1" lang="en-US" altLang="ja-JP" sz="3200" dirty="0">
                <a:latin typeface="Ricty" charset="0"/>
                <a:ea typeface="Ricty" charset="0"/>
                <a:cs typeface="Ricty" charset="0"/>
              </a:rPr>
              <a:t>}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52967" y="567036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コロンとインデント</a:t>
            </a:r>
            <a:endParaRPr kumimoji="1" lang="ja-JP" altLang="en-US" sz="24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235188" y="2284472"/>
            <a:ext cx="2236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#</a:t>
            </a:r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 if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文</a:t>
            </a:r>
            <a:endParaRPr lang="en-US" altLang="ja-JP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f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== 1: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	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= 0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e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lse:</a:t>
            </a:r>
          </a:p>
          <a:p>
            <a:r>
              <a:rPr kumimoji="1"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= 1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インデントの利点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40421" y="1507980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C</a:t>
            </a:r>
            <a:r>
              <a:rPr lang="ja-JP" altLang="en-US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言語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83272" y="1507074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Python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3695" y="567036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コンパイルが通る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1393" y="2115020"/>
            <a:ext cx="3730172" cy="3385893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4926876" y="2115020"/>
            <a:ext cx="3730172" cy="3385893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6287" y="2286286"/>
            <a:ext cx="32624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// if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文</a:t>
            </a:r>
            <a:endParaRPr lang="en-US" altLang="ja-JP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if (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== 1) </a:t>
            </a: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{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0;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} else {</a:t>
            </a: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1;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}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47785" y="567036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こう書かざるを得ない</a:t>
            </a:r>
            <a:endParaRPr kumimoji="1" lang="ja-JP" altLang="en-US" sz="24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235188" y="2284472"/>
            <a:ext cx="2236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#</a:t>
            </a:r>
            <a:r>
              <a:rPr lang="en-US" altLang="ja-JP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 if</a:t>
            </a:r>
            <a:r>
              <a:rPr lang="ja-JP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icty" charset="0"/>
                <a:ea typeface="Ricty" charset="0"/>
                <a:cs typeface="Ricty" charset="0"/>
              </a:rPr>
              <a:t>文</a:t>
            </a:r>
            <a:endParaRPr lang="en-US" altLang="ja-JP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Ricty" charset="0"/>
              <a:ea typeface="Ricty" charset="0"/>
              <a:cs typeface="Ricty" charset="0"/>
            </a:endParaRP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f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== 1: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	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= 0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e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lse:</a:t>
            </a:r>
          </a:p>
          <a:p>
            <a:r>
              <a:rPr kumimoji="1"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= 1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24064" y="436184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smtClean="0">
                <a:solidFill>
                  <a:srgbClr val="FF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わかりづらい</a:t>
            </a:r>
            <a:endParaRPr kumimoji="1" lang="ja-JP" altLang="en-US" sz="3200" b="1" dirty="0">
              <a:solidFill>
                <a:srgbClr val="FF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58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339</Words>
  <Application>Microsoft Macintosh PowerPoint</Application>
  <PresentationFormat>画面に合わせる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A-OTF UD Shin Go Pr6N L</vt:lpstr>
      <vt:lpstr>Calibri</vt:lpstr>
      <vt:lpstr>Calibri Light</vt:lpstr>
      <vt:lpstr>Hiragino Kaku Gothic StdN W8</vt:lpstr>
      <vt:lpstr>ＭＳ Ｐゴシック</vt:lpstr>
      <vt:lpstr>Ricty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14</cp:revision>
  <dcterms:created xsi:type="dcterms:W3CDTF">2016-08-17T04:18:01Z</dcterms:created>
  <dcterms:modified xsi:type="dcterms:W3CDTF">2016-08-18T15:30:46Z</dcterms:modified>
</cp:coreProperties>
</file>