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259" r:id="rId3"/>
    <p:sldId id="272" r:id="rId4"/>
    <p:sldId id="260" r:id="rId5"/>
    <p:sldId id="273" r:id="rId6"/>
    <p:sldId id="274" r:id="rId7"/>
    <p:sldId id="275" r:id="rId8"/>
    <p:sldId id="276" r:id="rId9"/>
    <p:sldId id="277" r:id="rId10"/>
    <p:sldId id="278" r:id="rId11"/>
    <p:sldId id="282" r:id="rId12"/>
    <p:sldId id="283" r:id="rId13"/>
    <p:sldId id="279" r:id="rId14"/>
    <p:sldId id="280" r:id="rId15"/>
    <p:sldId id="281" r:id="rId16"/>
    <p:sldId id="267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0"/>
  </p:normalViewPr>
  <p:slideViewPr>
    <p:cSldViewPr snapToGrid="0" snapToObjects="1" showGuides="1">
      <p:cViewPr>
        <p:scale>
          <a:sx n="88" d="100"/>
          <a:sy n="88" d="100"/>
        </p:scale>
        <p:origin x="1688" y="4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08FFF-7D58-9A42-ACA4-4DDAF1555F4B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43A90-5068-9143-8A8B-E33D604EEA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1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540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08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55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0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277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29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6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69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725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68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943A90-5068-9143-8A8B-E33D604EEA9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70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6C08A-A41A-564C-917B-A8B5CB13E228}" type="datetimeFigureOut">
              <a:rPr kumimoji="1" lang="ja-JP" altLang="en-US" smtClean="0"/>
              <a:t>2016/8/19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0C9F7-0261-2B45-B13B-26351FAF6F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6425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Python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らしい書き方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62" y="2229029"/>
            <a:ext cx="5671094" cy="2399941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949905" y="1228754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文責：</a:t>
            </a:r>
            <a:r>
              <a:rPr lang="en-US" altLang="ja-JP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@</a:t>
            </a:r>
            <a:r>
              <a:rPr lang="en-US" altLang="ja-JP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tellusium</a:t>
            </a:r>
            <a:endParaRPr kumimoji="1" lang="ja-JP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311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1329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if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文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110625" y="3429000"/>
            <a:ext cx="7568478" cy="2071914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1800" y="4104957"/>
            <a:ext cx="65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Py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12984" y="3629383"/>
            <a:ext cx="73661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array = ["apple", "lemon", "grape"]</a:t>
            </a:r>
          </a:p>
          <a:p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if 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"apple" in array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:</a:t>
            </a:r>
          </a:p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	print("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found!")</a:t>
            </a:r>
            <a:endParaRPr kumimoji="1" lang="ja-JP" altLang="en-US" sz="3200" dirty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2882" y="1661502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in </a:t>
            </a:r>
            <a:r>
              <a:rPr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判定を使う</a:t>
            </a:r>
            <a:endParaRPr kumimoji="1" lang="en-US" altLang="ja-JP" sz="32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2882" y="2397552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例：</a:t>
            </a:r>
            <a:r>
              <a:rPr kumimoji="1"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"apple"</a:t>
            </a:r>
            <a:r>
              <a:rPr kumimoji="1"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の要素があるか確かめたい</a:t>
            </a:r>
            <a:endParaRPr kumimoji="1" lang="en-US" altLang="ja-JP" sz="24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902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4419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タプル</a:t>
            </a:r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(tuple)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88571" y="2478146"/>
            <a:ext cx="7568478" cy="1090258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22401" y="2703100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x, y = 1, 2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2882" y="1661502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複数の値のセットを表現</a:t>
            </a:r>
            <a:endParaRPr kumimoji="1" lang="en-US" altLang="ja-JP" sz="32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2882" y="5683202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上</a:t>
            </a:r>
            <a:r>
              <a:rPr lang="en-US" altLang="ja-JP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2</a:t>
            </a:r>
            <a:r>
              <a:rPr lang="ja-JP" altLang="en-US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つは等価</a:t>
            </a:r>
            <a:endParaRPr kumimoji="1" lang="ja-JP" altLang="en-US" sz="3200" dirty="0">
              <a:solidFill>
                <a:srgbClr val="7030A0"/>
              </a:solidFill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77184" y="4072239"/>
            <a:ext cx="12105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x = 1</a:t>
            </a:r>
          </a:p>
          <a:p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y = 2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1088571" y="3910349"/>
            <a:ext cx="7568478" cy="1430908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4419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タプル</a:t>
            </a:r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(tuple)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67361" y="2536201"/>
            <a:ext cx="7568478" cy="1948711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22401" y="2703100"/>
            <a:ext cx="24416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x, y = 1, 2</a:t>
            </a:r>
          </a:p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x, y = y, x</a:t>
            </a:r>
          </a:p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print(x, y)</a:t>
            </a:r>
            <a:endParaRPr lang="en-US" altLang="ja-JP" sz="3200" dirty="0" smtClean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2882" y="166150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代入は同時</a:t>
            </a:r>
            <a:endParaRPr kumimoji="1" lang="en-US" altLang="ja-JP" sz="32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40940" y="465872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結果</a:t>
            </a:r>
            <a:endParaRPr kumimoji="1" lang="ja-JP" altLang="en-US" sz="3200" dirty="0">
              <a:solidFill>
                <a:srgbClr val="7030A0"/>
              </a:solidFill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657807" y="4658724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2 1</a:t>
            </a:r>
            <a:endParaRPr kumimoji="1" lang="ja-JP" altLang="en-US" sz="3200" dirty="0">
              <a:solidFill>
                <a:srgbClr val="7030A0"/>
              </a:solidFill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3095" y="5475367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入れ替えも</a:t>
            </a:r>
            <a:r>
              <a:rPr kumimoji="1" lang="en-US" altLang="ja-JP" sz="3200" dirty="0" err="1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tmp</a:t>
            </a:r>
            <a:r>
              <a:rPr kumimoji="1" lang="ja-JP" altLang="en-US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変数なしで可能</a:t>
            </a:r>
            <a:endParaRPr kumimoji="1" lang="ja-JP" altLang="en-US" sz="3200" dirty="0">
              <a:solidFill>
                <a:srgbClr val="7030A0"/>
              </a:solidFill>
              <a:latin typeface="Ricty" charset="0"/>
              <a:ea typeface="Ricty" charset="0"/>
              <a:cs typeface="Rict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4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辞書型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88571" y="2478146"/>
            <a:ext cx="7568478" cy="2917370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1800" y="3413611"/>
            <a:ext cx="65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Py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22401" y="2659558"/>
            <a:ext cx="42883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dict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 {	"apple": 2,</a:t>
            </a:r>
          </a:p>
          <a:p>
            <a:r>
              <a:rPr kumimoji="1" lang="en-US" altLang="ja-JP" sz="3200" dirty="0">
                <a:latin typeface="Ricty" charset="0"/>
                <a:ea typeface="Ricty" charset="0"/>
                <a:cs typeface="Ricty" charset="0"/>
              </a:rPr>
              <a:t>	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	"lemon": 3,</a:t>
            </a:r>
          </a:p>
          <a:p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	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	"grape": 4}</a:t>
            </a:r>
          </a:p>
          <a:p>
            <a:endParaRPr lang="en-US" altLang="ja-JP" sz="3200" dirty="0" smtClean="0">
              <a:latin typeface="Ricty" charset="0"/>
              <a:ea typeface="Ricty" charset="0"/>
              <a:cs typeface="Ricty" charset="0"/>
            </a:endParaRPr>
          </a:p>
          <a:p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print(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dict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["apple"])</a:t>
            </a:r>
            <a:endParaRPr kumimoji="1" lang="ja-JP" altLang="en-US" sz="3200" dirty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2882" y="1661502"/>
            <a:ext cx="5827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文字列を</a:t>
            </a:r>
            <a:r>
              <a:rPr kumimoji="1" lang="en-US" altLang="ja-JP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key</a:t>
            </a:r>
            <a:r>
              <a:rPr kumimoji="1"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に，値を格納する</a:t>
            </a:r>
            <a:endParaRPr kumimoji="1" lang="en-US" altLang="ja-JP" sz="32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56509" y="553193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2</a:t>
            </a:r>
            <a:endParaRPr kumimoji="1" lang="ja-JP" altLang="en-US" sz="3200" dirty="0">
              <a:solidFill>
                <a:srgbClr val="7030A0"/>
              </a:solidFill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1800" y="5549944"/>
            <a:ext cx="99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結果</a:t>
            </a:r>
            <a:endParaRPr kumimoji="1" lang="ja-JP" altLang="en-US" sz="28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1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辞書型のループ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88571" y="2228066"/>
            <a:ext cx="7568478" cy="2762638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1800" y="3077572"/>
            <a:ext cx="65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Py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22401" y="2323519"/>
            <a:ext cx="541686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dict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 {	"apple": 1,</a:t>
            </a:r>
          </a:p>
          <a:p>
            <a:r>
              <a:rPr kumimoji="1" lang="en-US" altLang="ja-JP" sz="3200" dirty="0">
                <a:latin typeface="Ricty" charset="0"/>
                <a:ea typeface="Ricty" charset="0"/>
                <a:cs typeface="Ricty" charset="0"/>
              </a:rPr>
              <a:t>	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	"lemon": 2,</a:t>
            </a:r>
          </a:p>
          <a:p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	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	"grape": 3}</a:t>
            </a:r>
          </a:p>
          <a:p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for key in 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dict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:</a:t>
            </a:r>
          </a:p>
          <a:p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	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print(key, 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dict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[key])</a:t>
            </a:r>
            <a:endParaRPr kumimoji="1" lang="ja-JP" altLang="en-US" sz="3200" dirty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1800" y="1398630"/>
            <a:ext cx="2544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key</a:t>
            </a:r>
            <a:r>
              <a:rPr kumimoji="1"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で</a:t>
            </a:r>
            <a:r>
              <a:rPr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ループ</a:t>
            </a:r>
            <a:endParaRPr kumimoji="1" lang="en-US" altLang="ja-JP" sz="32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56509" y="5086157"/>
            <a:ext cx="16209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grape 3</a:t>
            </a:r>
          </a:p>
          <a:p>
            <a:r>
              <a:rPr lang="en-US" altLang="ja-JP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apple</a:t>
            </a:r>
            <a:r>
              <a:rPr kumimoji="1" lang="en-US" altLang="ja-JP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 1</a:t>
            </a:r>
          </a:p>
          <a:p>
            <a:r>
              <a:rPr lang="en-US" altLang="ja-JP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lemon </a:t>
            </a:r>
            <a:r>
              <a:rPr lang="en-US" altLang="ja-JP" sz="3200" dirty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2</a:t>
            </a:r>
            <a:endParaRPr kumimoji="1" lang="ja-JP" altLang="en-US" sz="3200" dirty="0">
              <a:solidFill>
                <a:srgbClr val="7030A0"/>
              </a:solidFill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1800" y="5561651"/>
            <a:ext cx="99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結果</a:t>
            </a:r>
            <a:endParaRPr kumimoji="1" lang="ja-JP" altLang="en-US" sz="28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0" name="乗算記号 9"/>
          <p:cNvSpPr/>
          <p:nvPr/>
        </p:nvSpPr>
        <p:spPr>
          <a:xfrm>
            <a:off x="6839269" y="2587171"/>
            <a:ext cx="1683657" cy="1683657"/>
          </a:xfrm>
          <a:prstGeom prst="mathMultiply">
            <a:avLst>
              <a:gd name="adj1" fmla="val 627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40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辞書型のループ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88571" y="2228066"/>
            <a:ext cx="7568478" cy="2762638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1800" y="3077572"/>
            <a:ext cx="65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Py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22401" y="2323519"/>
            <a:ext cx="63401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>
                <a:latin typeface="Ricty" charset="0"/>
                <a:ea typeface="Ricty" charset="0"/>
                <a:cs typeface="Ricty" charset="0"/>
              </a:rPr>
              <a:t>dict</a:t>
            </a:r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 = {	"apple": 1,</a:t>
            </a:r>
          </a:p>
          <a:p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		"lemon": 2,</a:t>
            </a:r>
          </a:p>
          <a:p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		"grape": 3}</a:t>
            </a:r>
          </a:p>
          <a:p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for 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key,value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 in 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dict.items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():</a:t>
            </a:r>
          </a:p>
          <a:p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	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print(key, value)</a:t>
            </a:r>
            <a:endParaRPr kumimoji="1" lang="ja-JP" altLang="en-US" sz="3200" dirty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31800" y="1398630"/>
            <a:ext cx="7912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items()</a:t>
            </a:r>
            <a:r>
              <a:rPr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を用いて</a:t>
            </a:r>
            <a:r>
              <a:rPr kumimoji="1" lang="en-US" altLang="ja-JP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key</a:t>
            </a:r>
            <a:r>
              <a:rPr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と</a:t>
            </a:r>
            <a:r>
              <a:rPr lang="en-US" altLang="ja-JP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value</a:t>
            </a:r>
            <a:r>
              <a:rPr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でループ可能</a:t>
            </a:r>
            <a:endParaRPr kumimoji="1" lang="en-US" altLang="ja-JP" sz="32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56509" y="5086157"/>
            <a:ext cx="16209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grape 3</a:t>
            </a:r>
          </a:p>
          <a:p>
            <a:r>
              <a:rPr lang="en-US" altLang="ja-JP" sz="3200" dirty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apple 1</a:t>
            </a:r>
          </a:p>
          <a:p>
            <a:r>
              <a:rPr lang="en-US" altLang="ja-JP" sz="3200" dirty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lemon 2</a:t>
            </a:r>
            <a:endParaRPr lang="ja-JP" altLang="en-US" sz="3200" dirty="0">
              <a:solidFill>
                <a:srgbClr val="7030A0"/>
              </a:solidFill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31800" y="5561651"/>
            <a:ext cx="99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結果</a:t>
            </a:r>
            <a:endParaRPr kumimoji="1" lang="ja-JP" altLang="en-US" sz="28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528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その他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図形グループ 1"/>
          <p:cNvGrpSpPr/>
          <p:nvPr/>
        </p:nvGrpSpPr>
        <p:grpSpPr>
          <a:xfrm>
            <a:off x="431800" y="2504122"/>
            <a:ext cx="2063189" cy="584775"/>
            <a:chOff x="1414910" y="2714664"/>
            <a:chExt cx="2063189" cy="584775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1651958" y="2714664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参考文献</a:t>
              </a:r>
              <a:endParaRPr kumimoji="1" lang="ja-JP" altLang="en-US" sz="3200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414910" y="295850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30" name="図形グループ 29"/>
          <p:cNvGrpSpPr/>
          <p:nvPr/>
        </p:nvGrpSpPr>
        <p:grpSpPr>
          <a:xfrm>
            <a:off x="777875" y="3448156"/>
            <a:ext cx="7741025" cy="400110"/>
            <a:chOff x="1414910" y="1426620"/>
            <a:chExt cx="7741025" cy="400110"/>
          </a:xfrm>
        </p:grpSpPr>
        <p:sp>
          <p:nvSpPr>
            <p:cNvPr id="31" name="テキスト ボックス 30"/>
            <p:cNvSpPr txBox="1"/>
            <p:nvPr/>
          </p:nvSpPr>
          <p:spPr>
            <a:xfrm>
              <a:off x="1651958" y="1426620"/>
              <a:ext cx="7503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http://</a:t>
              </a:r>
              <a:r>
                <a:rPr lang="en-US" altLang="ja-JP" sz="2000" b="1" dirty="0" err="1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kesin.hatenablog.com</a:t>
              </a:r>
              <a:r>
                <a:rPr lang="en-US" altLang="ja-JP" sz="2000" b="1" dirty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/entry/2013/05/12/004541</a:t>
              </a:r>
              <a:endParaRPr kumimoji="1" lang="en-US" altLang="ja-JP" sz="2000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1414910" y="158746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" name="図形グループ 32"/>
          <p:cNvGrpSpPr/>
          <p:nvPr/>
        </p:nvGrpSpPr>
        <p:grpSpPr>
          <a:xfrm>
            <a:off x="777875" y="4013004"/>
            <a:ext cx="8016742" cy="369332"/>
            <a:chOff x="1414910" y="1426620"/>
            <a:chExt cx="8016742" cy="369332"/>
          </a:xfrm>
        </p:grpSpPr>
        <p:sp>
          <p:nvSpPr>
            <p:cNvPr id="34" name="テキスト ボックス 33"/>
            <p:cNvSpPr txBox="1"/>
            <p:nvPr/>
          </p:nvSpPr>
          <p:spPr>
            <a:xfrm>
              <a:off x="1651958" y="1426620"/>
              <a:ext cx="777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http://</a:t>
              </a:r>
              <a:r>
                <a:rPr lang="en-US" altLang="ja-JP" b="1" dirty="0" err="1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nonbiri-tereka.hatenablog.com</a:t>
              </a:r>
              <a:r>
                <a:rPr lang="en-US" altLang="ja-JP" b="1" dirty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/entry/2016/01/25/073521</a:t>
              </a:r>
              <a:endParaRPr kumimoji="1" lang="en-US" altLang="ja-JP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1414910" y="1529410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図形グループ 21"/>
          <p:cNvGrpSpPr/>
          <p:nvPr/>
        </p:nvGrpSpPr>
        <p:grpSpPr>
          <a:xfrm>
            <a:off x="777875" y="4547074"/>
            <a:ext cx="6421754" cy="369332"/>
            <a:chOff x="1414910" y="1426620"/>
            <a:chExt cx="6421754" cy="369332"/>
          </a:xfrm>
        </p:grpSpPr>
        <p:sp>
          <p:nvSpPr>
            <p:cNvPr id="23" name="テキスト ボックス 22"/>
            <p:cNvSpPr txBox="1"/>
            <p:nvPr/>
          </p:nvSpPr>
          <p:spPr>
            <a:xfrm>
              <a:off x="1651958" y="1426620"/>
              <a:ext cx="6184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http://qiita.com/stsn/items/ff6535c73f49ba3a01e7</a:t>
              </a:r>
              <a:endParaRPr kumimoji="1" lang="en-US" altLang="ja-JP" b="1" dirty="0" smtClean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1414910" y="1529410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84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6425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Python</a:t>
            </a:r>
            <a:r>
              <a:rPr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らしい書き方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図形グループ 7"/>
          <p:cNvGrpSpPr/>
          <p:nvPr/>
        </p:nvGrpSpPr>
        <p:grpSpPr>
          <a:xfrm>
            <a:off x="615097" y="2255899"/>
            <a:ext cx="1652820" cy="584775"/>
            <a:chOff x="1414910" y="1426620"/>
            <a:chExt cx="1652820" cy="58477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1651958" y="1426620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ループ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1414910" y="166003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19" name="図形グループ 18"/>
          <p:cNvGrpSpPr/>
          <p:nvPr/>
        </p:nvGrpSpPr>
        <p:grpSpPr>
          <a:xfrm>
            <a:off x="615097" y="3103200"/>
            <a:ext cx="1062915" cy="584775"/>
            <a:chOff x="1414910" y="2072685"/>
            <a:chExt cx="1062915" cy="584775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1651958" y="2072685"/>
              <a:ext cx="8258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if</a:t>
              </a:r>
              <a:r>
                <a:rPr kumimoji="1"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文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1414910" y="2316256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grpSp>
        <p:nvGrpSpPr>
          <p:cNvPr id="2" name="図形グループ 1"/>
          <p:cNvGrpSpPr/>
          <p:nvPr/>
        </p:nvGrpSpPr>
        <p:grpSpPr>
          <a:xfrm>
            <a:off x="615097" y="3950461"/>
            <a:ext cx="1652820" cy="584775"/>
            <a:chOff x="1414910" y="2714664"/>
            <a:chExt cx="1652820" cy="584775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1651958" y="2714664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b="1" dirty="0" smtClean="0">
                  <a:latin typeface="A-OTF UD Shin Go Pr6N L" charset="-128"/>
                  <a:ea typeface="A-OTF UD Shin Go Pr6N L" charset="-128"/>
                  <a:cs typeface="A-OTF UD Shin Go Pr6N L" charset="-128"/>
                </a:rPr>
                <a:t>辞書型</a:t>
              </a:r>
              <a:endParaRPr kumimoji="1" lang="ja-JP" altLang="en-US" sz="3200" b="1" dirty="0">
                <a:latin typeface="A-OTF UD Shin Go Pr6N L" charset="-128"/>
                <a:ea typeface="A-OTF UD Shin Go Pr6N L" charset="-128"/>
                <a:cs typeface="A-OTF UD Shin Go Pr6N L" charset="-128"/>
              </a:endParaRPr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1414910" y="2958508"/>
              <a:ext cx="152672" cy="1526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73474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ループその１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1326030" y="1338239"/>
            <a:ext cx="675056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int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;</a:t>
            </a:r>
          </a:p>
          <a:p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int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array[4] = {98, 37, 48, 85};</a:t>
            </a:r>
          </a:p>
          <a:p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for (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 = 0; 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 &lt; 4; 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++) {</a:t>
            </a:r>
          </a:p>
          <a:p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	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printf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("%d\n", array[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]);</a:t>
            </a:r>
          </a:p>
          <a:p>
            <a:r>
              <a:rPr kumimoji="1" lang="en-US" altLang="ja-JP" sz="3200" dirty="0">
                <a:latin typeface="Ricty" charset="0"/>
                <a:ea typeface="Ricty" charset="0"/>
                <a:cs typeface="Ricty" charset="0"/>
              </a:rPr>
              <a:t>}</a:t>
            </a:r>
            <a:endParaRPr kumimoji="1" lang="ja-JP" altLang="en-US" sz="3200" dirty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31800" y="2175196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>
                <a:latin typeface="A-OTF UD Shin Go Pr6N L" charset="-128"/>
                <a:ea typeface="A-OTF UD Shin Go Pr6N L" charset="-128"/>
                <a:cs typeface="A-OTF UD Shin Go Pr6N L" charset="-128"/>
              </a:rPr>
              <a:t>C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1088570" y="4079213"/>
            <a:ext cx="7568478" cy="2466729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0"/>
          <p:cNvSpPr/>
          <p:nvPr/>
        </p:nvSpPr>
        <p:spPr>
          <a:xfrm>
            <a:off x="1088570" y="1382147"/>
            <a:ext cx="7568478" cy="2466729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1799" y="5050967"/>
            <a:ext cx="65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Py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26030" y="4527747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array = [98, 37, 48, 85]</a:t>
            </a:r>
          </a:p>
          <a:p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for 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 in range(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len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(array)):</a:t>
            </a:r>
          </a:p>
          <a:p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	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print(array[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])</a:t>
            </a:r>
          </a:p>
        </p:txBody>
      </p:sp>
      <p:sp>
        <p:nvSpPr>
          <p:cNvPr id="2" name="乗算記号 1"/>
          <p:cNvSpPr/>
          <p:nvPr/>
        </p:nvSpPr>
        <p:spPr>
          <a:xfrm>
            <a:off x="6836588" y="4527747"/>
            <a:ext cx="1683657" cy="1683657"/>
          </a:xfrm>
          <a:prstGeom prst="mathMultiply">
            <a:avLst>
              <a:gd name="adj1" fmla="val 627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4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ループその１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88570" y="4079213"/>
            <a:ext cx="7568478" cy="2466729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1799" y="5050967"/>
            <a:ext cx="65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Py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26030" y="4527747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array = [98, 37, 48, 85]</a:t>
            </a:r>
          </a:p>
          <a:p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for 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obj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 in array:</a:t>
            </a:r>
          </a:p>
          <a:p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	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print(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obj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)</a:t>
            </a:r>
            <a:endParaRPr kumimoji="1" lang="ja-JP" altLang="en-US" sz="3200" dirty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5668" y="226156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オブジェクトを直接ループできる</a:t>
            </a:r>
            <a:endParaRPr kumimoji="1" lang="ja-JP" altLang="en-US" sz="40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008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ループその２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088570" y="2453615"/>
            <a:ext cx="7568478" cy="2002272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1799" y="3163758"/>
            <a:ext cx="65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Py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299309" y="2644170"/>
            <a:ext cx="6545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array = [98, 37, 48, 85]</a:t>
            </a:r>
          </a:p>
          <a:p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for 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, 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obj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 in </a:t>
            </a:r>
            <a:r>
              <a:rPr kumimoji="1" lang="en-US" altLang="ja-JP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enumerate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(array):</a:t>
            </a:r>
          </a:p>
          <a:p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	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print(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i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, 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obj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)</a:t>
            </a:r>
            <a:endParaRPr kumimoji="1" lang="ja-JP" altLang="en-US" sz="3200" dirty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75376" y="1600345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インデックス（要素番号）も取得したい時</a:t>
            </a:r>
            <a:endParaRPr kumimoji="1" lang="ja-JP" altLang="en-US" sz="32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22400" y="4646441"/>
            <a:ext cx="121058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0, 98</a:t>
            </a:r>
          </a:p>
          <a:p>
            <a:r>
              <a:rPr kumimoji="1" lang="en-US" altLang="ja-JP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1, 37</a:t>
            </a:r>
          </a:p>
          <a:p>
            <a:r>
              <a:rPr lang="en-US" altLang="ja-JP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2, 48</a:t>
            </a:r>
          </a:p>
          <a:p>
            <a:r>
              <a:rPr kumimoji="1" lang="en-US" altLang="ja-JP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3, 85</a:t>
            </a:r>
            <a:endParaRPr kumimoji="1" lang="ja-JP" altLang="en-US" sz="3200" dirty="0">
              <a:solidFill>
                <a:srgbClr val="7030A0"/>
              </a:solidFill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1799" y="5415883"/>
            <a:ext cx="99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結果</a:t>
            </a:r>
            <a:endParaRPr kumimoji="1" lang="ja-JP" altLang="en-US" sz="28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20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ループその３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110622" y="2836321"/>
            <a:ext cx="7568478" cy="2882308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1797" y="4443442"/>
            <a:ext cx="65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Py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22400" y="2971784"/>
            <a:ext cx="70583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array = [1, 2, 3, 4]</a:t>
            </a:r>
          </a:p>
          <a:p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doubled_array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 []</a:t>
            </a:r>
          </a:p>
          <a:p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for 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obj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 in array:</a:t>
            </a:r>
          </a:p>
          <a:p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	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doubled_array.append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(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obj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* 2)</a:t>
            </a:r>
          </a:p>
          <a:p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print 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doubled_array</a:t>
            </a:r>
            <a:endParaRPr kumimoji="1" lang="ja-JP" altLang="en-US" sz="3200" dirty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2879" y="148733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配列の要素に操作を加えたい</a:t>
            </a:r>
            <a:endParaRPr kumimoji="1" lang="en-US" altLang="ja-JP" sz="32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00049" y="588135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[2, 4, 6, 8]</a:t>
            </a:r>
            <a:endParaRPr kumimoji="1" lang="ja-JP" altLang="en-US" sz="3200" dirty="0">
              <a:solidFill>
                <a:srgbClr val="7030A0"/>
              </a:solidFill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1797" y="5912131"/>
            <a:ext cx="99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結果</a:t>
            </a:r>
            <a:endParaRPr kumimoji="1" lang="ja-JP" altLang="en-US" sz="28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2879" y="2223380"/>
            <a:ext cx="346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例：全要素を</a:t>
            </a:r>
            <a:r>
              <a:rPr kumimoji="1"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2</a:t>
            </a:r>
            <a:r>
              <a:rPr kumimoji="1"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倍したい</a:t>
            </a:r>
            <a:endParaRPr kumimoji="1" lang="en-US" altLang="ja-JP" sz="24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1" name="乗算記号 10"/>
          <p:cNvSpPr/>
          <p:nvPr/>
        </p:nvSpPr>
        <p:spPr>
          <a:xfrm>
            <a:off x="6797086" y="2759785"/>
            <a:ext cx="1683657" cy="1683657"/>
          </a:xfrm>
          <a:prstGeom prst="mathMultiply">
            <a:avLst>
              <a:gd name="adj1" fmla="val 627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3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ループその３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110622" y="2836321"/>
            <a:ext cx="7568478" cy="2462870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1797" y="3730508"/>
            <a:ext cx="65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Py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22400" y="2971784"/>
            <a:ext cx="521168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array = [1, 2, 3, 4]</a:t>
            </a:r>
          </a:p>
          <a:p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doubled_array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 \</a:t>
            </a:r>
          </a:p>
          <a:p>
            <a:r>
              <a:rPr kumimoji="1" lang="en-US" altLang="ja-JP" sz="3200" dirty="0">
                <a:latin typeface="Ricty" charset="0"/>
                <a:ea typeface="Ricty" charset="0"/>
                <a:cs typeface="Ricty" charset="0"/>
              </a:rPr>
              <a:t>	</a:t>
            </a:r>
            <a:r>
              <a:rPr lang="en-US" altLang="ja-JP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[x*2 for x in array]</a:t>
            </a:r>
          </a:p>
          <a:p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print 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doubled_array</a:t>
            </a:r>
            <a:endParaRPr kumimoji="1" lang="ja-JP" altLang="en-US" sz="3200" dirty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2879" y="148733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そんな時はリスト内包表現</a:t>
            </a:r>
            <a:endParaRPr kumimoji="1" lang="en-US" altLang="ja-JP" sz="32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56506" y="585057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[2, 4, 6, 8]</a:t>
            </a:r>
            <a:endParaRPr kumimoji="1" lang="ja-JP" altLang="en-US" sz="3200" dirty="0">
              <a:solidFill>
                <a:srgbClr val="7030A0"/>
              </a:solidFill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1797" y="5912131"/>
            <a:ext cx="99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結果</a:t>
            </a:r>
            <a:endParaRPr kumimoji="1" lang="ja-JP" altLang="en-US" sz="28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2879" y="2223380"/>
            <a:ext cx="3466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例：全要素を</a:t>
            </a:r>
            <a:r>
              <a:rPr kumimoji="1"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2</a:t>
            </a:r>
            <a:r>
              <a:rPr kumimoji="1"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倍したい</a:t>
            </a:r>
            <a:endParaRPr kumimoji="1" lang="en-US" altLang="ja-JP" sz="24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ループその４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110622" y="2836321"/>
            <a:ext cx="7568478" cy="2462870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1797" y="3730508"/>
            <a:ext cx="65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Py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422400" y="2971784"/>
            <a:ext cx="716093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array = [1, 2, 3, 4, 5, 6]</a:t>
            </a:r>
          </a:p>
          <a:p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doubled_array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= \</a:t>
            </a:r>
          </a:p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 [x*2 for x in array </a:t>
            </a:r>
            <a:r>
              <a:rPr lang="en-US" altLang="ja-JP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if x%2 != 0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]</a:t>
            </a:r>
          </a:p>
          <a:p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print 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doubled_array</a:t>
            </a:r>
            <a:endParaRPr kumimoji="1" lang="ja-JP" altLang="en-US" sz="3200" dirty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2879" y="148733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リスト内包表現その２</a:t>
            </a:r>
            <a:endParaRPr kumimoji="1" lang="en-US" altLang="ja-JP" sz="32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56506" y="585057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solidFill>
                  <a:srgbClr val="7030A0"/>
                </a:solidFill>
                <a:latin typeface="Ricty" charset="0"/>
                <a:ea typeface="Ricty" charset="0"/>
                <a:cs typeface="Ricty" charset="0"/>
              </a:rPr>
              <a:t>[2, 4, 6, 8]</a:t>
            </a:r>
            <a:endParaRPr kumimoji="1" lang="ja-JP" altLang="en-US" sz="3200" dirty="0">
              <a:solidFill>
                <a:srgbClr val="7030A0"/>
              </a:solidFill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31797" y="5912131"/>
            <a:ext cx="99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結果</a:t>
            </a:r>
            <a:endParaRPr kumimoji="1" lang="ja-JP" altLang="en-US" sz="2800" b="1" dirty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2879" y="2223380"/>
            <a:ext cx="4081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例：奇数の要素を</a:t>
            </a:r>
            <a:r>
              <a:rPr kumimoji="1"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2</a:t>
            </a:r>
            <a:r>
              <a:rPr kumimoji="1"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倍したい</a:t>
            </a:r>
            <a:endParaRPr kumimoji="1" lang="en-US" altLang="ja-JP" sz="24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48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1800" y="320814"/>
            <a:ext cx="1329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if</a:t>
            </a:r>
            <a:r>
              <a:rPr kumimoji="1" lang="ja-JP" altLang="en-US" sz="4800" b="1" dirty="0" smtClean="0">
                <a:latin typeface="Hiragino Kaku Gothic StdN W8" charset="-128"/>
                <a:ea typeface="Hiragino Kaku Gothic StdN W8" charset="-128"/>
                <a:cs typeface="Hiragino Kaku Gothic StdN W8" charset="-128"/>
              </a:rPr>
              <a:t>文</a:t>
            </a:r>
            <a:endParaRPr kumimoji="1" lang="ja-JP" altLang="en-US" sz="4800" b="1" dirty="0">
              <a:latin typeface="Hiragino Kaku Gothic StdN W8" charset="-128"/>
              <a:ea typeface="Hiragino Kaku Gothic StdN W8" charset="-128"/>
              <a:cs typeface="Hiragino Kaku Gothic StdN W8" charset="-128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431800" y="1151811"/>
            <a:ext cx="82804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角丸四角形 37"/>
          <p:cNvSpPr/>
          <p:nvPr/>
        </p:nvSpPr>
        <p:spPr>
          <a:xfrm>
            <a:off x="1110625" y="3429000"/>
            <a:ext cx="7568478" cy="2462870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31800" y="4323187"/>
            <a:ext cx="65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smtClean="0">
                <a:latin typeface="A-OTF UD Shin Go Pr6N L" charset="-128"/>
                <a:ea typeface="A-OTF UD Shin Go Pr6N L" charset="-128"/>
                <a:cs typeface="A-OTF UD Shin Go Pr6N L" charset="-128"/>
              </a:rPr>
              <a:t>Py</a:t>
            </a:r>
            <a:endParaRPr kumimoji="1" lang="ja-JP" altLang="en-US" sz="2800" b="1" dirty="0"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312984" y="3629383"/>
            <a:ext cx="73661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array = ["apple", "lemon", "grape"]</a:t>
            </a:r>
          </a:p>
          <a:p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for </a:t>
            </a:r>
            <a:r>
              <a:rPr lang="en-US" altLang="ja-JP" sz="3200" dirty="0" err="1" smtClean="0">
                <a:latin typeface="Ricty" charset="0"/>
                <a:ea typeface="Ricty" charset="0"/>
                <a:cs typeface="Ricty" charset="0"/>
              </a:rPr>
              <a:t>obj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 in array:</a:t>
            </a:r>
          </a:p>
          <a:p>
            <a:r>
              <a:rPr kumimoji="1" lang="en-US" altLang="ja-JP" sz="3200" dirty="0">
                <a:latin typeface="Ricty" charset="0"/>
                <a:ea typeface="Ricty" charset="0"/>
                <a:cs typeface="Ricty" charset="0"/>
              </a:rPr>
              <a:t>	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if </a:t>
            </a:r>
            <a:r>
              <a:rPr kumimoji="1" lang="en-US" altLang="ja-JP" sz="3200" dirty="0" err="1" smtClean="0">
                <a:latin typeface="Ricty" charset="0"/>
                <a:ea typeface="Ricty" charset="0"/>
                <a:cs typeface="Ricty" charset="0"/>
              </a:rPr>
              <a:t>obj</a:t>
            </a:r>
            <a:r>
              <a:rPr kumimoji="1" lang="en-US" altLang="ja-JP" sz="3200" dirty="0" smtClean="0">
                <a:latin typeface="Ricty" charset="0"/>
                <a:ea typeface="Ricty" charset="0"/>
                <a:cs typeface="Ricty" charset="0"/>
              </a:rPr>
              <a:t> == "apple":</a:t>
            </a:r>
          </a:p>
          <a:p>
            <a:r>
              <a:rPr lang="en-US" altLang="ja-JP" sz="3200" dirty="0">
                <a:latin typeface="Ricty" charset="0"/>
                <a:ea typeface="Ricty" charset="0"/>
                <a:cs typeface="Ricty" charset="0"/>
              </a:rPr>
              <a:t>	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	print("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f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ound</a:t>
            </a:r>
            <a:r>
              <a:rPr lang="en-US" altLang="ja-JP" sz="3200" dirty="0" smtClean="0">
                <a:latin typeface="Ricty" charset="0"/>
                <a:ea typeface="Ricty" charset="0"/>
                <a:cs typeface="Ricty" charset="0"/>
              </a:rPr>
              <a:t>!")</a:t>
            </a:r>
            <a:endParaRPr kumimoji="1" lang="ja-JP" altLang="en-US" sz="3200" dirty="0">
              <a:latin typeface="Ricty" charset="0"/>
              <a:ea typeface="Ricty" charset="0"/>
              <a:cs typeface="Ricty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82882" y="1661502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配列にある要素があるかチェックしたい</a:t>
            </a:r>
            <a:endParaRPr kumimoji="1" lang="en-US" altLang="ja-JP" sz="32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2882" y="2397552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例：</a:t>
            </a:r>
            <a:r>
              <a:rPr kumimoji="1" lang="en-US" altLang="ja-JP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"apple"</a:t>
            </a:r>
            <a:r>
              <a:rPr kumimoji="1" lang="ja-JP" altLang="en-US" sz="2400" b="1" dirty="0" smtClean="0">
                <a:solidFill>
                  <a:srgbClr val="7030A0"/>
                </a:solidFill>
                <a:latin typeface="A-OTF UD Shin Go Pr6N L" charset="-128"/>
                <a:ea typeface="A-OTF UD Shin Go Pr6N L" charset="-128"/>
                <a:cs typeface="A-OTF UD Shin Go Pr6N L" charset="-128"/>
              </a:rPr>
              <a:t>の要素があるか確かめたい</a:t>
            </a:r>
            <a:endParaRPr kumimoji="1" lang="en-US" altLang="ja-JP" sz="2400" b="1" dirty="0" smtClean="0">
              <a:solidFill>
                <a:srgbClr val="7030A0"/>
              </a:solidFill>
              <a:latin typeface="A-OTF UD Shin Go Pr6N L" charset="-128"/>
              <a:ea typeface="A-OTF UD Shin Go Pr6N L" charset="-128"/>
              <a:cs typeface="A-OTF UD Shin Go Pr6N L" charset="-128"/>
            </a:endParaRPr>
          </a:p>
        </p:txBody>
      </p:sp>
      <p:sp>
        <p:nvSpPr>
          <p:cNvPr id="11" name="乗算記号 10"/>
          <p:cNvSpPr/>
          <p:nvPr/>
        </p:nvSpPr>
        <p:spPr>
          <a:xfrm>
            <a:off x="6793046" y="4208212"/>
            <a:ext cx="1683657" cy="1683657"/>
          </a:xfrm>
          <a:prstGeom prst="mathMultiply">
            <a:avLst>
              <a:gd name="adj1" fmla="val 6279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496</Words>
  <Application>Microsoft Macintosh PowerPoint</Application>
  <PresentationFormat>画面に合わせる (4:3)</PresentationFormat>
  <Paragraphs>144</Paragraphs>
  <Slides>16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5" baseType="lpstr">
      <vt:lpstr>A-OTF UD Shin Go Pr6N L</vt:lpstr>
      <vt:lpstr>Calibri</vt:lpstr>
      <vt:lpstr>Calibri Light</vt:lpstr>
      <vt:lpstr>Hiragino Kaku Gothic StdN W8</vt:lpstr>
      <vt:lpstr>ＭＳ Ｐゴシック</vt:lpstr>
      <vt:lpstr>Ricty</vt:lpstr>
      <vt:lpstr>Yu Gothic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31</cp:revision>
  <dcterms:created xsi:type="dcterms:W3CDTF">2016-08-17T04:18:01Z</dcterms:created>
  <dcterms:modified xsi:type="dcterms:W3CDTF">2016-08-19T06:44:01Z</dcterms:modified>
</cp:coreProperties>
</file>