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8" r:id="rId6"/>
    <p:sldId id="269" r:id="rId7"/>
    <p:sldId id="270" r:id="rId8"/>
    <p:sldId id="271" r:id="rId9"/>
    <p:sldId id="267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 showGuides="1">
      <p:cViewPr>
        <p:scale>
          <a:sx n="88" d="100"/>
          <a:sy n="88" d="100"/>
        </p:scale>
        <p:origin x="1688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8FFF-7D58-9A42-ACA4-4DDAF1555F4B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A90-5068-9143-8A8B-E33D604EE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4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51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5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0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55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55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540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の </a:t>
            </a:r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Version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192469" y="4730664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or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2" y="2229029"/>
            <a:ext cx="5671094" cy="2399941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330053" y="4669109"/>
            <a:ext cx="2481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Ver</a:t>
            </a:r>
            <a:r>
              <a:rPr lang="en-US" altLang="ja-JP" sz="40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2.7.x</a:t>
            </a:r>
            <a:endParaRPr kumimoji="1" lang="ja-JP" altLang="en-US" sz="40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79281" y="4662065"/>
            <a:ext cx="2012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Ver</a:t>
            </a:r>
            <a:r>
              <a:rPr lang="en-US" altLang="ja-JP" sz="40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3.x</a:t>
            </a:r>
            <a:endParaRPr kumimoji="1" lang="ja-JP" altLang="en-US" sz="40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49905" y="1228754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文責：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@</a:t>
            </a:r>
            <a:r>
              <a:rPr lang="en-US" altLang="ja-JP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tellusium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バージョンの違い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615097" y="1834985"/>
            <a:ext cx="1372295" cy="584775"/>
            <a:chOff x="1414910" y="1426620"/>
            <a:chExt cx="1372295" cy="58477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1135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print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615097" y="2682286"/>
            <a:ext cx="2473558" cy="584775"/>
            <a:chOff x="1414910" y="2072685"/>
            <a:chExt cx="2473558" cy="58477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51958" y="207268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文字列の型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414910" y="231625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615097" y="3529547"/>
            <a:ext cx="1652820" cy="584775"/>
            <a:chOff x="1414910" y="2714664"/>
            <a:chExt cx="1652820" cy="584775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1651958" y="2714664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割り算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414910" y="295850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615097" y="4381844"/>
            <a:ext cx="3650162" cy="584775"/>
            <a:chOff x="1414910" y="2714664"/>
            <a:chExt cx="3650162" cy="584775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1651958" y="2714664"/>
              <a:ext cx="34131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xrange</a:t>
              </a:r>
              <a:r>
                <a:rPr lang="en-US" altLang="ja-JP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ja-JP" altLang="en-US" sz="3200" b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と </a:t>
              </a:r>
              <a:r>
                <a:rPr lang="en-US" altLang="ja-JP" sz="3200" b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range</a:t>
              </a:r>
              <a:endParaRPr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414910" y="2973022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347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175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print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関数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67807" y="2175196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2.7.x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24000" y="1756229"/>
            <a:ext cx="7133048" cy="1392131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61459" y="211364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Ricty" charset="0"/>
                <a:ea typeface="Ricty" charset="0"/>
                <a:cs typeface="Ricty" charset="0"/>
              </a:rPr>
              <a:t>print "Hello World!"</a:t>
            </a:r>
            <a:endParaRPr kumimoji="1" lang="ja-JP" altLang="en-US" sz="36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67807" y="4156257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3.x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524000" y="3721802"/>
            <a:ext cx="7133048" cy="1392131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761459" y="4079214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Ricty" charset="0"/>
                <a:ea typeface="Ricty" charset="0"/>
                <a:cs typeface="Ricty" charset="0"/>
              </a:rPr>
              <a:t>print("Hello World!")</a:t>
            </a:r>
            <a:endParaRPr kumimoji="1" lang="ja-JP" altLang="en-US" sz="36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06864" y="56873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構文が変わった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0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文字列の型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807747" y="1304336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2.7.x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37536" y="1304336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3.x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61392" y="5806028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文字列（マルチバイト文字）の扱いが異なる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392" y="1980079"/>
            <a:ext cx="3850749" cy="3390207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6286" y="2286286"/>
            <a:ext cx="35958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type("</a:t>
            </a:r>
            <a:r>
              <a:rPr lang="en-US" altLang="ja-JP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abc</a:t>
            </a:r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)</a:t>
            </a:r>
            <a:endParaRPr lang="en-US" altLang="ja-JP" sz="2800" dirty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&lt;type '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str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'&gt;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type("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")</a:t>
            </a: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&lt;type '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str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'&gt;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type(u"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")</a:t>
            </a: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&lt;type '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unicode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'&gt;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861450" y="1980079"/>
            <a:ext cx="3850749" cy="3390207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16344" y="2286286"/>
            <a:ext cx="35958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type("</a:t>
            </a:r>
            <a:r>
              <a:rPr lang="en-US" altLang="ja-JP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abc</a:t>
            </a:r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)</a:t>
            </a:r>
            <a:endParaRPr lang="en-US" altLang="ja-JP" sz="2800" dirty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&lt;type '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str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'&gt;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type("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")</a:t>
            </a: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&lt;type '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str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'&gt;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type(u"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")</a:t>
            </a: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&lt;type '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str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'&gt;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1392" y="5806028"/>
            <a:ext cx="8392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文字列（マルチバイト文字）の扱いが異なる</a:t>
            </a:r>
            <a:endParaRPr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（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3.x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系では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Unicode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に統一された）</a:t>
            </a:r>
            <a:endParaRPr kumimoji="1" lang="ja-JP" altLang="en-US" sz="24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3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589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なぜ</a:t>
            </a:r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3.x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が良いのか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115245" y="1352587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2.7.x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392" y="1614198"/>
            <a:ext cx="8250808" cy="219276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6286" y="1767992"/>
            <a:ext cx="70070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"</a:t>
            </a:r>
            <a:r>
              <a:rPr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</a:t>
            </a: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'\xe3\x81\x82\xe3\x81\x84\xe3\x81\x86'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u"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</a:t>
            </a:r>
          </a:p>
          <a:p>
            <a:r>
              <a:rPr lang="en-US" altLang="ja-JP" sz="2800" dirty="0">
                <a:latin typeface="Ricty" charset="0"/>
                <a:ea typeface="Ricty" charset="0"/>
                <a:cs typeface="Ricty" charset="0"/>
              </a:rPr>
              <a:t>u'\u3042\u3044\u3046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'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05809" y="17679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バイト文字列扱い</a:t>
            </a:r>
            <a:endParaRPr kumimoji="1" lang="ja-JP" altLang="en-US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05809" y="3080692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Unicode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扱い</a:t>
            </a:r>
            <a:endParaRPr kumimoji="1" lang="ja-JP" altLang="en-US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46596" y="4269349"/>
            <a:ext cx="8250808" cy="219276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01490" y="4423143"/>
            <a:ext cx="39549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"</a:t>
            </a:r>
            <a:r>
              <a:rPr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</a:t>
            </a:r>
          </a:p>
          <a:p>
            <a:r>
              <a:rPr lang="en-US" altLang="ja-JP" sz="2800" dirty="0">
                <a:latin typeface="Ricty" charset="0"/>
                <a:ea typeface="Ricty" charset="0"/>
                <a:cs typeface="Ricty" charset="0"/>
              </a:rPr>
              <a:t>u'\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u3042\u3044\u3046'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u"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</a:t>
            </a:r>
          </a:p>
          <a:p>
            <a:r>
              <a:rPr lang="en-US" altLang="ja-JP" sz="2800" dirty="0">
                <a:latin typeface="Ricty" charset="0"/>
                <a:ea typeface="Ricty" charset="0"/>
                <a:cs typeface="Ricty" charset="0"/>
              </a:rPr>
              <a:t>u'\u3042\u3044\u3046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'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19860" y="5134898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Unicode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扱いに統一</a:t>
            </a:r>
            <a:endParaRPr kumimoji="1" lang="ja-JP" altLang="en-US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73274" y="4015588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3.x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6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589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なぜ</a:t>
            </a:r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3.x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が良いのか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867335" y="1720949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2.7.x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392" y="2330468"/>
            <a:ext cx="3849351" cy="219276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6286" y="2484262"/>
            <a:ext cx="3416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</a:t>
            </a:r>
            <a:r>
              <a:rPr lang="en-US" altLang="ja-JP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len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("</a:t>
            </a:r>
            <a:r>
              <a:rPr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")</a:t>
            </a: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9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</a:t>
            </a:r>
            <a:r>
              <a:rPr lang="en-US" altLang="ja-JP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len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(u"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")</a:t>
            </a: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3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4848053" y="2332617"/>
            <a:ext cx="3864147" cy="219276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02947" y="2486411"/>
            <a:ext cx="3416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</a:t>
            </a:r>
            <a:r>
              <a:rPr lang="en-US" altLang="ja-JP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len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("</a:t>
            </a:r>
            <a:r>
              <a:rPr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")</a:t>
            </a: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3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</a:t>
            </a:r>
            <a:r>
              <a:rPr lang="en-US" altLang="ja-JP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len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(u"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あいう</a:t>
            </a:r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")</a:t>
            </a:r>
          </a:p>
          <a:p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3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25702" y="1720949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3.x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332" y="5212778"/>
            <a:ext cx="80153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Python2.7.x</a:t>
            </a:r>
            <a:r>
              <a:rPr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系では，文字列の扱いに注意が必要</a:t>
            </a:r>
            <a:endParaRPr lang="en-US" altLang="ja-JP" sz="28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pPr algn="ctr"/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（特にファイルへの入出力）</a:t>
            </a:r>
            <a:endParaRPr lang="en-US" altLang="ja-JP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92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割り算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867335" y="1720949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2.7.x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392" y="2330468"/>
            <a:ext cx="3849351" cy="219276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6286" y="2767280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</a:t>
            </a:r>
            <a:r>
              <a:rPr lang="en-US" altLang="ja-JP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3/2</a:t>
            </a:r>
          </a:p>
          <a:p>
            <a:r>
              <a:rPr lang="en-US" altLang="ja-JP" sz="4000" dirty="0" smtClean="0">
                <a:latin typeface="Ricty" charset="0"/>
                <a:ea typeface="Ricty" charset="0"/>
                <a:cs typeface="Ricty" charset="0"/>
              </a:rPr>
              <a:t>1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4848053" y="2332617"/>
            <a:ext cx="3864147" cy="219276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25702" y="1720949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3.x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67335" y="5440279"/>
            <a:ext cx="545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3.x</a:t>
            </a:r>
            <a:r>
              <a:rPr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系では自動的に</a:t>
            </a:r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float</a:t>
            </a:r>
            <a:r>
              <a:rPr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型になる</a:t>
            </a:r>
            <a:endParaRPr lang="en-US" altLang="ja-JP" sz="28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4521" y="2767280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&gt;&gt;&gt; </a:t>
            </a:r>
            <a:r>
              <a:rPr lang="en-US" altLang="ja-JP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3/2</a:t>
            </a:r>
          </a:p>
          <a:p>
            <a:r>
              <a:rPr lang="en-US" altLang="ja-JP" sz="4000" dirty="0" smtClean="0">
                <a:latin typeface="Ricty" charset="0"/>
                <a:ea typeface="Ricty" charset="0"/>
                <a:cs typeface="Ricty" charset="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536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xrange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957769" y="1590862"/>
            <a:ext cx="2185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2.7.x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03345" y="1894879"/>
            <a:ext cx="8108855" cy="177723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7769" y="2244887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&gt;&gt;&gt; 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for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in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xrange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(10)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...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57769" y="3863814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3.x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35224" y="6040293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3.x</a:t>
            </a:r>
            <a:r>
              <a:rPr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系では</a:t>
            </a:r>
            <a:r>
              <a:rPr lang="en-US" altLang="ja-JP" sz="28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xrange</a:t>
            </a:r>
            <a:r>
              <a:rPr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は廃止</a:t>
            </a:r>
            <a:endParaRPr lang="en-US" altLang="ja-JP" sz="28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03345" y="4098391"/>
            <a:ext cx="8108855" cy="177723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7769" y="4448399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&gt;&gt;&gt; 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for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in range(10)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5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その他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567810" y="1645949"/>
            <a:ext cx="6206952" cy="1077218"/>
            <a:chOff x="1414910" y="1426620"/>
            <a:chExt cx="6206952" cy="1077218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596990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Python2</a:t>
              </a:r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系：ライブラリが豊富</a:t>
              </a:r>
              <a:endParaRPr lang="en-US" altLang="ja-JP" sz="32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（昔のライブラリが使える）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567810" y="4042636"/>
            <a:ext cx="2063189" cy="584775"/>
            <a:chOff x="1414910" y="2714664"/>
            <a:chExt cx="2063189" cy="584775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1651958" y="271466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参考文献</a:t>
              </a:r>
              <a:endParaRPr kumimoji="1" lang="ja-JP" altLang="en-US" sz="32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414910" y="295850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913885" y="4986670"/>
            <a:ext cx="3996410" cy="461665"/>
            <a:chOff x="1414910" y="1426620"/>
            <a:chExt cx="3996410" cy="461665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1651958" y="1426620"/>
              <a:ext cx="375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http://</a:t>
              </a:r>
              <a:r>
                <a:rPr lang="en-US" altLang="ja-JP" sz="2400" b="1" dirty="0" err="1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uxmilk.jp</a:t>
              </a:r>
              <a:r>
                <a:rPr lang="en-US" altLang="ja-JP" sz="2400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/41184</a:t>
              </a:r>
              <a:endParaRPr kumimoji="1"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1414910" y="158746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913885" y="5551518"/>
            <a:ext cx="7793925" cy="338554"/>
            <a:chOff x="1414910" y="1426620"/>
            <a:chExt cx="7793925" cy="338554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651958" y="1426620"/>
              <a:ext cx="7556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http://</a:t>
              </a:r>
              <a:r>
                <a:rPr lang="en-US" altLang="ja-JP" sz="1600" b="1" dirty="0" err="1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www.python-izm.com</a:t>
              </a:r>
              <a:r>
                <a:rPr lang="en-US" altLang="ja-JP" sz="1600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/contents/basis/</a:t>
              </a:r>
              <a:r>
                <a:rPr lang="en-US" altLang="ja-JP" sz="1600" b="1" dirty="0" err="1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difference_in_version.shtml</a:t>
              </a:r>
              <a:endParaRPr kumimoji="1" lang="en-US" altLang="ja-JP" sz="16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1414910" y="1529410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913885" y="6096438"/>
            <a:ext cx="8457568" cy="307777"/>
            <a:chOff x="1414910" y="1426620"/>
            <a:chExt cx="8457568" cy="307777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1651958" y="1426620"/>
              <a:ext cx="82205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http://</a:t>
              </a:r>
              <a:r>
                <a:rPr lang="en-US" altLang="ja-JP" sz="1400" b="1" dirty="0" err="1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postd.cc</a:t>
              </a:r>
              <a:r>
                <a:rPr lang="en-US" altLang="ja-JP" sz="1400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/the-key-differences-between-python-2-7-x-and-python-3-x-with-examples/</a:t>
              </a:r>
              <a:endParaRPr kumimoji="1" lang="en-US" altLang="ja-JP" sz="1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414910" y="148586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913885" y="2877663"/>
            <a:ext cx="5346139" cy="830997"/>
            <a:chOff x="1414910" y="1426620"/>
            <a:chExt cx="5346139" cy="830997"/>
          </a:xfrm>
        </p:grpSpPr>
        <p:sp>
          <p:nvSpPr>
            <p:cNvPr id="39" name="テキスト ボックス 38"/>
            <p:cNvSpPr txBox="1"/>
            <p:nvPr/>
          </p:nvSpPr>
          <p:spPr>
            <a:xfrm>
              <a:off x="1651958" y="1426620"/>
              <a:ext cx="51090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といってもメジャーなライブラリは</a:t>
              </a:r>
              <a:endParaRPr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3.x</a:t>
              </a:r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系にも移植されているはず</a:t>
              </a:r>
              <a:r>
                <a:rPr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…</a:t>
              </a:r>
              <a:endParaRPr kumimoji="1"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414910" y="158746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4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333</Words>
  <Application>Microsoft Macintosh PowerPoint</Application>
  <PresentationFormat>画面に合わせる (4:3)</PresentationFormat>
  <Paragraphs>92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A-OTF UD Shin Go Pr6N L</vt:lpstr>
      <vt:lpstr>Calibri</vt:lpstr>
      <vt:lpstr>Calibri Light</vt:lpstr>
      <vt:lpstr>Hiragino Kaku Gothic StdN W8</vt:lpstr>
      <vt:lpstr>ＭＳ Ｐゴシック</vt:lpstr>
      <vt:lpstr>Ricty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22</cp:revision>
  <dcterms:created xsi:type="dcterms:W3CDTF">2016-08-17T04:18:01Z</dcterms:created>
  <dcterms:modified xsi:type="dcterms:W3CDTF">2016-08-19T06:47:18Z</dcterms:modified>
</cp:coreProperties>
</file>