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84" r:id="rId4"/>
    <p:sldId id="272" r:id="rId5"/>
    <p:sldId id="285" r:id="rId6"/>
    <p:sldId id="260" r:id="rId7"/>
    <p:sldId id="286" r:id="rId8"/>
    <p:sldId id="273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napToGrid="0" snapToObjects="1" showGuides="1">
      <p:cViewPr>
        <p:scale>
          <a:sx n="74" d="100"/>
          <a:sy n="74" d="100"/>
        </p:scale>
        <p:origin x="2088" y="7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8FFF-7D58-9A42-ACA4-4DDAF1555F4B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A90-5068-9143-8A8B-E33D604EE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26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3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08A-A41A-564C-917B-A8B5CB13E228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2634516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機械学習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をやってみよう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3465513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585368"/>
            <a:ext cx="3391233" cy="143513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873235" y="3585368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@</a:t>
            </a:r>
            <a:r>
              <a:rPr lang="en-US" altLang="ja-JP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tellusium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誤差の最小化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図形グループ 15"/>
          <p:cNvGrpSpPr/>
          <p:nvPr/>
        </p:nvGrpSpPr>
        <p:grpSpPr>
          <a:xfrm>
            <a:off x="841069" y="2471876"/>
            <a:ext cx="3294295" cy="584775"/>
            <a:chOff x="1414910" y="1426620"/>
            <a:chExt cx="3294295" cy="584775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1651958" y="1426620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最小二乗法など</a:t>
              </a:r>
              <a:endParaRPr kumimoji="1" lang="en-US" altLang="ja-JP" sz="32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414910" y="1656730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431800" y="1644249"/>
            <a:ext cx="5551323" cy="707886"/>
            <a:chOff x="1414910" y="2714664"/>
            <a:chExt cx="5551323" cy="707886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1651958" y="2714664"/>
              <a:ext cx="53142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方程式の解から求める</a:t>
              </a:r>
              <a:endParaRPr kumimoji="1" lang="ja-JP" altLang="en-US" sz="40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1414910" y="301565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841069" y="4478334"/>
            <a:ext cx="2473558" cy="584775"/>
            <a:chOff x="1414910" y="1426620"/>
            <a:chExt cx="2473558" cy="584775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1651958" y="1426620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solidFill>
                    <a:srgbClr val="7030A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最急降下法</a:t>
              </a:r>
              <a:endParaRPr kumimoji="1" lang="en-US" altLang="ja-JP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1414910" y="1656730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grpSp>
        <p:nvGrpSpPr>
          <p:cNvPr id="31" name="図形グループ 30"/>
          <p:cNvGrpSpPr/>
          <p:nvPr/>
        </p:nvGrpSpPr>
        <p:grpSpPr>
          <a:xfrm>
            <a:off x="431800" y="3650707"/>
            <a:ext cx="4012441" cy="707886"/>
            <a:chOff x="1414910" y="2714664"/>
            <a:chExt cx="4012441" cy="707886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1651958" y="2714664"/>
              <a:ext cx="3775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数値的に求める</a:t>
              </a:r>
              <a:endParaRPr kumimoji="1" lang="ja-JP" altLang="en-US" sz="40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1414910" y="301565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841069" y="5205879"/>
            <a:ext cx="2883926" cy="584775"/>
            <a:chOff x="1414910" y="1426620"/>
            <a:chExt cx="2883926" cy="584775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1651958" y="142662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ニュートン法</a:t>
              </a:r>
              <a:endParaRPr kumimoji="1" lang="en-US" altLang="ja-JP" sz="32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1414910" y="1656730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6475690" y="446161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これを使う</a:t>
            </a:r>
            <a:endParaRPr kumimoji="1" lang="ja-JP" altLang="en-US" sz="36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10800000">
            <a:off x="5427537" y="4577427"/>
            <a:ext cx="879676" cy="49334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5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どうやって学習するか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図形グループ 9"/>
          <p:cNvGrpSpPr/>
          <p:nvPr/>
        </p:nvGrpSpPr>
        <p:grpSpPr>
          <a:xfrm>
            <a:off x="431800" y="3225995"/>
            <a:ext cx="5551323" cy="707886"/>
            <a:chOff x="1414910" y="2714664"/>
            <a:chExt cx="5551323" cy="707886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1651958" y="2714664"/>
              <a:ext cx="53142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各サンプルについて，</a:t>
              </a:r>
              <a:endParaRPr kumimoji="1" lang="ja-JP" altLang="en-US" sz="40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414910" y="301565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431800" y="1537853"/>
            <a:ext cx="5038362" cy="707886"/>
            <a:chOff x="1414910" y="2714664"/>
            <a:chExt cx="5038362" cy="707886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1651958" y="2714664"/>
              <a:ext cx="48013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多項式の次数を決定</a:t>
              </a:r>
              <a:endParaRPr kumimoji="1" lang="ja-JP" altLang="en-US" sz="40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414910" y="301565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68848" y="2376973"/>
                <a:ext cx="76390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6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charset="0"/>
                        </a:rPr>
                        <m:t>+ …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3600" i="1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48" y="2376973"/>
                <a:ext cx="763901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図形グループ 15"/>
          <p:cNvGrpSpPr/>
          <p:nvPr/>
        </p:nvGrpSpPr>
        <p:grpSpPr>
          <a:xfrm>
            <a:off x="941646" y="4049727"/>
            <a:ext cx="7462103" cy="584775"/>
            <a:chOff x="1414910" y="2714664"/>
            <a:chExt cx="7462103" cy="584775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1651958" y="2714664"/>
              <a:ext cx="72250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上記式との平均二乗誤差</a:t>
              </a:r>
              <a:r>
                <a:rPr lang="en-US" altLang="ja-JP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MSE</a:t>
              </a:r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を求める</a:t>
              </a:r>
              <a:endParaRPr kumimoji="1" lang="ja-JP" altLang="en-US" sz="32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414910" y="293463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941646" y="4750348"/>
            <a:ext cx="7051734" cy="584775"/>
            <a:chOff x="1414910" y="2714664"/>
            <a:chExt cx="7051734" cy="584775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1651958" y="2714664"/>
              <a:ext cx="68146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MSE</a:t>
              </a:r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から次の式でパラメータを更新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414910" y="293463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178694" y="5450969"/>
                <a:ext cx="4031232" cy="1146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3600" b="1" i="1" smtClean="0">
                              <a:latin typeface="Cambria Math" charset="0"/>
                            </a:rPr>
                            <m:t>𝒌</m:t>
                          </m:r>
                          <m:r>
                            <a:rPr kumimoji="1" lang="en-US" altLang="ja-JP" sz="36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ja-JP" sz="36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3600" b="1" i="1" smtClean="0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charset="0"/>
                        </a:rPr>
                        <m:t>+µ</m:t>
                      </m:r>
                      <m:f>
                        <m:fPr>
                          <m:ctrlPr>
                            <a:rPr kumimoji="1" lang="bg-BG" altLang="ja-JP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bg-BG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bg-BG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36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sz="36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600" i="1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94" y="5450969"/>
                <a:ext cx="4031232" cy="11466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8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機械学習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615097" y="2255899"/>
            <a:ext cx="5756508" cy="584775"/>
            <a:chOff x="1414910" y="1426620"/>
            <a:chExt cx="5756508" cy="58477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55194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機械学習とは（ざっくりと）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615097" y="3103200"/>
            <a:ext cx="3294295" cy="584775"/>
            <a:chOff x="1414910" y="2072685"/>
            <a:chExt cx="3294295" cy="58477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51958" y="2072685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機械学習の手順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414910" y="231625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615097" y="3950461"/>
            <a:ext cx="4115033" cy="584775"/>
            <a:chOff x="1414910" y="2714664"/>
            <a:chExt cx="4115033" cy="584775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1651958" y="2714664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さっそくやってみる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414910" y="295850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615097" y="4797722"/>
            <a:ext cx="4525401" cy="584775"/>
            <a:chOff x="1414910" y="2714664"/>
            <a:chExt cx="4525401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1651958" y="2714664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どうやって学習するか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1414910" y="295850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347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機械学習とは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84472" y="2782908"/>
            <a:ext cx="7571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人間が自然に行っている学習能力</a:t>
            </a:r>
            <a:r>
              <a:rPr lang="ja-JP" altLang="en-US" sz="36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と</a:t>
            </a:r>
            <a:endParaRPr lang="en-US" altLang="ja-JP" sz="36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r>
              <a:rPr lang="ja-JP" altLang="en-US" sz="36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同様</a:t>
            </a:r>
            <a:r>
              <a:rPr lang="ja-JP" altLang="en-US" sz="3600" b="1" dirty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の機能をコンピュータ</a:t>
            </a:r>
            <a:r>
              <a:rPr lang="ja-JP" altLang="en-US" sz="36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で</a:t>
            </a:r>
            <a:endParaRPr lang="en-US" altLang="ja-JP" sz="36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r>
              <a:rPr lang="ja-JP" altLang="en-US" sz="36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実現</a:t>
            </a:r>
            <a:r>
              <a:rPr lang="ja-JP" altLang="en-US" sz="3600" b="1" dirty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しようとする技術・手法のこと</a:t>
            </a:r>
            <a:endParaRPr lang="ja-JP" altLang="en-US" sz="36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31800" y="3020895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339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機械学習の手順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61914" y="198280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データの</a:t>
            </a:r>
            <a:r>
              <a:rPr lang="ja-JP" altLang="en-US" sz="4000" b="1" dirty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特徴を捉え</a:t>
            </a:r>
            <a:r>
              <a:rPr lang="ja-JP" altLang="en-US" sz="40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、</a:t>
            </a:r>
            <a:endParaRPr lang="en-US" altLang="ja-JP" sz="40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r>
              <a:rPr lang="ja-JP" altLang="en-US" sz="40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複雑</a:t>
            </a:r>
            <a:r>
              <a:rPr lang="ja-JP" altLang="en-US" sz="4000" b="1" dirty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な関係を</a:t>
            </a:r>
            <a:r>
              <a:rPr lang="ja-JP" altLang="en-US" sz="40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識別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1914" y="4114054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識別</a:t>
            </a:r>
            <a:r>
              <a:rPr lang="ja-JP" altLang="en-US" sz="4000" b="1" dirty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したパターンを用いて</a:t>
            </a:r>
            <a:r>
              <a:rPr lang="ja-JP" altLang="en-US" sz="40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、</a:t>
            </a:r>
            <a:endParaRPr lang="en-US" altLang="ja-JP" sz="40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r>
              <a:rPr lang="ja-JP" altLang="en-US" sz="40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新た</a:t>
            </a:r>
            <a:r>
              <a:rPr lang="ja-JP" altLang="en-US" sz="4000" b="1" dirty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なデータについて</a:t>
            </a:r>
            <a:r>
              <a:rPr lang="ja-JP" altLang="en-US" sz="40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予測</a:t>
            </a:r>
            <a:endParaRPr kumimoji="1" lang="ja-JP" altLang="en-US" sz="4000" b="1" dirty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31800" y="2296995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6" name="円/楕円 15"/>
          <p:cNvSpPr/>
          <p:nvPr/>
        </p:nvSpPr>
        <p:spPr>
          <a:xfrm>
            <a:off x="431800" y="4437221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01612" y="229699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学習</a:t>
            </a:r>
            <a:endParaRPr kumimoji="1" lang="ja-JP" altLang="en-US" sz="40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01612" y="443722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予測</a:t>
            </a:r>
            <a:endParaRPr kumimoji="1" lang="ja-JP" altLang="en-US" sz="40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64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機械学習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の種類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61914" y="198280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教師あり学習</a:t>
            </a:r>
            <a:endParaRPr lang="ja-JP" altLang="en-US" sz="40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1914" y="411405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教師なし学習</a:t>
            </a:r>
            <a:endParaRPr kumimoji="1" lang="ja-JP" altLang="en-US" sz="4000" b="1" dirty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31800" y="2296995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6" name="円/楕円 15"/>
          <p:cNvSpPr/>
          <p:nvPr/>
        </p:nvSpPr>
        <p:spPr>
          <a:xfrm>
            <a:off x="431800" y="4437221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6061" y="2704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見本が提示される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6061" y="33071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人物検出など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6061" y="483815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見本が提示されない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6061" y="5441135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クラスタリング（グループ分け）など</a:t>
            </a:r>
          </a:p>
        </p:txBody>
      </p:sp>
    </p:spTree>
    <p:extLst>
      <p:ext uri="{BB962C8B-B14F-4D97-AF65-F5344CB8AC3E}">
        <p14:creationId xmlns:p14="http://schemas.microsoft.com/office/powerpoint/2010/main" val="18592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さっそくやってみる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720540" y="3755363"/>
            <a:ext cx="7568478" cy="2466729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567868" y="1571260"/>
            <a:ext cx="7603167" cy="707886"/>
            <a:chOff x="1414910" y="2714664"/>
            <a:chExt cx="7603167" cy="707886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1651958" y="2714664"/>
              <a:ext cx="73661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謎のデータ生成源の多項式近似</a:t>
              </a:r>
              <a:endParaRPr kumimoji="1" lang="ja-JP" altLang="en-US" sz="40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1414910" y="301565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804916" y="2432479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出力を学習して，多項式の</a:t>
            </a:r>
            <a:endParaRPr lang="en-US" altLang="ja-JP" sz="32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r>
              <a: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パラメータを調整する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1546140" y="4500258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6" name="円/楕円 15"/>
          <p:cNvSpPr/>
          <p:nvPr/>
        </p:nvSpPr>
        <p:spPr>
          <a:xfrm>
            <a:off x="3634600" y="5142174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7" name="円/楕円 16"/>
          <p:cNvSpPr/>
          <p:nvPr/>
        </p:nvSpPr>
        <p:spPr>
          <a:xfrm>
            <a:off x="4419328" y="5115756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8" name="円/楕円 17"/>
          <p:cNvSpPr/>
          <p:nvPr/>
        </p:nvSpPr>
        <p:spPr>
          <a:xfrm>
            <a:off x="2003340" y="4957458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9" name="円/楕円 18"/>
          <p:cNvSpPr/>
          <p:nvPr/>
        </p:nvSpPr>
        <p:spPr>
          <a:xfrm>
            <a:off x="2797428" y="5337578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0" name="円/楕円 19"/>
          <p:cNvSpPr/>
          <p:nvPr/>
        </p:nvSpPr>
        <p:spPr>
          <a:xfrm>
            <a:off x="5130910" y="4694482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1" name="円/楕円 20"/>
          <p:cNvSpPr/>
          <p:nvPr/>
        </p:nvSpPr>
        <p:spPr>
          <a:xfrm>
            <a:off x="5569713" y="4957186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2" name="円/楕円 21"/>
          <p:cNvSpPr/>
          <p:nvPr/>
        </p:nvSpPr>
        <p:spPr>
          <a:xfrm>
            <a:off x="6856504" y="5170280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3" name="円/楕円 22"/>
          <p:cNvSpPr/>
          <p:nvPr/>
        </p:nvSpPr>
        <p:spPr>
          <a:xfrm>
            <a:off x="6182162" y="5238843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070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さっそくやってみる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720540" y="3755363"/>
            <a:ext cx="7568478" cy="2466729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567868" y="1571260"/>
            <a:ext cx="4525401" cy="707886"/>
            <a:chOff x="1414910" y="2714664"/>
            <a:chExt cx="4525401" cy="707886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1651958" y="2714664"/>
              <a:ext cx="4288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関数の</a:t>
              </a:r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多項式近似</a:t>
              </a:r>
              <a:endParaRPr kumimoji="1" lang="ja-JP" altLang="en-US" sz="40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1414910" y="301565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804916" y="2432479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出力を学習して，多項式の</a:t>
            </a:r>
            <a:endParaRPr lang="en-US" altLang="ja-JP" sz="32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r>
              <a: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パラメータを調整する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1546140" y="4500258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6" name="円/楕円 15"/>
          <p:cNvSpPr/>
          <p:nvPr/>
        </p:nvSpPr>
        <p:spPr>
          <a:xfrm>
            <a:off x="3634600" y="5142174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7" name="円/楕円 16"/>
          <p:cNvSpPr/>
          <p:nvPr/>
        </p:nvSpPr>
        <p:spPr>
          <a:xfrm>
            <a:off x="4419328" y="5115756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8" name="円/楕円 17"/>
          <p:cNvSpPr/>
          <p:nvPr/>
        </p:nvSpPr>
        <p:spPr>
          <a:xfrm>
            <a:off x="2003340" y="4957458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9" name="円/楕円 18"/>
          <p:cNvSpPr/>
          <p:nvPr/>
        </p:nvSpPr>
        <p:spPr>
          <a:xfrm>
            <a:off x="2797428" y="5337578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0" name="円/楕円 19"/>
          <p:cNvSpPr/>
          <p:nvPr/>
        </p:nvSpPr>
        <p:spPr>
          <a:xfrm>
            <a:off x="5130910" y="4694482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1" name="円/楕円 20"/>
          <p:cNvSpPr/>
          <p:nvPr/>
        </p:nvSpPr>
        <p:spPr>
          <a:xfrm>
            <a:off x="5569713" y="4957186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2" name="円/楕円 21"/>
          <p:cNvSpPr/>
          <p:nvPr/>
        </p:nvSpPr>
        <p:spPr>
          <a:xfrm>
            <a:off x="6856504" y="5170280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3" name="円/楕円 22"/>
          <p:cNvSpPr/>
          <p:nvPr/>
        </p:nvSpPr>
        <p:spPr>
          <a:xfrm>
            <a:off x="6182162" y="5238843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5" name="フリーフォーム 4"/>
          <p:cNvSpPr/>
          <p:nvPr/>
        </p:nvSpPr>
        <p:spPr>
          <a:xfrm>
            <a:off x="1392382" y="4481577"/>
            <a:ext cx="6359236" cy="1008673"/>
          </a:xfrm>
          <a:custGeom>
            <a:avLst/>
            <a:gdLst>
              <a:gd name="connsiteX0" fmla="*/ 0 w 5860473"/>
              <a:gd name="connsiteY0" fmla="*/ 0 h 847958"/>
              <a:gd name="connsiteX1" fmla="*/ 1246910 w 5860473"/>
              <a:gd name="connsiteY1" fmla="*/ 820882 h 847958"/>
              <a:gd name="connsiteX2" fmla="*/ 2774373 w 5860473"/>
              <a:gd name="connsiteY2" fmla="*/ 613063 h 847958"/>
              <a:gd name="connsiteX3" fmla="*/ 3397828 w 5860473"/>
              <a:gd name="connsiteY3" fmla="*/ 238991 h 847958"/>
              <a:gd name="connsiteX4" fmla="*/ 4603173 w 5860473"/>
              <a:gd name="connsiteY4" fmla="*/ 727363 h 847958"/>
              <a:gd name="connsiteX5" fmla="*/ 5860473 w 5860473"/>
              <a:gd name="connsiteY5" fmla="*/ 415636 h 84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0473" h="847958">
                <a:moveTo>
                  <a:pt x="0" y="0"/>
                </a:moveTo>
                <a:cubicBezTo>
                  <a:pt x="392257" y="359352"/>
                  <a:pt x="784515" y="718705"/>
                  <a:pt x="1246910" y="820882"/>
                </a:cubicBezTo>
                <a:cubicBezTo>
                  <a:pt x="1709305" y="923059"/>
                  <a:pt x="2415887" y="710045"/>
                  <a:pt x="2774373" y="613063"/>
                </a:cubicBezTo>
                <a:cubicBezTo>
                  <a:pt x="3132859" y="516081"/>
                  <a:pt x="3093028" y="219941"/>
                  <a:pt x="3397828" y="238991"/>
                </a:cubicBezTo>
                <a:cubicBezTo>
                  <a:pt x="3702628" y="258041"/>
                  <a:pt x="4192732" y="697922"/>
                  <a:pt x="4603173" y="727363"/>
                </a:cubicBezTo>
                <a:cubicBezTo>
                  <a:pt x="5013614" y="756804"/>
                  <a:pt x="5860473" y="415636"/>
                  <a:pt x="5860473" y="4156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5549062" y="4343077"/>
                <a:ext cx="2614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charset="0"/>
                        </a:rPr>
                        <m:t>+ 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062" y="4343077"/>
                <a:ext cx="261488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32" t="-143478" b="-17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3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どうやって学習するか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図形グループ 9"/>
          <p:cNvGrpSpPr/>
          <p:nvPr/>
        </p:nvGrpSpPr>
        <p:grpSpPr>
          <a:xfrm>
            <a:off x="431800" y="3639052"/>
            <a:ext cx="4525401" cy="707886"/>
            <a:chOff x="1414910" y="2714664"/>
            <a:chExt cx="4525401" cy="707886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1651958" y="2714664"/>
              <a:ext cx="4288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誤差を最小化する</a:t>
              </a:r>
              <a:endParaRPr kumimoji="1" lang="ja-JP" altLang="en-US" sz="40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414910" y="301565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941646" y="4510662"/>
            <a:ext cx="6654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今回は二乗誤差（</a:t>
            </a:r>
            <a:r>
              <a:rPr lang="en-US" altLang="ja-JP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RMSE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）を用いる</a:t>
            </a:r>
            <a:endParaRPr lang="ja-JP" altLang="en-US" sz="3200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1646" y="5248770"/>
            <a:ext cx="5929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RMSE</a:t>
            </a:r>
            <a:r>
              <a: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が最も小さい</a:t>
            </a:r>
            <a:endParaRPr lang="en-US" altLang="ja-JP" sz="3200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r>
              <a: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多項式のパラメータを求めたい</a:t>
            </a:r>
            <a:endParaRPr lang="ja-JP" altLang="en-US" sz="3200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431800" y="1537853"/>
            <a:ext cx="6577245" cy="707886"/>
            <a:chOff x="1414910" y="2714664"/>
            <a:chExt cx="6577245" cy="707886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1651958" y="2714664"/>
              <a:ext cx="63401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多項式のパラメータを可変</a:t>
              </a:r>
              <a:endParaRPr kumimoji="1" lang="ja-JP" altLang="en-US" sz="40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414910" y="301565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941646" y="2386288"/>
                <a:ext cx="5954515" cy="629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charset="0"/>
                        </a:rPr>
                        <m:t>+ …</m:t>
                      </m:r>
                    </m:oMath>
                  </m:oMathPara>
                </a14:m>
                <a:endParaRPr kumimoji="1" lang="ja-JP" altLang="en-US" sz="4000" i="1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6" y="2386288"/>
                <a:ext cx="5954515" cy="6294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0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多項式のパラメータ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図形グループ 11"/>
          <p:cNvGrpSpPr/>
          <p:nvPr/>
        </p:nvGrpSpPr>
        <p:grpSpPr>
          <a:xfrm>
            <a:off x="431800" y="1537853"/>
            <a:ext cx="6577245" cy="707886"/>
            <a:chOff x="1414910" y="2714664"/>
            <a:chExt cx="6577245" cy="707886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1651958" y="2714664"/>
              <a:ext cx="63401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多項式のパラメータを可変</a:t>
              </a:r>
              <a:endParaRPr kumimoji="1" lang="ja-JP" altLang="en-US" sz="40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414910" y="301565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941646" y="2386288"/>
                <a:ext cx="5954515" cy="629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 charset="0"/>
                        </a:rPr>
                        <m:t>+ …</m:t>
                      </m:r>
                    </m:oMath>
                  </m:oMathPara>
                </a14:m>
                <a:endParaRPr kumimoji="1" lang="ja-JP" altLang="en-US" sz="4000" i="1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6" y="2386288"/>
                <a:ext cx="5954515" cy="6294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図形グループ 15"/>
          <p:cNvGrpSpPr/>
          <p:nvPr/>
        </p:nvGrpSpPr>
        <p:grpSpPr>
          <a:xfrm>
            <a:off x="955020" y="3465513"/>
            <a:ext cx="2883926" cy="584775"/>
            <a:chOff x="1414910" y="1426620"/>
            <a:chExt cx="2883926" cy="584775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1651958" y="142662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多項式の次数</a:t>
              </a:r>
              <a:endParaRPr kumimoji="1" lang="en-US" altLang="ja-JP" sz="32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414910" y="1656730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955020" y="4709493"/>
            <a:ext cx="2581023" cy="584775"/>
            <a:chOff x="1414910" y="1426620"/>
            <a:chExt cx="2581023" cy="58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651958" y="1426620"/>
                  <a:ext cx="23439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charset="0"/>
                                <a:ea typeface="A-OTF UD Shin Go Pr6N L" charset="-128"/>
                                <a:cs typeface="A-OTF UD Shin Go Pr6N L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charset="0"/>
                                <a:ea typeface="A-OTF UD Shin Go Pr6N L" charset="-128"/>
                                <a:cs typeface="A-OTF UD Shin Go Pr6N L" charset="-128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charset="0"/>
                                <a:ea typeface="A-OTF UD Shin Go Pr6N L" charset="-128"/>
                                <a:cs typeface="A-OTF UD Shin Go Pr6N L" charset="-128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charset="0"/>
                            <a:ea typeface="A-OTF UD Shin Go Pr6N L" charset="-128"/>
                            <a:cs typeface="A-OTF UD Shin Go Pr6N L" charset="-128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charset="0"/>
                                <a:ea typeface="A-OTF UD Shin Go Pr6N L" charset="-128"/>
                                <a:cs typeface="A-OTF UD Shin Go Pr6N L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charset="0"/>
                                <a:ea typeface="A-OTF UD Shin Go Pr6N L" charset="-128"/>
                                <a:cs typeface="A-OTF UD Shin Go Pr6N L" charset="-128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charset="0"/>
                                <a:ea typeface="A-OTF UD Shin Go Pr6N L" charset="-128"/>
                                <a:cs typeface="A-OTF UD Shin Go Pr6N L" charset="-128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charset="0"/>
                            <a:ea typeface="A-OTF UD Shin Go Pr6N L" charset="-128"/>
                            <a:cs typeface="A-OTF UD Shin Go Pr6N L" charset="-128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charset="0"/>
                                <a:ea typeface="A-OTF UD Shin Go Pr6N L" charset="-128"/>
                                <a:cs typeface="A-OTF UD Shin Go Pr6N L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charset="0"/>
                                <a:ea typeface="A-OTF UD Shin Go Pr6N L" charset="-128"/>
                                <a:cs typeface="A-OTF UD Shin Go Pr6N L" charset="-128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charset="0"/>
                                <a:ea typeface="A-OTF UD Shin Go Pr6N L" charset="-128"/>
                                <a:cs typeface="A-OTF UD Shin Go Pr6N L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charset="0"/>
                            <a:ea typeface="A-OTF UD Shin Go Pr6N L" charset="-128"/>
                            <a:cs typeface="A-OTF UD Shin Go Pr6N L" charset="-128"/>
                          </a:rPr>
                          <m:t> …</m:t>
                        </m:r>
                      </m:oMath>
                    </m:oMathPara>
                  </a14:m>
                  <a:endParaRPr kumimoji="1" lang="en-US" altLang="ja-JP" sz="3200" dirty="0" smtClean="0">
                    <a:latin typeface="A-OTF UD Shin Go Pr6N L" charset="-128"/>
                    <a:ea typeface="A-OTF UD Shin Go Pr6N L" charset="-128"/>
                    <a:cs typeface="A-OTF UD Shin Go Pr6N L" charset="-128"/>
                  </a:endParaRPr>
                </a:p>
              </p:txBody>
            </p:sp>
          </mc:Choice>
          <mc:Fallback>
            <p:sp>
              <p:nvSpPr>
                <p:cNvPr id="21" name="テキスト ボックス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958" y="1426620"/>
                  <a:ext cx="2343975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円/楕円 21"/>
            <p:cNvSpPr/>
            <p:nvPr/>
          </p:nvSpPr>
          <p:spPr>
            <a:xfrm>
              <a:off x="1414910" y="1656730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1369908" y="405028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学習する前に決める（ハイパーパラメータ）</a:t>
            </a:r>
            <a:endParaRPr lang="ja-JP" altLang="en-US" sz="2400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69908" y="534287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学習とともに変化</a:t>
            </a:r>
            <a:endParaRPr lang="ja-JP" altLang="en-US" sz="2400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90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277</Words>
  <Application>Microsoft Macintosh PowerPoint</Application>
  <PresentationFormat>画面に合わせる (4:3)</PresentationFormat>
  <Paragraphs>64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A-OTF UD Shin Go Pr6N L</vt:lpstr>
      <vt:lpstr>Calibri</vt:lpstr>
      <vt:lpstr>Calibri Light</vt:lpstr>
      <vt:lpstr>Cambria Math</vt:lpstr>
      <vt:lpstr>Hiragino Kaku Gothic StdN W8</vt:lpstr>
      <vt:lpstr>ＭＳ Ｐゴシック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42</cp:revision>
  <dcterms:created xsi:type="dcterms:W3CDTF">2016-08-17T04:18:01Z</dcterms:created>
  <dcterms:modified xsi:type="dcterms:W3CDTF">2016-08-25T16:24:17Z</dcterms:modified>
</cp:coreProperties>
</file>