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har\Documents\NSS\Projects\nashville_city_cemetery-kahartley1\data\Historic_Nashville_City_Cemetery_Interments__1846-197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har\Documents\NSS\Projects\nashville_city_cemetery-kahartley1\data\Historic_Nashville_City_Cemetery_Interments__1846-197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har\Documents\NSS\Projects\nashville_city_cemetery-kahartley1\data\Historic_Nashville_City_Cemetery_Interments__1846-197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[Historic_Nashville_City_Cemetery_Interments__1846-1979.xlsx]Top 10 Causes of Death!PivotTable5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dirty="0">
                <a:solidFill>
                  <a:schemeClr val="bg1"/>
                </a:solidFill>
              </a:rPr>
              <a:t>Top</a:t>
            </a:r>
            <a:r>
              <a:rPr lang="en-US" sz="1600" b="0" baseline="0" dirty="0">
                <a:solidFill>
                  <a:schemeClr val="bg1"/>
                </a:solidFill>
              </a:rPr>
              <a:t> 10 Causes of Death</a:t>
            </a:r>
            <a:endParaRPr lang="en-US" sz="1600" b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10 Causes of Death'!$B$3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10 Causes of Death'!$A$4:$A$14</c:f>
              <c:strCache>
                <c:ptCount val="10"/>
                <c:pt idx="0">
                  <c:v>Consumption</c:v>
                </c:pt>
                <c:pt idx="1">
                  <c:v>Still Born</c:v>
                </c:pt>
                <c:pt idx="2">
                  <c:v>Cholera</c:v>
                </c:pt>
                <c:pt idx="3">
                  <c:v>Complication</c:v>
                </c:pt>
                <c:pt idx="4">
                  <c:v>Pneumonia</c:v>
                </c:pt>
                <c:pt idx="5">
                  <c:v>Old Age</c:v>
                </c:pt>
                <c:pt idx="6">
                  <c:v>Teething</c:v>
                </c:pt>
                <c:pt idx="7">
                  <c:v>Flux</c:v>
                </c:pt>
                <c:pt idx="8">
                  <c:v>Cold</c:v>
                </c:pt>
                <c:pt idx="9">
                  <c:v>Typhoid Fever</c:v>
                </c:pt>
              </c:strCache>
            </c:strRef>
          </c:cat>
          <c:val>
            <c:numRef>
              <c:f>'Top 10 Causes of Death'!$B$4:$B$14</c:f>
              <c:numCache>
                <c:formatCode>General</c:formatCode>
                <c:ptCount val="10"/>
                <c:pt idx="0">
                  <c:v>1790</c:v>
                </c:pt>
                <c:pt idx="1">
                  <c:v>1303</c:v>
                </c:pt>
                <c:pt idx="2">
                  <c:v>1245</c:v>
                </c:pt>
                <c:pt idx="3">
                  <c:v>750</c:v>
                </c:pt>
                <c:pt idx="4">
                  <c:v>645</c:v>
                </c:pt>
                <c:pt idx="5">
                  <c:v>612</c:v>
                </c:pt>
                <c:pt idx="6">
                  <c:v>596</c:v>
                </c:pt>
                <c:pt idx="7">
                  <c:v>475</c:v>
                </c:pt>
                <c:pt idx="8">
                  <c:v>424</c:v>
                </c:pt>
                <c:pt idx="9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2F-4461-9115-E3C8B68D77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6447912"/>
        <c:axId val="496454472"/>
      </c:barChart>
      <c:catAx>
        <c:axId val="496447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54472"/>
        <c:crosses val="autoZero"/>
        <c:auto val="1"/>
        <c:lblAlgn val="ctr"/>
        <c:lblOffset val="100"/>
        <c:noMultiLvlLbl val="0"/>
      </c:catAx>
      <c:valAx>
        <c:axId val="496454472"/>
        <c:scaling>
          <c:orientation val="minMax"/>
          <c:max val="1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447912"/>
        <c:crosses val="autoZero"/>
        <c:crossBetween val="between"/>
        <c:majorUnit val="3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[Historic_Nashville_City_Cemetery_Interments__1846-1979.xlsx]still born grave lots!PivotTable18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Still Born Grave Lots</a:t>
            </a:r>
          </a:p>
        </c:rich>
      </c:tx>
      <c:layout>
        <c:manualLayout>
          <c:xMode val="edge"/>
          <c:yMode val="edge"/>
          <c:x val="0.354340113735783"/>
          <c:y val="1.89125295508274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'still born grave lots'!$B$3:$B$4</c:f>
              <c:strCache>
                <c:ptCount val="1"/>
                <c:pt idx="0">
                  <c:v>Still Born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'still born grave lots'!$A$5:$A$10</c:f>
              <c:strCache>
                <c:ptCount val="5"/>
                <c:pt idx="0">
                  <c:v>50</c:v>
                </c:pt>
                <c:pt idx="1">
                  <c:v>50p</c:v>
                </c:pt>
                <c:pt idx="2">
                  <c:v>lot</c:v>
                </c:pt>
                <c:pt idx="3">
                  <c:v>old grave</c:v>
                </c:pt>
                <c:pt idx="4">
                  <c:v>pauper</c:v>
                </c:pt>
              </c:strCache>
            </c:strRef>
          </c:cat>
          <c:val>
            <c:numRef>
              <c:f>'still born grave lots'!$B$5:$B$10</c:f>
              <c:numCache>
                <c:formatCode>General</c:formatCode>
                <c:ptCount val="5"/>
                <c:pt idx="0">
                  <c:v>133</c:v>
                </c:pt>
                <c:pt idx="1">
                  <c:v>244</c:v>
                </c:pt>
                <c:pt idx="2">
                  <c:v>594</c:v>
                </c:pt>
                <c:pt idx="3">
                  <c:v>186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A0-42D0-AF0D-1CF0988D078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3763368"/>
        <c:axId val="493769600"/>
      </c:barChart>
      <c:catAx>
        <c:axId val="493763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69600"/>
        <c:crosses val="autoZero"/>
        <c:auto val="1"/>
        <c:lblAlgn val="ctr"/>
        <c:lblOffset val="100"/>
        <c:noMultiLvlLbl val="0"/>
      </c:catAx>
      <c:valAx>
        <c:axId val="493769600"/>
        <c:scaling>
          <c:orientation val="minMax"/>
          <c:max val="6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763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[Historic_Nashville_City_Cemetery_Interments__1846-1979.xlsx]Still Born based on Year!PivotTable19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</a:rPr>
              <a:t>Still</a:t>
            </a:r>
            <a:r>
              <a:rPr lang="en-US" b="1" baseline="0" dirty="0">
                <a:solidFill>
                  <a:schemeClr val="bg1"/>
                </a:solidFill>
              </a:rPr>
              <a:t> Born Deaths</a:t>
            </a:r>
            <a:endParaRPr lang="en-US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'Still Born based on Year'!$B$3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'Still Born based on Year'!$A$4:$A$14</c:f>
              <c:strCache>
                <c:ptCount val="10"/>
                <c:pt idx="0">
                  <c:v>1846-1855</c:v>
                </c:pt>
                <c:pt idx="1">
                  <c:v>1856-1865</c:v>
                </c:pt>
                <c:pt idx="2">
                  <c:v>1866-1875</c:v>
                </c:pt>
                <c:pt idx="3">
                  <c:v>1876-1885</c:v>
                </c:pt>
                <c:pt idx="4">
                  <c:v>1886-1895</c:v>
                </c:pt>
                <c:pt idx="5">
                  <c:v>1896-1905</c:v>
                </c:pt>
                <c:pt idx="6">
                  <c:v>1906-1915</c:v>
                </c:pt>
                <c:pt idx="7">
                  <c:v>1916-1925</c:v>
                </c:pt>
                <c:pt idx="8">
                  <c:v>1926-1935</c:v>
                </c:pt>
                <c:pt idx="9">
                  <c:v>1936-1945</c:v>
                </c:pt>
              </c:strCache>
            </c:strRef>
          </c:cat>
          <c:val>
            <c:numRef>
              <c:f>'Still Born based on Year'!$B$4:$B$14</c:f>
              <c:numCache>
                <c:formatCode>General</c:formatCode>
                <c:ptCount val="10"/>
                <c:pt idx="0">
                  <c:v>319</c:v>
                </c:pt>
                <c:pt idx="1">
                  <c:v>445</c:v>
                </c:pt>
                <c:pt idx="2">
                  <c:v>332</c:v>
                </c:pt>
                <c:pt idx="3">
                  <c:v>95</c:v>
                </c:pt>
                <c:pt idx="4">
                  <c:v>51</c:v>
                </c:pt>
                <c:pt idx="5">
                  <c:v>34</c:v>
                </c:pt>
                <c:pt idx="6">
                  <c:v>15</c:v>
                </c:pt>
                <c:pt idx="7">
                  <c:v>7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33-4C94-81CA-25953BFAA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1296984"/>
        <c:axId val="541290096"/>
      </c:lineChart>
      <c:catAx>
        <c:axId val="541296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90096"/>
        <c:crosses val="autoZero"/>
        <c:auto val="1"/>
        <c:lblAlgn val="ctr"/>
        <c:lblOffset val="100"/>
        <c:noMultiLvlLbl val="0"/>
      </c:catAx>
      <c:valAx>
        <c:axId val="5412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96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8440-4CAE-442B-8322-0F36833A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D7955-A1B9-4F85-9417-0A96A5B9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EF9E-FB91-485E-9626-4964077B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85A3-110A-4E42-899E-7A5104C2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A073-9729-4B8B-A44D-EE99E11E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31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4B64-6198-40C6-B2C3-DD4B3ED0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6618-853F-4630-B20D-4222BF82A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C354-A6CD-48C1-A254-AA3FF3FC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4255-19AA-47EE-8D85-B0D425F0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8683-12F7-4F0B-9FC8-15EF0942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5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5B8C5-39B2-42C7-8E73-D725E8AB9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3C888-FECF-4CAA-B9EC-346803D7B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4B00-0A9E-4AD4-93B0-B9C2A3A4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4132-0C89-4FC0-966C-880A03A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0C18-4F50-4BA6-8312-7A9A8E22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4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958E-383E-4181-9003-BA74BCB9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CA39-45B5-40B7-A27A-975AB61A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3BF73-B976-4402-846F-E63825B9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58B0-75F9-438F-91E9-C9D22E4F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C5F0-5504-41D7-9A31-6158A0B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8F1D-8309-42A8-B7B0-374911CC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28B2-F8F3-4D3B-991A-9C3923CD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49AC4-2004-456C-9BC4-E41F74D7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E007-5095-4CA5-B06B-43BF399D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56CF1-3846-4AC6-BB63-AD22CCC3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5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6614-B65F-42FF-AACC-DFC708A0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D93F-216F-4FC7-93FA-FD576276C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F06D6-3722-4776-BEA9-3533BC3A6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B1D5-754C-4E44-BA1C-8EE7C8AD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D97B-8629-484D-B95B-8A42010D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C6C7-07AA-4215-846A-7C8FFCB8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2CA9-D627-4A8F-8B21-5193CDC6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6F8D2-B35A-4A6B-8D3D-CB9D7FD2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9BA78-B84B-425E-8594-1C4DBA352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2568A-976E-49C8-BC39-11F68E5BE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D868C-ED99-4E5C-9230-AF4F853C5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67EB7-2123-466B-885C-D1586989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FAAAC-52E0-4B73-9746-9883FE8C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6436A-7839-46C6-A464-D49E1631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6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200D-D804-415F-A8B8-E246B94D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CB8E4-A0A4-41F4-B4A9-7AE5CF86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EFF46-BCB7-4465-B0EB-3382BBA6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778EE-2DCA-4F3C-A893-7E415071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08B60-5D60-4F90-ADA2-2FAD8E67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6554D-EDBF-44AC-BECB-AA7D709A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DD85-41A8-408B-888B-3E4E3AB1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D020-F0F8-42E2-8A1B-A68393C4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F854-F8B0-4971-AD6A-BF8049A6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28C1-7ED5-4581-B85C-8BD7CEAF3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4544E-10EB-4612-80FB-06401AE6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27AB-A524-404E-9C24-86496783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C6A0C-C146-4E33-B4B4-58E70BE8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2592-45C7-4047-8C84-1A66F64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ABE2-7E40-4EC0-81D1-F5477475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B994-8032-48DC-B2A2-22F1AC8F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E21F6-AD82-4482-85FB-BA34D3A2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BA083-E772-4324-8A20-9496DE9A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0F31C-4FC5-4817-90A4-BD5C77C1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D307E-8F35-475D-B7DC-F7B7A97E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64361-3CC1-4317-804D-662657C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8DF8A-FB4C-44D4-AB9D-1BAABAAC3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5232E-23FB-4775-A490-7F337254619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6B6C-758E-4E09-A06F-910E1BF91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91A7-B399-455A-826B-78072A17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9B19-799F-4C79-BC1A-2F4517AE8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16C7-6051-446F-85E3-1869BC59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3827782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/>
              <a:t>Protect, Preserve, Restore, and Educate.</a:t>
            </a:r>
            <a:endParaRPr lang="en-US" sz="13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93209-A51A-4A5B-B903-099E2DAB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4" y="4742015"/>
            <a:ext cx="2558277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/>
              <a:t>New Marketing Events/Ideas </a:t>
            </a:r>
          </a:p>
          <a:p>
            <a:pPr algn="l"/>
            <a:r>
              <a:rPr lang="en-US" sz="2000" dirty="0"/>
              <a:t>By Kate Hartley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Venn diagram&#10;&#10;Description automatically generated with medium confidence">
            <a:extLst>
              <a:ext uri="{FF2B5EF4-FFF2-40B4-BE49-F238E27FC236}">
                <a16:creationId xmlns:a16="http://schemas.microsoft.com/office/drawing/2014/main" id="{FE196762-1D36-4752-98A9-1E127534A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9" r="81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43298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843A4D-A5FE-480F-B79C-CC12689E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Top Causes of Death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2FB3EFE-3EBD-447D-AC4E-78D1C26F0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339827"/>
              </p:ext>
            </p:extLst>
          </p:nvPr>
        </p:nvGraphicFramePr>
        <p:xfrm>
          <a:off x="2314112" y="1690056"/>
          <a:ext cx="7563775" cy="480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0149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9AB0-87E3-44B8-95E1-8975BCB4A4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3F3F3F"/>
                </a:solidFill>
              </a:rPr>
              <a:t>Pregnancy and Infant Loss Remembrance Day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DEB04A0-7BA1-4223-A5C7-B3CFD8B66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179824"/>
              </p:ext>
            </p:extLst>
          </p:nvPr>
        </p:nvGraphicFramePr>
        <p:xfrm>
          <a:off x="131131" y="2006600"/>
          <a:ext cx="4907594" cy="3054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 descr="Pink and blue ribbon - Wikipedia">
            <a:extLst>
              <a:ext uri="{FF2B5EF4-FFF2-40B4-BE49-F238E27FC236}">
                <a16:creationId xmlns:a16="http://schemas.microsoft.com/office/drawing/2014/main" id="{B805C9BD-BE67-4363-B808-C2F4B01B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00" y="681037"/>
            <a:ext cx="524028" cy="78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A2178-D190-4CCC-8635-8E25563D1DD0}"/>
              </a:ext>
            </a:extLst>
          </p:cNvPr>
          <p:cNvSpPr txBox="1"/>
          <p:nvPr/>
        </p:nvSpPr>
        <p:spPr>
          <a:xfrm>
            <a:off x="5172077" y="2006600"/>
            <a:ext cx="1859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10% of women struggle with infertility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10-20% of pregnancies end in a miscarriage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24,000 babies are still born each year in the U.S.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AEA2FD46-3135-440A-B69A-9DBB279C4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50183"/>
              </p:ext>
            </p:extLst>
          </p:nvPr>
        </p:nvGraphicFramePr>
        <p:xfrm>
          <a:off x="7153277" y="2006600"/>
          <a:ext cx="4907594" cy="305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4FF220-B4DD-4EA3-BE26-2C9190EAC4A8}"/>
              </a:ext>
            </a:extLst>
          </p:cNvPr>
          <p:cNvSpPr txBox="1"/>
          <p:nvPr/>
        </p:nvSpPr>
        <p:spPr>
          <a:xfrm>
            <a:off x="2299316" y="5377178"/>
            <a:ext cx="7593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October is Awareness Month. October 15</a:t>
            </a:r>
            <a:r>
              <a:rPr lang="en-US" baseline="30000" dirty="0"/>
              <a:t>th </a:t>
            </a:r>
            <a:r>
              <a:rPr lang="en-US" dirty="0"/>
              <a:t>is Remembrance Day.</a:t>
            </a:r>
          </a:p>
          <a:p>
            <a:pPr algn="ctr"/>
            <a:r>
              <a:rPr lang="en-US" dirty="0"/>
              <a:t>Event: evening into night; invite different medical personal to share information and resources; allow women and families to share experiences and mingle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1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103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Protect, Preserve, Restore, and Educate.</vt:lpstr>
      <vt:lpstr>Top Causes of Death</vt:lpstr>
      <vt:lpstr>Pregnancy and Infant Loss Remembrance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Protect, Preserve, Restore, and Educate.</dc:title>
  <dc:creator>kahartley2017@gmail.com</dc:creator>
  <cp:lastModifiedBy>kahartley2017@gmail.com</cp:lastModifiedBy>
  <cp:revision>11</cp:revision>
  <dcterms:created xsi:type="dcterms:W3CDTF">2022-02-01T17:28:22Z</dcterms:created>
  <dcterms:modified xsi:type="dcterms:W3CDTF">2022-02-01T20:17:26Z</dcterms:modified>
</cp:coreProperties>
</file>