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Pixellet TH" charset="1" panose="02000503000000000000"/>
      <p:regular r:id="rId17"/>
    </p:embeddedFont>
    <p:embeddedFont>
      <p:font typeface="Bitter" charset="1" panose="02000000000000000000"/>
      <p:regular r:id="rId18"/>
    </p:embeddedFont>
    <p:embeddedFont>
      <p:font typeface="Pixellet TH Bold" charset="1" panose="02000503000000000000"/>
      <p:regular r:id="rId19"/>
    </p:embeddedFont>
    <p:embeddedFont>
      <p:font typeface="Bitter Bold" charset="1" panose="020000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 Id="rId6" Target="../media/image33.png" Type="http://schemas.openxmlformats.org/officeDocument/2006/relationships/image"/><Relationship Id="rId7" Target="../media/image34.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4397937" y="8346240"/>
            <a:ext cx="2861363" cy="912060"/>
          </a:xfrm>
          <a:custGeom>
            <a:avLst/>
            <a:gdLst/>
            <a:ahLst/>
            <a:cxnLst/>
            <a:rect r="r" b="b" t="t" l="l"/>
            <a:pathLst>
              <a:path h="912060" w="2861363">
                <a:moveTo>
                  <a:pt x="0" y="0"/>
                </a:moveTo>
                <a:lnTo>
                  <a:pt x="2861363" y="0"/>
                </a:lnTo>
                <a:lnTo>
                  <a:pt x="2861363" y="912060"/>
                </a:lnTo>
                <a:lnTo>
                  <a:pt x="0" y="9120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556324" y="888431"/>
            <a:ext cx="9175351" cy="8510138"/>
          </a:xfrm>
          <a:custGeom>
            <a:avLst/>
            <a:gdLst/>
            <a:ahLst/>
            <a:cxnLst/>
            <a:rect r="r" b="b" t="t" l="l"/>
            <a:pathLst>
              <a:path h="8510138" w="9175351">
                <a:moveTo>
                  <a:pt x="0" y="0"/>
                </a:moveTo>
                <a:lnTo>
                  <a:pt x="9175352" y="0"/>
                </a:lnTo>
                <a:lnTo>
                  <a:pt x="9175352" y="8510138"/>
                </a:lnTo>
                <a:lnTo>
                  <a:pt x="0" y="851013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0" y="7048066"/>
            <a:ext cx="3238934" cy="3238934"/>
          </a:xfrm>
          <a:custGeom>
            <a:avLst/>
            <a:gdLst/>
            <a:ahLst/>
            <a:cxnLst/>
            <a:rect r="r" b="b" t="t" l="l"/>
            <a:pathLst>
              <a:path h="3238934" w="3238934">
                <a:moveTo>
                  <a:pt x="0" y="0"/>
                </a:moveTo>
                <a:lnTo>
                  <a:pt x="3238934" y="0"/>
                </a:lnTo>
                <a:lnTo>
                  <a:pt x="3238934" y="3238934"/>
                </a:lnTo>
                <a:lnTo>
                  <a:pt x="0" y="32389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10245777">
            <a:off x="-573500" y="-1168969"/>
            <a:ext cx="3204400" cy="4114800"/>
          </a:xfrm>
          <a:custGeom>
            <a:avLst/>
            <a:gdLst/>
            <a:ahLst/>
            <a:cxnLst/>
            <a:rect r="r" b="b" t="t" l="l"/>
            <a:pathLst>
              <a:path h="4114800" w="3204400">
                <a:moveTo>
                  <a:pt x="0" y="0"/>
                </a:moveTo>
                <a:lnTo>
                  <a:pt x="3204400" y="0"/>
                </a:lnTo>
                <a:lnTo>
                  <a:pt x="320440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5400000">
            <a:off x="13783350" y="1604320"/>
            <a:ext cx="5770085" cy="2957169"/>
          </a:xfrm>
          <a:custGeom>
            <a:avLst/>
            <a:gdLst/>
            <a:ahLst/>
            <a:cxnLst/>
            <a:rect r="r" b="b" t="t" l="l"/>
            <a:pathLst>
              <a:path h="2957169" w="5770085">
                <a:moveTo>
                  <a:pt x="0" y="0"/>
                </a:moveTo>
                <a:lnTo>
                  <a:pt x="5770085" y="0"/>
                </a:lnTo>
                <a:lnTo>
                  <a:pt x="5770085" y="2957168"/>
                </a:lnTo>
                <a:lnTo>
                  <a:pt x="0" y="295716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6726913" y="1795781"/>
            <a:ext cx="4834174" cy="3129374"/>
          </a:xfrm>
          <a:prstGeom prst="rect">
            <a:avLst/>
          </a:prstGeom>
        </p:spPr>
        <p:txBody>
          <a:bodyPr anchor="t" rtlCol="false" tIns="0" lIns="0" bIns="0" rIns="0">
            <a:spAutoFit/>
          </a:bodyPr>
          <a:lstStyle/>
          <a:p>
            <a:pPr algn="ctr">
              <a:lnSpc>
                <a:spcPts val="11950"/>
              </a:lnSpc>
              <a:spcBef>
                <a:spcPct val="0"/>
              </a:spcBef>
            </a:pPr>
            <a:r>
              <a:rPr lang="en-US" sz="8535">
                <a:solidFill>
                  <a:srgbClr val="000000"/>
                </a:solidFill>
                <a:latin typeface="Pixellet TH"/>
                <a:ea typeface="Pixellet TH"/>
                <a:cs typeface="Pixellet TH"/>
                <a:sym typeface="Pixellet TH"/>
              </a:rPr>
              <a:t>Binary code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E3975"/>
        </a:solidFill>
      </p:bgPr>
    </p:bg>
    <p:spTree>
      <p:nvGrpSpPr>
        <p:cNvPr id="1" name=""/>
        <p:cNvGrpSpPr/>
        <p:nvPr/>
      </p:nvGrpSpPr>
      <p:grpSpPr>
        <a:xfrm>
          <a:off x="0" y="0"/>
          <a:ext cx="0" cy="0"/>
          <a:chOff x="0" y="0"/>
          <a:chExt cx="0" cy="0"/>
        </a:xfrm>
      </p:grpSpPr>
      <p:grpSp>
        <p:nvGrpSpPr>
          <p:cNvPr name="Group 2" id="2"/>
          <p:cNvGrpSpPr/>
          <p:nvPr/>
        </p:nvGrpSpPr>
        <p:grpSpPr>
          <a:xfrm rot="0">
            <a:off x="1211329" y="2865801"/>
            <a:ext cx="7322554" cy="2991284"/>
            <a:chOff x="0" y="0"/>
            <a:chExt cx="1928574" cy="787828"/>
          </a:xfrm>
        </p:grpSpPr>
        <p:sp>
          <p:nvSpPr>
            <p:cNvPr name="Freeform 3" id="3"/>
            <p:cNvSpPr/>
            <p:nvPr/>
          </p:nvSpPr>
          <p:spPr>
            <a:xfrm flipH="false" flipV="false" rot="0">
              <a:off x="0" y="0"/>
              <a:ext cx="1928574" cy="787828"/>
            </a:xfrm>
            <a:custGeom>
              <a:avLst/>
              <a:gdLst/>
              <a:ahLst/>
              <a:cxnLst/>
              <a:rect r="r" b="b" t="t" l="l"/>
              <a:pathLst>
                <a:path h="787828" w="1928574">
                  <a:moveTo>
                    <a:pt x="0" y="0"/>
                  </a:moveTo>
                  <a:lnTo>
                    <a:pt x="1928574" y="0"/>
                  </a:lnTo>
                  <a:lnTo>
                    <a:pt x="1928574" y="787828"/>
                  </a:lnTo>
                  <a:lnTo>
                    <a:pt x="0" y="787828"/>
                  </a:lnTo>
                  <a:close/>
                </a:path>
              </a:pathLst>
            </a:custGeom>
            <a:solidFill>
              <a:srgbClr val="FEFBDB"/>
            </a:solidFill>
          </p:spPr>
        </p:sp>
        <p:sp>
          <p:nvSpPr>
            <p:cNvPr name="TextBox 4" id="4"/>
            <p:cNvSpPr txBox="true"/>
            <p:nvPr/>
          </p:nvSpPr>
          <p:spPr>
            <a:xfrm>
              <a:off x="0" y="-38100"/>
              <a:ext cx="1928574" cy="82592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326152" y="2780221"/>
            <a:ext cx="7288419" cy="2990661"/>
            <a:chOff x="0" y="0"/>
            <a:chExt cx="1919584" cy="787664"/>
          </a:xfrm>
        </p:grpSpPr>
        <p:sp>
          <p:nvSpPr>
            <p:cNvPr name="Freeform 6" id="6"/>
            <p:cNvSpPr/>
            <p:nvPr/>
          </p:nvSpPr>
          <p:spPr>
            <a:xfrm flipH="false" flipV="false" rot="0">
              <a:off x="0" y="0"/>
              <a:ext cx="1919584" cy="787664"/>
            </a:xfrm>
            <a:custGeom>
              <a:avLst/>
              <a:gdLst/>
              <a:ahLst/>
              <a:cxnLst/>
              <a:rect r="r" b="b" t="t" l="l"/>
              <a:pathLst>
                <a:path h="787664" w="1919584">
                  <a:moveTo>
                    <a:pt x="0" y="0"/>
                  </a:moveTo>
                  <a:lnTo>
                    <a:pt x="1919584" y="0"/>
                  </a:lnTo>
                  <a:lnTo>
                    <a:pt x="1919584" y="787664"/>
                  </a:lnTo>
                  <a:lnTo>
                    <a:pt x="0" y="787664"/>
                  </a:lnTo>
                  <a:close/>
                </a:path>
              </a:pathLst>
            </a:custGeom>
            <a:solidFill>
              <a:srgbClr val="000000">
                <a:alpha val="0"/>
              </a:srgbClr>
            </a:solidFill>
            <a:ln w="57150" cap="sq">
              <a:solidFill>
                <a:srgbClr val="000000"/>
              </a:solidFill>
              <a:prstDash val="solid"/>
              <a:miter/>
            </a:ln>
          </p:spPr>
        </p:sp>
        <p:sp>
          <p:nvSpPr>
            <p:cNvPr name="TextBox 7" id="7"/>
            <p:cNvSpPr txBox="true"/>
            <p:nvPr/>
          </p:nvSpPr>
          <p:spPr>
            <a:xfrm>
              <a:off x="0" y="-38100"/>
              <a:ext cx="1919584" cy="825764"/>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506987" y="3590071"/>
            <a:ext cx="2016834" cy="1457162"/>
          </a:xfrm>
          <a:custGeom>
            <a:avLst/>
            <a:gdLst/>
            <a:ahLst/>
            <a:cxnLst/>
            <a:rect r="r" b="b" t="t" l="l"/>
            <a:pathLst>
              <a:path h="1457162" w="2016834">
                <a:moveTo>
                  <a:pt x="0" y="0"/>
                </a:moveTo>
                <a:lnTo>
                  <a:pt x="2016834" y="0"/>
                </a:lnTo>
                <a:lnTo>
                  <a:pt x="2016834" y="1457163"/>
                </a:lnTo>
                <a:lnTo>
                  <a:pt x="0" y="14571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9673428" y="2865801"/>
            <a:ext cx="7322554" cy="2991284"/>
            <a:chOff x="0" y="0"/>
            <a:chExt cx="1928574" cy="787828"/>
          </a:xfrm>
        </p:grpSpPr>
        <p:sp>
          <p:nvSpPr>
            <p:cNvPr name="Freeform 10" id="10"/>
            <p:cNvSpPr/>
            <p:nvPr/>
          </p:nvSpPr>
          <p:spPr>
            <a:xfrm flipH="false" flipV="false" rot="0">
              <a:off x="0" y="0"/>
              <a:ext cx="1928574" cy="787828"/>
            </a:xfrm>
            <a:custGeom>
              <a:avLst/>
              <a:gdLst/>
              <a:ahLst/>
              <a:cxnLst/>
              <a:rect r="r" b="b" t="t" l="l"/>
              <a:pathLst>
                <a:path h="787828" w="1928574">
                  <a:moveTo>
                    <a:pt x="0" y="0"/>
                  </a:moveTo>
                  <a:lnTo>
                    <a:pt x="1928574" y="0"/>
                  </a:lnTo>
                  <a:lnTo>
                    <a:pt x="1928574" y="787828"/>
                  </a:lnTo>
                  <a:lnTo>
                    <a:pt x="0" y="787828"/>
                  </a:lnTo>
                  <a:close/>
                </a:path>
              </a:pathLst>
            </a:custGeom>
            <a:solidFill>
              <a:srgbClr val="FEFBDB"/>
            </a:solidFill>
          </p:spPr>
        </p:sp>
        <p:sp>
          <p:nvSpPr>
            <p:cNvPr name="TextBox 11" id="11"/>
            <p:cNvSpPr txBox="true"/>
            <p:nvPr/>
          </p:nvSpPr>
          <p:spPr>
            <a:xfrm>
              <a:off x="0" y="-38100"/>
              <a:ext cx="1928574" cy="825928"/>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9788252" y="2780221"/>
            <a:ext cx="7288419" cy="2990661"/>
            <a:chOff x="0" y="0"/>
            <a:chExt cx="1919584" cy="787664"/>
          </a:xfrm>
        </p:grpSpPr>
        <p:sp>
          <p:nvSpPr>
            <p:cNvPr name="Freeform 13" id="13"/>
            <p:cNvSpPr/>
            <p:nvPr/>
          </p:nvSpPr>
          <p:spPr>
            <a:xfrm flipH="false" flipV="false" rot="0">
              <a:off x="0" y="0"/>
              <a:ext cx="1919584" cy="787664"/>
            </a:xfrm>
            <a:custGeom>
              <a:avLst/>
              <a:gdLst/>
              <a:ahLst/>
              <a:cxnLst/>
              <a:rect r="r" b="b" t="t" l="l"/>
              <a:pathLst>
                <a:path h="787664" w="1919584">
                  <a:moveTo>
                    <a:pt x="0" y="0"/>
                  </a:moveTo>
                  <a:lnTo>
                    <a:pt x="1919584" y="0"/>
                  </a:lnTo>
                  <a:lnTo>
                    <a:pt x="1919584" y="787664"/>
                  </a:lnTo>
                  <a:lnTo>
                    <a:pt x="0" y="787664"/>
                  </a:lnTo>
                  <a:close/>
                </a:path>
              </a:pathLst>
            </a:custGeom>
            <a:solidFill>
              <a:srgbClr val="000000">
                <a:alpha val="0"/>
              </a:srgbClr>
            </a:solidFill>
            <a:ln w="57150" cap="sq">
              <a:solidFill>
                <a:srgbClr val="000000"/>
              </a:solidFill>
              <a:prstDash val="solid"/>
              <a:miter/>
            </a:ln>
          </p:spPr>
        </p:sp>
        <p:sp>
          <p:nvSpPr>
            <p:cNvPr name="TextBox 14" id="14"/>
            <p:cNvSpPr txBox="true"/>
            <p:nvPr/>
          </p:nvSpPr>
          <p:spPr>
            <a:xfrm>
              <a:off x="0" y="-38100"/>
              <a:ext cx="1919584" cy="825764"/>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0">
            <a:off x="15061836" y="3478403"/>
            <a:ext cx="1705407" cy="1665097"/>
          </a:xfrm>
          <a:custGeom>
            <a:avLst/>
            <a:gdLst/>
            <a:ahLst/>
            <a:cxnLst/>
            <a:rect r="r" b="b" t="t" l="l"/>
            <a:pathLst>
              <a:path h="1665097" w="1705407">
                <a:moveTo>
                  <a:pt x="0" y="0"/>
                </a:moveTo>
                <a:lnTo>
                  <a:pt x="1705407" y="0"/>
                </a:lnTo>
                <a:lnTo>
                  <a:pt x="1705407" y="1665097"/>
                </a:lnTo>
                <a:lnTo>
                  <a:pt x="0" y="16650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6" id="16"/>
          <p:cNvGrpSpPr/>
          <p:nvPr/>
        </p:nvGrpSpPr>
        <p:grpSpPr>
          <a:xfrm rot="0">
            <a:off x="1211329" y="6264140"/>
            <a:ext cx="7322554" cy="2994160"/>
            <a:chOff x="0" y="0"/>
            <a:chExt cx="1928574" cy="788585"/>
          </a:xfrm>
        </p:grpSpPr>
        <p:sp>
          <p:nvSpPr>
            <p:cNvPr name="Freeform 17" id="17"/>
            <p:cNvSpPr/>
            <p:nvPr/>
          </p:nvSpPr>
          <p:spPr>
            <a:xfrm flipH="false" flipV="false" rot="0">
              <a:off x="0" y="0"/>
              <a:ext cx="1928574" cy="788585"/>
            </a:xfrm>
            <a:custGeom>
              <a:avLst/>
              <a:gdLst/>
              <a:ahLst/>
              <a:cxnLst/>
              <a:rect r="r" b="b" t="t" l="l"/>
              <a:pathLst>
                <a:path h="788585" w="1928574">
                  <a:moveTo>
                    <a:pt x="0" y="0"/>
                  </a:moveTo>
                  <a:lnTo>
                    <a:pt x="1928574" y="0"/>
                  </a:lnTo>
                  <a:lnTo>
                    <a:pt x="1928574" y="788585"/>
                  </a:lnTo>
                  <a:lnTo>
                    <a:pt x="0" y="788585"/>
                  </a:lnTo>
                  <a:close/>
                </a:path>
              </a:pathLst>
            </a:custGeom>
            <a:solidFill>
              <a:srgbClr val="FEFBDB"/>
            </a:solidFill>
          </p:spPr>
        </p:sp>
        <p:sp>
          <p:nvSpPr>
            <p:cNvPr name="TextBox 18" id="18"/>
            <p:cNvSpPr txBox="true"/>
            <p:nvPr/>
          </p:nvSpPr>
          <p:spPr>
            <a:xfrm>
              <a:off x="0" y="-38100"/>
              <a:ext cx="1928574" cy="826685"/>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0">
            <a:off x="1326152" y="6178478"/>
            <a:ext cx="7288419" cy="2993537"/>
            <a:chOff x="0" y="0"/>
            <a:chExt cx="1919584" cy="788421"/>
          </a:xfrm>
        </p:grpSpPr>
        <p:sp>
          <p:nvSpPr>
            <p:cNvPr name="Freeform 20" id="20"/>
            <p:cNvSpPr/>
            <p:nvPr/>
          </p:nvSpPr>
          <p:spPr>
            <a:xfrm flipH="false" flipV="false" rot="0">
              <a:off x="0" y="0"/>
              <a:ext cx="1919584" cy="788421"/>
            </a:xfrm>
            <a:custGeom>
              <a:avLst/>
              <a:gdLst/>
              <a:ahLst/>
              <a:cxnLst/>
              <a:rect r="r" b="b" t="t" l="l"/>
              <a:pathLst>
                <a:path h="788421" w="1919584">
                  <a:moveTo>
                    <a:pt x="0" y="0"/>
                  </a:moveTo>
                  <a:lnTo>
                    <a:pt x="1919584" y="0"/>
                  </a:lnTo>
                  <a:lnTo>
                    <a:pt x="1919584" y="788421"/>
                  </a:lnTo>
                  <a:lnTo>
                    <a:pt x="0" y="788421"/>
                  </a:lnTo>
                  <a:close/>
                </a:path>
              </a:pathLst>
            </a:custGeom>
            <a:solidFill>
              <a:srgbClr val="000000">
                <a:alpha val="0"/>
              </a:srgbClr>
            </a:solidFill>
            <a:ln w="57150" cap="sq">
              <a:solidFill>
                <a:srgbClr val="000000"/>
              </a:solidFill>
              <a:prstDash val="solid"/>
              <a:miter/>
            </a:ln>
          </p:spPr>
        </p:sp>
        <p:sp>
          <p:nvSpPr>
            <p:cNvPr name="TextBox 21" id="21"/>
            <p:cNvSpPr txBox="true"/>
            <p:nvPr/>
          </p:nvSpPr>
          <p:spPr>
            <a:xfrm>
              <a:off x="0" y="-38100"/>
              <a:ext cx="1919584" cy="826521"/>
            </a:xfrm>
            <a:prstGeom prst="rect">
              <a:avLst/>
            </a:prstGeom>
          </p:spPr>
          <p:txBody>
            <a:bodyPr anchor="ctr" rtlCol="false" tIns="50800" lIns="50800" bIns="50800" rIns="50800"/>
            <a:lstStyle/>
            <a:p>
              <a:pPr algn="ctr">
                <a:lnSpc>
                  <a:spcPts val="2659"/>
                </a:lnSpc>
              </a:pPr>
            </a:p>
          </p:txBody>
        </p:sp>
      </p:grpSp>
      <p:grpSp>
        <p:nvGrpSpPr>
          <p:cNvPr name="Group 22" id="22"/>
          <p:cNvGrpSpPr/>
          <p:nvPr/>
        </p:nvGrpSpPr>
        <p:grpSpPr>
          <a:xfrm rot="0">
            <a:off x="9673428" y="6264140"/>
            <a:ext cx="7322554" cy="2994160"/>
            <a:chOff x="0" y="0"/>
            <a:chExt cx="1928574" cy="788585"/>
          </a:xfrm>
        </p:grpSpPr>
        <p:sp>
          <p:nvSpPr>
            <p:cNvPr name="Freeform 23" id="23"/>
            <p:cNvSpPr/>
            <p:nvPr/>
          </p:nvSpPr>
          <p:spPr>
            <a:xfrm flipH="false" flipV="false" rot="0">
              <a:off x="0" y="0"/>
              <a:ext cx="1928574" cy="788585"/>
            </a:xfrm>
            <a:custGeom>
              <a:avLst/>
              <a:gdLst/>
              <a:ahLst/>
              <a:cxnLst/>
              <a:rect r="r" b="b" t="t" l="l"/>
              <a:pathLst>
                <a:path h="788585" w="1928574">
                  <a:moveTo>
                    <a:pt x="0" y="0"/>
                  </a:moveTo>
                  <a:lnTo>
                    <a:pt x="1928574" y="0"/>
                  </a:lnTo>
                  <a:lnTo>
                    <a:pt x="1928574" y="788585"/>
                  </a:lnTo>
                  <a:lnTo>
                    <a:pt x="0" y="788585"/>
                  </a:lnTo>
                  <a:close/>
                </a:path>
              </a:pathLst>
            </a:custGeom>
            <a:solidFill>
              <a:srgbClr val="FEFBDB"/>
            </a:solidFill>
          </p:spPr>
        </p:sp>
        <p:sp>
          <p:nvSpPr>
            <p:cNvPr name="TextBox 24" id="24"/>
            <p:cNvSpPr txBox="true"/>
            <p:nvPr/>
          </p:nvSpPr>
          <p:spPr>
            <a:xfrm>
              <a:off x="0" y="-38100"/>
              <a:ext cx="1928574" cy="826685"/>
            </a:xfrm>
            <a:prstGeom prst="rect">
              <a:avLst/>
            </a:prstGeom>
          </p:spPr>
          <p:txBody>
            <a:bodyPr anchor="ctr" rtlCol="false" tIns="50800" lIns="50800" bIns="50800" rIns="50800"/>
            <a:lstStyle/>
            <a:p>
              <a:pPr algn="ctr">
                <a:lnSpc>
                  <a:spcPts val="2659"/>
                </a:lnSpc>
                <a:spcBef>
                  <a:spcPct val="0"/>
                </a:spcBef>
              </a:pPr>
            </a:p>
          </p:txBody>
        </p:sp>
      </p:grpSp>
      <p:grpSp>
        <p:nvGrpSpPr>
          <p:cNvPr name="Group 25" id="25"/>
          <p:cNvGrpSpPr/>
          <p:nvPr/>
        </p:nvGrpSpPr>
        <p:grpSpPr>
          <a:xfrm rot="0">
            <a:off x="9788252" y="6178478"/>
            <a:ext cx="7288419" cy="2993537"/>
            <a:chOff x="0" y="0"/>
            <a:chExt cx="1919584" cy="788421"/>
          </a:xfrm>
        </p:grpSpPr>
        <p:sp>
          <p:nvSpPr>
            <p:cNvPr name="Freeform 26" id="26"/>
            <p:cNvSpPr/>
            <p:nvPr/>
          </p:nvSpPr>
          <p:spPr>
            <a:xfrm flipH="false" flipV="false" rot="0">
              <a:off x="0" y="0"/>
              <a:ext cx="1919584" cy="788421"/>
            </a:xfrm>
            <a:custGeom>
              <a:avLst/>
              <a:gdLst/>
              <a:ahLst/>
              <a:cxnLst/>
              <a:rect r="r" b="b" t="t" l="l"/>
              <a:pathLst>
                <a:path h="788421" w="1919584">
                  <a:moveTo>
                    <a:pt x="0" y="0"/>
                  </a:moveTo>
                  <a:lnTo>
                    <a:pt x="1919584" y="0"/>
                  </a:lnTo>
                  <a:lnTo>
                    <a:pt x="1919584" y="788421"/>
                  </a:lnTo>
                  <a:lnTo>
                    <a:pt x="0" y="788421"/>
                  </a:lnTo>
                  <a:close/>
                </a:path>
              </a:pathLst>
            </a:custGeom>
            <a:solidFill>
              <a:srgbClr val="000000">
                <a:alpha val="0"/>
              </a:srgbClr>
            </a:solidFill>
            <a:ln w="57150" cap="sq">
              <a:solidFill>
                <a:srgbClr val="000000"/>
              </a:solidFill>
              <a:prstDash val="solid"/>
              <a:miter/>
            </a:ln>
          </p:spPr>
        </p:sp>
        <p:sp>
          <p:nvSpPr>
            <p:cNvPr name="TextBox 27" id="27"/>
            <p:cNvSpPr txBox="true"/>
            <p:nvPr/>
          </p:nvSpPr>
          <p:spPr>
            <a:xfrm>
              <a:off x="0" y="-38100"/>
              <a:ext cx="1919584" cy="826521"/>
            </a:xfrm>
            <a:prstGeom prst="rect">
              <a:avLst/>
            </a:prstGeom>
          </p:spPr>
          <p:txBody>
            <a:bodyPr anchor="ctr" rtlCol="false" tIns="50800" lIns="50800" bIns="50800" rIns="50800"/>
            <a:lstStyle/>
            <a:p>
              <a:pPr algn="ctr">
                <a:lnSpc>
                  <a:spcPts val="2659"/>
                </a:lnSpc>
              </a:pPr>
            </a:p>
          </p:txBody>
        </p:sp>
      </p:grpSp>
      <p:sp>
        <p:nvSpPr>
          <p:cNvPr name="Freeform 28" id="28"/>
          <p:cNvSpPr/>
          <p:nvPr/>
        </p:nvSpPr>
        <p:spPr>
          <a:xfrm flipH="false" flipV="false" rot="0">
            <a:off x="1617559" y="6868803"/>
            <a:ext cx="1795690" cy="1699172"/>
          </a:xfrm>
          <a:custGeom>
            <a:avLst/>
            <a:gdLst/>
            <a:ahLst/>
            <a:cxnLst/>
            <a:rect r="r" b="b" t="t" l="l"/>
            <a:pathLst>
              <a:path h="1699172" w="1795690">
                <a:moveTo>
                  <a:pt x="0" y="0"/>
                </a:moveTo>
                <a:lnTo>
                  <a:pt x="1795690" y="0"/>
                </a:lnTo>
                <a:lnTo>
                  <a:pt x="1795690" y="1699172"/>
                </a:lnTo>
                <a:lnTo>
                  <a:pt x="0" y="16991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9" id="29"/>
          <p:cNvSpPr txBox="true"/>
          <p:nvPr/>
        </p:nvSpPr>
        <p:spPr>
          <a:xfrm rot="0">
            <a:off x="940250" y="733425"/>
            <a:ext cx="16230600" cy="1438275"/>
          </a:xfrm>
          <a:prstGeom prst="rect">
            <a:avLst/>
          </a:prstGeom>
        </p:spPr>
        <p:txBody>
          <a:bodyPr anchor="t" rtlCol="false" tIns="0" lIns="0" bIns="0" rIns="0">
            <a:spAutoFit/>
          </a:bodyPr>
          <a:lstStyle/>
          <a:p>
            <a:pPr algn="ctr">
              <a:lnSpc>
                <a:spcPts val="10500"/>
              </a:lnSpc>
              <a:spcBef>
                <a:spcPct val="0"/>
              </a:spcBef>
            </a:pPr>
            <a:r>
              <a:rPr lang="en-US" sz="7500">
                <a:solidFill>
                  <a:srgbClr val="000000"/>
                </a:solidFill>
                <a:latin typeface="Pixellet TH"/>
                <a:ea typeface="Pixellet TH"/>
                <a:cs typeface="Pixellet TH"/>
                <a:sym typeface="Pixellet TH"/>
              </a:rPr>
              <a:t>Binary Facts</a:t>
            </a:r>
          </a:p>
        </p:txBody>
      </p:sp>
      <p:sp>
        <p:nvSpPr>
          <p:cNvPr name="TextBox 30" id="30"/>
          <p:cNvSpPr txBox="true"/>
          <p:nvPr/>
        </p:nvSpPr>
        <p:spPr>
          <a:xfrm rot="0">
            <a:off x="3701537" y="3367740"/>
            <a:ext cx="4724123" cy="1835150"/>
          </a:xfrm>
          <a:prstGeom prst="rect">
            <a:avLst/>
          </a:prstGeom>
        </p:spPr>
        <p:txBody>
          <a:bodyPr anchor="t" rtlCol="false" tIns="0" lIns="0" bIns="0" rIns="0">
            <a:spAutoFit/>
          </a:bodyPr>
          <a:lstStyle/>
          <a:p>
            <a:pPr algn="ctr">
              <a:lnSpc>
                <a:spcPts val="4900"/>
              </a:lnSpc>
              <a:spcBef>
                <a:spcPct val="0"/>
              </a:spcBef>
            </a:pPr>
            <a:r>
              <a:rPr lang="en-US" sz="3500">
                <a:solidFill>
                  <a:srgbClr val="000000"/>
                </a:solidFill>
                <a:latin typeface="Bitter"/>
                <a:ea typeface="Bitter"/>
                <a:cs typeface="Bitter"/>
                <a:sym typeface="Bitter"/>
              </a:rPr>
              <a:t>Binary code is the basis for all computer languages. </a:t>
            </a:r>
          </a:p>
        </p:txBody>
      </p:sp>
      <p:sp>
        <p:nvSpPr>
          <p:cNvPr name="TextBox 31" id="31"/>
          <p:cNvSpPr txBox="true"/>
          <p:nvPr/>
        </p:nvSpPr>
        <p:spPr>
          <a:xfrm rot="0">
            <a:off x="10070869" y="3367740"/>
            <a:ext cx="4809992" cy="1835150"/>
          </a:xfrm>
          <a:prstGeom prst="rect">
            <a:avLst/>
          </a:prstGeom>
        </p:spPr>
        <p:txBody>
          <a:bodyPr anchor="t" rtlCol="false" tIns="0" lIns="0" bIns="0" rIns="0">
            <a:spAutoFit/>
          </a:bodyPr>
          <a:lstStyle/>
          <a:p>
            <a:pPr algn="ctr">
              <a:lnSpc>
                <a:spcPts val="4900"/>
              </a:lnSpc>
              <a:spcBef>
                <a:spcPct val="0"/>
              </a:spcBef>
            </a:pPr>
            <a:r>
              <a:rPr lang="en-US" sz="3500">
                <a:solidFill>
                  <a:srgbClr val="000000"/>
                </a:solidFill>
                <a:latin typeface="Bitter"/>
                <a:ea typeface="Bitter"/>
                <a:cs typeface="Bitter"/>
                <a:sym typeface="Bitter"/>
              </a:rPr>
              <a:t>Ancient Egyptians discovered binary code.</a:t>
            </a:r>
          </a:p>
        </p:txBody>
      </p:sp>
      <p:sp>
        <p:nvSpPr>
          <p:cNvPr name="TextBox 32" id="32"/>
          <p:cNvSpPr txBox="true"/>
          <p:nvPr/>
        </p:nvSpPr>
        <p:spPr>
          <a:xfrm rot="0">
            <a:off x="3701537" y="7077039"/>
            <a:ext cx="4724123" cy="1216025"/>
          </a:xfrm>
          <a:prstGeom prst="rect">
            <a:avLst/>
          </a:prstGeom>
        </p:spPr>
        <p:txBody>
          <a:bodyPr anchor="t" rtlCol="false" tIns="0" lIns="0" bIns="0" rIns="0">
            <a:spAutoFit/>
          </a:bodyPr>
          <a:lstStyle/>
          <a:p>
            <a:pPr algn="ctr">
              <a:lnSpc>
                <a:spcPts val="4900"/>
              </a:lnSpc>
              <a:spcBef>
                <a:spcPct val="0"/>
              </a:spcBef>
            </a:pPr>
            <a:r>
              <a:rPr lang="en-US" sz="3500">
                <a:solidFill>
                  <a:srgbClr val="000000"/>
                </a:solidFill>
                <a:latin typeface="Bitter"/>
                <a:ea typeface="Bitter"/>
                <a:cs typeface="Bitter"/>
                <a:sym typeface="Bitter"/>
              </a:rPr>
              <a:t>A byte is a collection of 8 binary digits.</a:t>
            </a:r>
          </a:p>
        </p:txBody>
      </p:sp>
      <p:sp>
        <p:nvSpPr>
          <p:cNvPr name="TextBox 33" id="33"/>
          <p:cNvSpPr txBox="true"/>
          <p:nvPr/>
        </p:nvSpPr>
        <p:spPr>
          <a:xfrm rot="0">
            <a:off x="10070869" y="6494758"/>
            <a:ext cx="4809992" cy="2316480"/>
          </a:xfrm>
          <a:prstGeom prst="rect">
            <a:avLst/>
          </a:prstGeom>
        </p:spPr>
        <p:txBody>
          <a:bodyPr anchor="t" rtlCol="false" tIns="0" lIns="0" bIns="0" rIns="0">
            <a:spAutoFit/>
          </a:bodyPr>
          <a:lstStyle/>
          <a:p>
            <a:pPr algn="ctr">
              <a:lnSpc>
                <a:spcPts val="4620"/>
              </a:lnSpc>
              <a:spcBef>
                <a:spcPct val="0"/>
              </a:spcBef>
            </a:pPr>
            <a:r>
              <a:rPr lang="en-US" sz="3300">
                <a:solidFill>
                  <a:srgbClr val="000000"/>
                </a:solidFill>
                <a:latin typeface="Bitter"/>
                <a:ea typeface="Bitter"/>
                <a:cs typeface="Bitter"/>
                <a:sym typeface="Bitter"/>
              </a:rPr>
              <a:t>If the last digit of a binary number is 1, it will be odd.  If it is 0, it will be even.</a:t>
            </a:r>
          </a:p>
        </p:txBody>
      </p:sp>
      <p:grpSp>
        <p:nvGrpSpPr>
          <p:cNvPr name="Group 34" id="34"/>
          <p:cNvGrpSpPr/>
          <p:nvPr/>
        </p:nvGrpSpPr>
        <p:grpSpPr>
          <a:xfrm rot="0">
            <a:off x="15008089" y="6669753"/>
            <a:ext cx="1243469" cy="1243469"/>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BC4BD"/>
            </a:solidFill>
          </p:spPr>
        </p:sp>
        <p:sp>
          <p:nvSpPr>
            <p:cNvPr name="TextBox 36" id="36"/>
            <p:cNvSpPr txBox="true"/>
            <p:nvPr/>
          </p:nvSpPr>
          <p:spPr>
            <a:xfrm>
              <a:off x="76200" y="38100"/>
              <a:ext cx="660400" cy="698500"/>
            </a:xfrm>
            <a:prstGeom prst="rect">
              <a:avLst/>
            </a:prstGeom>
          </p:spPr>
          <p:txBody>
            <a:bodyPr anchor="ctr" rtlCol="false" tIns="41941" lIns="41941" bIns="41941" rIns="41941"/>
            <a:lstStyle/>
            <a:p>
              <a:pPr algn="ctr">
                <a:lnSpc>
                  <a:spcPts val="2659"/>
                </a:lnSpc>
              </a:pPr>
            </a:p>
          </p:txBody>
        </p:sp>
      </p:grpSp>
      <p:grpSp>
        <p:nvGrpSpPr>
          <p:cNvPr name="Group 37" id="37"/>
          <p:cNvGrpSpPr/>
          <p:nvPr/>
        </p:nvGrpSpPr>
        <p:grpSpPr>
          <a:xfrm rot="0">
            <a:off x="15094593" y="6693345"/>
            <a:ext cx="1243469" cy="1243469"/>
            <a:chOff x="0" y="0"/>
            <a:chExt cx="812800" cy="812800"/>
          </a:xfrm>
        </p:grpSpPr>
        <p:sp>
          <p:nvSpPr>
            <p:cNvPr name="Freeform 38" id="3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000000"/>
              </a:solidFill>
              <a:prstDash val="solid"/>
              <a:miter/>
            </a:ln>
          </p:spPr>
        </p:sp>
        <p:sp>
          <p:nvSpPr>
            <p:cNvPr name="TextBox 39" id="39"/>
            <p:cNvSpPr txBox="true"/>
            <p:nvPr/>
          </p:nvSpPr>
          <p:spPr>
            <a:xfrm>
              <a:off x="76200" y="38100"/>
              <a:ext cx="660400" cy="698500"/>
            </a:xfrm>
            <a:prstGeom prst="rect">
              <a:avLst/>
            </a:prstGeom>
          </p:spPr>
          <p:txBody>
            <a:bodyPr anchor="ctr" rtlCol="false" tIns="41941" lIns="41941" bIns="41941" rIns="41941"/>
            <a:lstStyle/>
            <a:p>
              <a:pPr algn="ctr">
                <a:lnSpc>
                  <a:spcPts val="2659"/>
                </a:lnSpc>
              </a:pPr>
            </a:p>
          </p:txBody>
        </p:sp>
      </p:grpSp>
      <p:sp>
        <p:nvSpPr>
          <p:cNvPr name="TextBox 40" id="40"/>
          <p:cNvSpPr txBox="true"/>
          <p:nvPr/>
        </p:nvSpPr>
        <p:spPr>
          <a:xfrm rot="0">
            <a:off x="15232090" y="7051602"/>
            <a:ext cx="881971" cy="455738"/>
          </a:xfrm>
          <a:prstGeom prst="rect">
            <a:avLst/>
          </a:prstGeom>
        </p:spPr>
        <p:txBody>
          <a:bodyPr anchor="t" rtlCol="false" tIns="0" lIns="0" bIns="0" rIns="0">
            <a:spAutoFit/>
          </a:bodyPr>
          <a:lstStyle/>
          <a:p>
            <a:pPr algn="ctr">
              <a:lnSpc>
                <a:spcPts val="3755"/>
              </a:lnSpc>
              <a:spcBef>
                <a:spcPct val="0"/>
              </a:spcBef>
            </a:pPr>
            <a:r>
              <a:rPr lang="en-US" sz="2682">
                <a:solidFill>
                  <a:srgbClr val="000000"/>
                </a:solidFill>
                <a:latin typeface="Bitter"/>
                <a:ea typeface="Bitter"/>
                <a:cs typeface="Bitter"/>
                <a:sym typeface="Bitter"/>
              </a:rPr>
              <a:t>Odd</a:t>
            </a:r>
          </a:p>
        </p:txBody>
      </p:sp>
      <p:grpSp>
        <p:nvGrpSpPr>
          <p:cNvPr name="Group 41" id="41"/>
          <p:cNvGrpSpPr/>
          <p:nvPr/>
        </p:nvGrpSpPr>
        <p:grpSpPr>
          <a:xfrm rot="0">
            <a:off x="15491017" y="7445382"/>
            <a:ext cx="1243469" cy="1243469"/>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E3975"/>
            </a:solidFill>
          </p:spPr>
        </p:sp>
        <p:sp>
          <p:nvSpPr>
            <p:cNvPr name="TextBox 43" id="43"/>
            <p:cNvSpPr txBox="true"/>
            <p:nvPr/>
          </p:nvSpPr>
          <p:spPr>
            <a:xfrm>
              <a:off x="76200" y="38100"/>
              <a:ext cx="660400" cy="698500"/>
            </a:xfrm>
            <a:prstGeom prst="rect">
              <a:avLst/>
            </a:prstGeom>
          </p:spPr>
          <p:txBody>
            <a:bodyPr anchor="ctr" rtlCol="false" tIns="41941" lIns="41941" bIns="41941" rIns="41941"/>
            <a:lstStyle/>
            <a:p>
              <a:pPr algn="ctr">
                <a:lnSpc>
                  <a:spcPts val="2659"/>
                </a:lnSpc>
              </a:pPr>
            </a:p>
          </p:txBody>
        </p:sp>
      </p:grpSp>
      <p:grpSp>
        <p:nvGrpSpPr>
          <p:cNvPr name="Group 44" id="44"/>
          <p:cNvGrpSpPr/>
          <p:nvPr/>
        </p:nvGrpSpPr>
        <p:grpSpPr>
          <a:xfrm rot="0">
            <a:off x="15577521" y="7468974"/>
            <a:ext cx="1243469" cy="1243469"/>
            <a:chOff x="0" y="0"/>
            <a:chExt cx="812800" cy="812800"/>
          </a:xfrm>
        </p:grpSpPr>
        <p:sp>
          <p:nvSpPr>
            <p:cNvPr name="Freeform 45" id="4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000000"/>
              </a:solidFill>
              <a:prstDash val="solid"/>
              <a:miter/>
            </a:ln>
          </p:spPr>
        </p:sp>
        <p:sp>
          <p:nvSpPr>
            <p:cNvPr name="TextBox 46" id="46"/>
            <p:cNvSpPr txBox="true"/>
            <p:nvPr/>
          </p:nvSpPr>
          <p:spPr>
            <a:xfrm>
              <a:off x="76200" y="38100"/>
              <a:ext cx="660400" cy="698500"/>
            </a:xfrm>
            <a:prstGeom prst="rect">
              <a:avLst/>
            </a:prstGeom>
          </p:spPr>
          <p:txBody>
            <a:bodyPr anchor="ctr" rtlCol="false" tIns="41941" lIns="41941" bIns="41941" rIns="41941"/>
            <a:lstStyle/>
            <a:p>
              <a:pPr algn="ctr">
                <a:lnSpc>
                  <a:spcPts val="2659"/>
                </a:lnSpc>
              </a:pPr>
            </a:p>
          </p:txBody>
        </p:sp>
      </p:grpSp>
      <p:sp>
        <p:nvSpPr>
          <p:cNvPr name="TextBox 47" id="47"/>
          <p:cNvSpPr txBox="true"/>
          <p:nvPr/>
        </p:nvSpPr>
        <p:spPr>
          <a:xfrm rot="0">
            <a:off x="15715018" y="7828093"/>
            <a:ext cx="881971" cy="454012"/>
          </a:xfrm>
          <a:prstGeom prst="rect">
            <a:avLst/>
          </a:prstGeom>
        </p:spPr>
        <p:txBody>
          <a:bodyPr anchor="t" rtlCol="false" tIns="0" lIns="0" bIns="0" rIns="0">
            <a:spAutoFit/>
          </a:bodyPr>
          <a:lstStyle/>
          <a:p>
            <a:pPr algn="ctr">
              <a:lnSpc>
                <a:spcPts val="3755"/>
              </a:lnSpc>
              <a:spcBef>
                <a:spcPct val="0"/>
              </a:spcBef>
            </a:pPr>
            <a:r>
              <a:rPr lang="en-US" sz="2682">
                <a:solidFill>
                  <a:srgbClr val="000000"/>
                </a:solidFill>
                <a:latin typeface="Bitter"/>
                <a:ea typeface="Bitter"/>
                <a:cs typeface="Bitter"/>
                <a:sym typeface="Bitter"/>
              </a:rPr>
              <a:t>Even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5BC4BD"/>
        </a:solidFill>
      </p:bgPr>
    </p:bg>
    <p:spTree>
      <p:nvGrpSpPr>
        <p:cNvPr id="1" name=""/>
        <p:cNvGrpSpPr/>
        <p:nvPr/>
      </p:nvGrpSpPr>
      <p:grpSpPr>
        <a:xfrm>
          <a:off x="0" y="0"/>
          <a:ext cx="0" cy="0"/>
          <a:chOff x="0" y="0"/>
          <a:chExt cx="0" cy="0"/>
        </a:xfrm>
      </p:grpSpPr>
      <p:sp>
        <p:nvSpPr>
          <p:cNvPr name="TextBox 2" id="2"/>
          <p:cNvSpPr txBox="true"/>
          <p:nvPr/>
        </p:nvSpPr>
        <p:spPr>
          <a:xfrm rot="0">
            <a:off x="1028700" y="161925"/>
            <a:ext cx="16230600" cy="1438275"/>
          </a:xfrm>
          <a:prstGeom prst="rect">
            <a:avLst/>
          </a:prstGeom>
        </p:spPr>
        <p:txBody>
          <a:bodyPr anchor="t" rtlCol="false" tIns="0" lIns="0" bIns="0" rIns="0">
            <a:spAutoFit/>
          </a:bodyPr>
          <a:lstStyle/>
          <a:p>
            <a:pPr algn="ctr">
              <a:lnSpc>
                <a:spcPts val="10500"/>
              </a:lnSpc>
              <a:spcBef>
                <a:spcPct val="0"/>
              </a:spcBef>
            </a:pPr>
            <a:r>
              <a:rPr lang="en-US" sz="7500">
                <a:solidFill>
                  <a:srgbClr val="000000"/>
                </a:solidFill>
                <a:latin typeface="Pixellet TH"/>
                <a:ea typeface="Pixellet TH"/>
                <a:cs typeface="Pixellet TH"/>
                <a:sym typeface="Pixellet TH"/>
              </a:rPr>
              <a:t>Teacher Resources</a:t>
            </a:r>
          </a:p>
        </p:txBody>
      </p:sp>
      <p:sp>
        <p:nvSpPr>
          <p:cNvPr name="TextBox 3" id="3"/>
          <p:cNvSpPr txBox="true"/>
          <p:nvPr/>
        </p:nvSpPr>
        <p:spPr>
          <a:xfrm rot="0">
            <a:off x="3894639" y="1511394"/>
            <a:ext cx="10498723" cy="596900"/>
          </a:xfrm>
          <a:prstGeom prst="rect">
            <a:avLst/>
          </a:prstGeom>
        </p:spPr>
        <p:txBody>
          <a:bodyPr anchor="t" rtlCol="false" tIns="0" lIns="0" bIns="0" rIns="0">
            <a:spAutoFit/>
          </a:bodyPr>
          <a:lstStyle/>
          <a:p>
            <a:pPr algn="ctr">
              <a:lnSpc>
                <a:spcPts val="4900"/>
              </a:lnSpc>
              <a:spcBef>
                <a:spcPct val="0"/>
              </a:spcBef>
            </a:pPr>
            <a:r>
              <a:rPr lang="en-US" sz="3500">
                <a:solidFill>
                  <a:srgbClr val="000000"/>
                </a:solidFill>
                <a:latin typeface="Bitter"/>
                <a:ea typeface="Bitter"/>
                <a:cs typeface="Bitter"/>
                <a:sym typeface="Bitter"/>
              </a:rPr>
              <a:t>Press 0-9 for a timer</a:t>
            </a:r>
          </a:p>
        </p:txBody>
      </p:sp>
      <p:grpSp>
        <p:nvGrpSpPr>
          <p:cNvPr name="Group 4" id="4"/>
          <p:cNvGrpSpPr/>
          <p:nvPr/>
        </p:nvGrpSpPr>
        <p:grpSpPr>
          <a:xfrm rot="0">
            <a:off x="2356338" y="2546499"/>
            <a:ext cx="2248049" cy="2277508"/>
            <a:chOff x="0" y="0"/>
            <a:chExt cx="2997399" cy="3036678"/>
          </a:xfrm>
        </p:grpSpPr>
        <p:sp>
          <p:nvSpPr>
            <p:cNvPr name="Freeform 5" id="5"/>
            <p:cNvSpPr/>
            <p:nvPr/>
          </p:nvSpPr>
          <p:spPr>
            <a:xfrm flipH="false" flipV="false" rot="0">
              <a:off x="0" y="0"/>
              <a:ext cx="2997399" cy="3036678"/>
            </a:xfrm>
            <a:custGeom>
              <a:avLst/>
              <a:gdLst/>
              <a:ahLst/>
              <a:cxnLst/>
              <a:rect r="r" b="b" t="t" l="l"/>
              <a:pathLst>
                <a:path h="3036678" w="2997399">
                  <a:moveTo>
                    <a:pt x="0" y="0"/>
                  </a:moveTo>
                  <a:lnTo>
                    <a:pt x="2997399" y="0"/>
                  </a:lnTo>
                  <a:lnTo>
                    <a:pt x="2997399" y="3036678"/>
                  </a:lnTo>
                  <a:lnTo>
                    <a:pt x="0" y="3036678"/>
                  </a:lnTo>
                  <a:lnTo>
                    <a:pt x="0" y="0"/>
                  </a:lnTo>
                  <a:close/>
                </a:path>
              </a:pathLst>
            </a:custGeom>
            <a:blipFill>
              <a:blip r:embed="rId2">
                <a:extLst>
                  <a:ext uri="{96DAC541-7B7A-43D3-8B79-37D633B846F1}">
                    <asvg:svgBlip xmlns:asvg="http://schemas.microsoft.com/office/drawing/2016/SVG/main" r:embed="rId3"/>
                  </a:ext>
                </a:extLst>
              </a:blip>
              <a:stretch>
                <a:fillRect l="0" t="-104" r="0" b="-104"/>
              </a:stretch>
            </a:blipFill>
          </p:spPr>
        </p:sp>
        <p:sp>
          <p:nvSpPr>
            <p:cNvPr name="TextBox 6" id="6"/>
            <p:cNvSpPr txBox="true"/>
            <p:nvPr/>
          </p:nvSpPr>
          <p:spPr>
            <a:xfrm rot="0">
              <a:off x="494712" y="-276840"/>
              <a:ext cx="2007974" cy="2639903"/>
            </a:xfrm>
            <a:prstGeom prst="rect">
              <a:avLst/>
            </a:prstGeom>
          </p:spPr>
          <p:txBody>
            <a:bodyPr anchor="t" rtlCol="false" tIns="0" lIns="0" bIns="0" rIns="0">
              <a:spAutoFit/>
            </a:bodyPr>
            <a:lstStyle/>
            <a:p>
              <a:pPr algn="ctr">
                <a:lnSpc>
                  <a:spcPts val="15426"/>
                </a:lnSpc>
                <a:spcBef>
                  <a:spcPct val="0"/>
                </a:spcBef>
              </a:pPr>
              <a:r>
                <a:rPr lang="en-US" sz="11018">
                  <a:solidFill>
                    <a:srgbClr val="000000"/>
                  </a:solidFill>
                  <a:latin typeface="Pixellet TH"/>
                  <a:ea typeface="Pixellet TH"/>
                  <a:cs typeface="Pixellet TH"/>
                  <a:sym typeface="Pixellet TH"/>
                </a:rPr>
                <a:t>B</a:t>
              </a:r>
            </a:p>
          </p:txBody>
        </p:sp>
      </p:grpSp>
      <p:grpSp>
        <p:nvGrpSpPr>
          <p:cNvPr name="Group 7" id="7"/>
          <p:cNvGrpSpPr/>
          <p:nvPr/>
        </p:nvGrpSpPr>
        <p:grpSpPr>
          <a:xfrm rot="0">
            <a:off x="8212543" y="2625724"/>
            <a:ext cx="1862914" cy="2277508"/>
            <a:chOff x="0" y="0"/>
            <a:chExt cx="2483885" cy="3036678"/>
          </a:xfrm>
        </p:grpSpPr>
        <p:sp>
          <p:nvSpPr>
            <p:cNvPr name="Freeform 8" id="8"/>
            <p:cNvSpPr/>
            <p:nvPr/>
          </p:nvSpPr>
          <p:spPr>
            <a:xfrm flipH="false" flipV="false" rot="0">
              <a:off x="0" y="0"/>
              <a:ext cx="2483885" cy="3036678"/>
            </a:xfrm>
            <a:custGeom>
              <a:avLst/>
              <a:gdLst/>
              <a:ahLst/>
              <a:cxnLst/>
              <a:rect r="r" b="b" t="t" l="l"/>
              <a:pathLst>
                <a:path h="3036678" w="2483885">
                  <a:moveTo>
                    <a:pt x="0" y="0"/>
                  </a:moveTo>
                  <a:lnTo>
                    <a:pt x="2483885" y="0"/>
                  </a:lnTo>
                  <a:lnTo>
                    <a:pt x="2483885" y="3036678"/>
                  </a:lnTo>
                  <a:lnTo>
                    <a:pt x="0" y="3036678"/>
                  </a:lnTo>
                  <a:lnTo>
                    <a:pt x="0" y="0"/>
                  </a:lnTo>
                  <a:close/>
                </a:path>
              </a:pathLst>
            </a:custGeom>
            <a:blipFill>
              <a:blip r:embed="rId4">
                <a:extLst>
                  <a:ext uri="{96DAC541-7B7A-43D3-8B79-37D633B846F1}">
                    <asvg:svgBlip xmlns:asvg="http://schemas.microsoft.com/office/drawing/2016/SVG/main" r:embed="rId5"/>
                  </a:ext>
                </a:extLst>
              </a:blip>
              <a:stretch>
                <a:fillRect l="0" t="-104" r="0" b="-104"/>
              </a:stretch>
            </a:blipFill>
          </p:spPr>
        </p:sp>
        <p:sp>
          <p:nvSpPr>
            <p:cNvPr name="TextBox 9" id="9"/>
            <p:cNvSpPr txBox="true"/>
            <p:nvPr/>
          </p:nvSpPr>
          <p:spPr>
            <a:xfrm rot="0">
              <a:off x="237955" y="-276840"/>
              <a:ext cx="2007974" cy="2639903"/>
            </a:xfrm>
            <a:prstGeom prst="rect">
              <a:avLst/>
            </a:prstGeom>
          </p:spPr>
          <p:txBody>
            <a:bodyPr anchor="t" rtlCol="false" tIns="0" lIns="0" bIns="0" rIns="0">
              <a:spAutoFit/>
            </a:bodyPr>
            <a:lstStyle/>
            <a:p>
              <a:pPr algn="ctr">
                <a:lnSpc>
                  <a:spcPts val="15426"/>
                </a:lnSpc>
                <a:spcBef>
                  <a:spcPct val="0"/>
                </a:spcBef>
              </a:pPr>
              <a:r>
                <a:rPr lang="en-US" sz="11018">
                  <a:solidFill>
                    <a:srgbClr val="000000"/>
                  </a:solidFill>
                  <a:latin typeface="Pixellet TH"/>
                  <a:ea typeface="Pixellet TH"/>
                  <a:cs typeface="Pixellet TH"/>
                  <a:sym typeface="Pixellet TH"/>
                </a:rPr>
                <a:t>C</a:t>
              </a:r>
            </a:p>
          </p:txBody>
        </p:sp>
      </p:grpSp>
      <p:grpSp>
        <p:nvGrpSpPr>
          <p:cNvPr name="Group 10" id="10"/>
          <p:cNvGrpSpPr/>
          <p:nvPr/>
        </p:nvGrpSpPr>
        <p:grpSpPr>
          <a:xfrm rot="0">
            <a:off x="2452795" y="6070744"/>
            <a:ext cx="2055135" cy="2511057"/>
            <a:chOff x="0" y="0"/>
            <a:chExt cx="2740180" cy="3348076"/>
          </a:xfrm>
        </p:grpSpPr>
        <p:sp>
          <p:nvSpPr>
            <p:cNvPr name="Freeform 11" id="11"/>
            <p:cNvSpPr/>
            <p:nvPr/>
          </p:nvSpPr>
          <p:spPr>
            <a:xfrm flipH="false" flipV="false" rot="0">
              <a:off x="0" y="0"/>
              <a:ext cx="2740180" cy="3348076"/>
            </a:xfrm>
            <a:custGeom>
              <a:avLst/>
              <a:gdLst/>
              <a:ahLst/>
              <a:cxnLst/>
              <a:rect r="r" b="b" t="t" l="l"/>
              <a:pathLst>
                <a:path h="3348076" w="2740180">
                  <a:moveTo>
                    <a:pt x="0" y="0"/>
                  </a:moveTo>
                  <a:lnTo>
                    <a:pt x="2740180" y="0"/>
                  </a:lnTo>
                  <a:lnTo>
                    <a:pt x="2740180" y="3348076"/>
                  </a:lnTo>
                  <a:lnTo>
                    <a:pt x="0" y="3348076"/>
                  </a:lnTo>
                  <a:lnTo>
                    <a:pt x="0" y="0"/>
                  </a:lnTo>
                  <a:close/>
                </a:path>
              </a:pathLst>
            </a:custGeom>
            <a:blipFill>
              <a:blip r:embed="rId4">
                <a:extLst>
                  <a:ext uri="{96DAC541-7B7A-43D3-8B79-37D633B846F1}">
                    <asvg:svgBlip xmlns:asvg="http://schemas.microsoft.com/office/drawing/2016/SVG/main" r:embed="rId5"/>
                  </a:ext>
                </a:extLst>
              </a:blip>
              <a:stretch>
                <a:fillRect l="0" t="-133" r="0" b="-133"/>
              </a:stretch>
            </a:blipFill>
          </p:spPr>
        </p:sp>
        <p:sp>
          <p:nvSpPr>
            <p:cNvPr name="TextBox 12" id="12"/>
            <p:cNvSpPr txBox="true"/>
            <p:nvPr/>
          </p:nvSpPr>
          <p:spPr>
            <a:xfrm rot="0">
              <a:off x="262508" y="-320294"/>
              <a:ext cx="2215163" cy="2925249"/>
            </a:xfrm>
            <a:prstGeom prst="rect">
              <a:avLst/>
            </a:prstGeom>
          </p:spPr>
          <p:txBody>
            <a:bodyPr anchor="t" rtlCol="false" tIns="0" lIns="0" bIns="0" rIns="0">
              <a:spAutoFit/>
            </a:bodyPr>
            <a:lstStyle/>
            <a:p>
              <a:pPr algn="ctr">
                <a:lnSpc>
                  <a:spcPts val="17018"/>
                </a:lnSpc>
                <a:spcBef>
                  <a:spcPct val="0"/>
                </a:spcBef>
              </a:pPr>
              <a:r>
                <a:rPr lang="en-US" sz="12155">
                  <a:solidFill>
                    <a:srgbClr val="000000"/>
                  </a:solidFill>
                  <a:latin typeface="Pixellet TH"/>
                  <a:ea typeface="Pixellet TH"/>
                  <a:cs typeface="Pixellet TH"/>
                  <a:sym typeface="Pixellet TH"/>
                </a:rPr>
                <a:t>O</a:t>
              </a:r>
            </a:p>
          </p:txBody>
        </p:sp>
      </p:grpSp>
      <p:sp>
        <p:nvSpPr>
          <p:cNvPr name="TextBox 13" id="13"/>
          <p:cNvSpPr txBox="true"/>
          <p:nvPr/>
        </p:nvSpPr>
        <p:spPr>
          <a:xfrm rot="0">
            <a:off x="1691531" y="4904983"/>
            <a:ext cx="3577663" cy="596900"/>
          </a:xfrm>
          <a:prstGeom prst="rect">
            <a:avLst/>
          </a:prstGeom>
        </p:spPr>
        <p:txBody>
          <a:bodyPr anchor="t" rtlCol="false" tIns="0" lIns="0" bIns="0" rIns="0">
            <a:spAutoFit/>
          </a:bodyPr>
          <a:lstStyle/>
          <a:p>
            <a:pPr algn="ctr">
              <a:lnSpc>
                <a:spcPts val="4900"/>
              </a:lnSpc>
              <a:spcBef>
                <a:spcPct val="0"/>
              </a:spcBef>
            </a:pPr>
            <a:r>
              <a:rPr lang="en-US" sz="3500">
                <a:solidFill>
                  <a:srgbClr val="000000"/>
                </a:solidFill>
                <a:latin typeface="Bitter"/>
                <a:ea typeface="Bitter"/>
                <a:cs typeface="Bitter"/>
                <a:sym typeface="Bitter"/>
              </a:rPr>
              <a:t>B is for blur</a:t>
            </a:r>
          </a:p>
        </p:txBody>
      </p:sp>
      <p:grpSp>
        <p:nvGrpSpPr>
          <p:cNvPr name="Group 14" id="14"/>
          <p:cNvGrpSpPr/>
          <p:nvPr/>
        </p:nvGrpSpPr>
        <p:grpSpPr>
          <a:xfrm rot="0">
            <a:off x="13683613" y="2625724"/>
            <a:ext cx="2248049" cy="2277508"/>
            <a:chOff x="0" y="0"/>
            <a:chExt cx="2997399" cy="3036678"/>
          </a:xfrm>
        </p:grpSpPr>
        <p:sp>
          <p:nvSpPr>
            <p:cNvPr name="Freeform 15" id="15"/>
            <p:cNvSpPr/>
            <p:nvPr/>
          </p:nvSpPr>
          <p:spPr>
            <a:xfrm flipH="false" flipV="false" rot="0">
              <a:off x="0" y="0"/>
              <a:ext cx="2997399" cy="3036678"/>
            </a:xfrm>
            <a:custGeom>
              <a:avLst/>
              <a:gdLst/>
              <a:ahLst/>
              <a:cxnLst/>
              <a:rect r="r" b="b" t="t" l="l"/>
              <a:pathLst>
                <a:path h="3036678" w="2997399">
                  <a:moveTo>
                    <a:pt x="0" y="0"/>
                  </a:moveTo>
                  <a:lnTo>
                    <a:pt x="2997399" y="0"/>
                  </a:lnTo>
                  <a:lnTo>
                    <a:pt x="2997399" y="3036678"/>
                  </a:lnTo>
                  <a:lnTo>
                    <a:pt x="0" y="3036678"/>
                  </a:lnTo>
                  <a:lnTo>
                    <a:pt x="0" y="0"/>
                  </a:lnTo>
                  <a:close/>
                </a:path>
              </a:pathLst>
            </a:custGeom>
            <a:blipFill>
              <a:blip r:embed="rId2">
                <a:extLst>
                  <a:ext uri="{96DAC541-7B7A-43D3-8B79-37D633B846F1}">
                    <asvg:svgBlip xmlns:asvg="http://schemas.microsoft.com/office/drawing/2016/SVG/main" r:embed="rId3"/>
                  </a:ext>
                </a:extLst>
              </a:blip>
              <a:stretch>
                <a:fillRect l="0" t="-104" r="0" b="-104"/>
              </a:stretch>
            </a:blipFill>
          </p:spPr>
        </p:sp>
        <p:sp>
          <p:nvSpPr>
            <p:cNvPr name="TextBox 16" id="16"/>
            <p:cNvSpPr txBox="true"/>
            <p:nvPr/>
          </p:nvSpPr>
          <p:spPr>
            <a:xfrm rot="0">
              <a:off x="494712" y="-276840"/>
              <a:ext cx="2007974" cy="2639903"/>
            </a:xfrm>
            <a:prstGeom prst="rect">
              <a:avLst/>
            </a:prstGeom>
          </p:spPr>
          <p:txBody>
            <a:bodyPr anchor="t" rtlCol="false" tIns="0" lIns="0" bIns="0" rIns="0">
              <a:spAutoFit/>
            </a:bodyPr>
            <a:lstStyle/>
            <a:p>
              <a:pPr algn="ctr">
                <a:lnSpc>
                  <a:spcPts val="15426"/>
                </a:lnSpc>
                <a:spcBef>
                  <a:spcPct val="0"/>
                </a:spcBef>
              </a:pPr>
              <a:r>
                <a:rPr lang="en-US" sz="11018">
                  <a:solidFill>
                    <a:srgbClr val="000000"/>
                  </a:solidFill>
                  <a:latin typeface="Pixellet TH"/>
                  <a:ea typeface="Pixellet TH"/>
                  <a:cs typeface="Pixellet TH"/>
                  <a:sym typeface="Pixellet TH"/>
                </a:rPr>
                <a:t>D</a:t>
              </a:r>
            </a:p>
          </p:txBody>
        </p:sp>
      </p:grpSp>
      <p:sp>
        <p:nvSpPr>
          <p:cNvPr name="TextBox 17" id="17"/>
          <p:cNvSpPr txBox="true"/>
          <p:nvPr/>
        </p:nvSpPr>
        <p:spPr>
          <a:xfrm rot="0">
            <a:off x="13018806" y="4904983"/>
            <a:ext cx="3577663" cy="596900"/>
          </a:xfrm>
          <a:prstGeom prst="rect">
            <a:avLst/>
          </a:prstGeom>
        </p:spPr>
        <p:txBody>
          <a:bodyPr anchor="t" rtlCol="false" tIns="0" lIns="0" bIns="0" rIns="0">
            <a:spAutoFit/>
          </a:bodyPr>
          <a:lstStyle/>
          <a:p>
            <a:pPr algn="ctr">
              <a:lnSpc>
                <a:spcPts val="4900"/>
              </a:lnSpc>
              <a:spcBef>
                <a:spcPct val="0"/>
              </a:spcBef>
            </a:pPr>
            <a:r>
              <a:rPr lang="en-US" sz="3500">
                <a:solidFill>
                  <a:srgbClr val="000000"/>
                </a:solidFill>
                <a:latin typeface="Bitter"/>
                <a:ea typeface="Bitter"/>
                <a:cs typeface="Bitter"/>
                <a:sym typeface="Bitter"/>
              </a:rPr>
              <a:t>B is for blur</a:t>
            </a:r>
          </a:p>
        </p:txBody>
      </p:sp>
      <p:sp>
        <p:nvSpPr>
          <p:cNvPr name="TextBox 18" id="18"/>
          <p:cNvSpPr txBox="true"/>
          <p:nvPr/>
        </p:nvSpPr>
        <p:spPr>
          <a:xfrm rot="0">
            <a:off x="1691531" y="8661400"/>
            <a:ext cx="3577663" cy="596900"/>
          </a:xfrm>
          <a:prstGeom prst="rect">
            <a:avLst/>
          </a:prstGeom>
        </p:spPr>
        <p:txBody>
          <a:bodyPr anchor="t" rtlCol="false" tIns="0" lIns="0" bIns="0" rIns="0">
            <a:spAutoFit/>
          </a:bodyPr>
          <a:lstStyle/>
          <a:p>
            <a:pPr algn="ctr">
              <a:lnSpc>
                <a:spcPts val="4900"/>
              </a:lnSpc>
              <a:spcBef>
                <a:spcPct val="0"/>
              </a:spcBef>
            </a:pPr>
            <a:r>
              <a:rPr lang="en-US" sz="3500">
                <a:solidFill>
                  <a:srgbClr val="000000"/>
                </a:solidFill>
                <a:latin typeface="Bitter"/>
                <a:ea typeface="Bitter"/>
                <a:cs typeface="Bitter"/>
                <a:sym typeface="Bitter"/>
              </a:rPr>
              <a:t>O is for Bubbles</a:t>
            </a:r>
          </a:p>
        </p:txBody>
      </p:sp>
      <p:sp>
        <p:nvSpPr>
          <p:cNvPr name="TextBox 19" id="19"/>
          <p:cNvSpPr txBox="true"/>
          <p:nvPr/>
        </p:nvSpPr>
        <p:spPr>
          <a:xfrm rot="0">
            <a:off x="7355169" y="4904983"/>
            <a:ext cx="3577663" cy="596900"/>
          </a:xfrm>
          <a:prstGeom prst="rect">
            <a:avLst/>
          </a:prstGeom>
        </p:spPr>
        <p:txBody>
          <a:bodyPr anchor="t" rtlCol="false" tIns="0" lIns="0" bIns="0" rIns="0">
            <a:spAutoFit/>
          </a:bodyPr>
          <a:lstStyle/>
          <a:p>
            <a:pPr algn="ctr">
              <a:lnSpc>
                <a:spcPts val="4900"/>
              </a:lnSpc>
              <a:spcBef>
                <a:spcPct val="0"/>
              </a:spcBef>
            </a:pPr>
            <a:r>
              <a:rPr lang="en-US" sz="3500">
                <a:solidFill>
                  <a:srgbClr val="000000"/>
                </a:solidFill>
                <a:latin typeface="Bitter"/>
                <a:ea typeface="Bitter"/>
                <a:cs typeface="Bitter"/>
                <a:sym typeface="Bitter"/>
              </a:rPr>
              <a:t>C is for confetti</a:t>
            </a:r>
          </a:p>
        </p:txBody>
      </p:sp>
      <p:grpSp>
        <p:nvGrpSpPr>
          <p:cNvPr name="Group 20" id="20"/>
          <p:cNvGrpSpPr/>
          <p:nvPr/>
        </p:nvGrpSpPr>
        <p:grpSpPr>
          <a:xfrm rot="0">
            <a:off x="13780070" y="5931189"/>
            <a:ext cx="2055135" cy="2511057"/>
            <a:chOff x="0" y="0"/>
            <a:chExt cx="2740180" cy="3348076"/>
          </a:xfrm>
        </p:grpSpPr>
        <p:sp>
          <p:nvSpPr>
            <p:cNvPr name="Freeform 21" id="21"/>
            <p:cNvSpPr/>
            <p:nvPr/>
          </p:nvSpPr>
          <p:spPr>
            <a:xfrm flipH="false" flipV="false" rot="0">
              <a:off x="0" y="0"/>
              <a:ext cx="2740180" cy="3348076"/>
            </a:xfrm>
            <a:custGeom>
              <a:avLst/>
              <a:gdLst/>
              <a:ahLst/>
              <a:cxnLst/>
              <a:rect r="r" b="b" t="t" l="l"/>
              <a:pathLst>
                <a:path h="3348076" w="2740180">
                  <a:moveTo>
                    <a:pt x="0" y="0"/>
                  </a:moveTo>
                  <a:lnTo>
                    <a:pt x="2740180" y="0"/>
                  </a:lnTo>
                  <a:lnTo>
                    <a:pt x="2740180" y="3348076"/>
                  </a:lnTo>
                  <a:lnTo>
                    <a:pt x="0" y="3348076"/>
                  </a:lnTo>
                  <a:lnTo>
                    <a:pt x="0" y="0"/>
                  </a:lnTo>
                  <a:close/>
                </a:path>
              </a:pathLst>
            </a:custGeom>
            <a:blipFill>
              <a:blip r:embed="rId4">
                <a:extLst>
                  <a:ext uri="{96DAC541-7B7A-43D3-8B79-37D633B846F1}">
                    <asvg:svgBlip xmlns:asvg="http://schemas.microsoft.com/office/drawing/2016/SVG/main" r:embed="rId5"/>
                  </a:ext>
                </a:extLst>
              </a:blip>
              <a:stretch>
                <a:fillRect l="0" t="-133" r="0" b="-133"/>
              </a:stretch>
            </a:blipFill>
          </p:spPr>
        </p:sp>
        <p:sp>
          <p:nvSpPr>
            <p:cNvPr name="TextBox 22" id="22"/>
            <p:cNvSpPr txBox="true"/>
            <p:nvPr/>
          </p:nvSpPr>
          <p:spPr>
            <a:xfrm rot="0">
              <a:off x="262508" y="-320294"/>
              <a:ext cx="2215163" cy="2925249"/>
            </a:xfrm>
            <a:prstGeom prst="rect">
              <a:avLst/>
            </a:prstGeom>
          </p:spPr>
          <p:txBody>
            <a:bodyPr anchor="t" rtlCol="false" tIns="0" lIns="0" bIns="0" rIns="0">
              <a:spAutoFit/>
            </a:bodyPr>
            <a:lstStyle/>
            <a:p>
              <a:pPr algn="ctr">
                <a:lnSpc>
                  <a:spcPts val="17018"/>
                </a:lnSpc>
                <a:spcBef>
                  <a:spcPct val="0"/>
                </a:spcBef>
              </a:pPr>
              <a:r>
                <a:rPr lang="en-US" sz="12155">
                  <a:solidFill>
                    <a:srgbClr val="000000"/>
                  </a:solidFill>
                  <a:latin typeface="Pixellet TH"/>
                  <a:ea typeface="Pixellet TH"/>
                  <a:cs typeface="Pixellet TH"/>
                  <a:sym typeface="Pixellet TH"/>
                </a:rPr>
                <a:t>X</a:t>
              </a:r>
            </a:p>
          </p:txBody>
        </p:sp>
      </p:grpSp>
      <p:sp>
        <p:nvSpPr>
          <p:cNvPr name="TextBox 23" id="23"/>
          <p:cNvSpPr txBox="true"/>
          <p:nvPr/>
        </p:nvSpPr>
        <p:spPr>
          <a:xfrm rot="0">
            <a:off x="13018806" y="8521845"/>
            <a:ext cx="3577663" cy="596900"/>
          </a:xfrm>
          <a:prstGeom prst="rect">
            <a:avLst/>
          </a:prstGeom>
        </p:spPr>
        <p:txBody>
          <a:bodyPr anchor="t" rtlCol="false" tIns="0" lIns="0" bIns="0" rIns="0">
            <a:spAutoFit/>
          </a:bodyPr>
          <a:lstStyle/>
          <a:p>
            <a:pPr algn="ctr">
              <a:lnSpc>
                <a:spcPts val="4900"/>
              </a:lnSpc>
              <a:spcBef>
                <a:spcPct val="0"/>
              </a:spcBef>
            </a:pPr>
            <a:r>
              <a:rPr lang="en-US" sz="3500">
                <a:solidFill>
                  <a:srgbClr val="000000"/>
                </a:solidFill>
                <a:latin typeface="Bitter"/>
                <a:ea typeface="Bitter"/>
                <a:cs typeface="Bitter"/>
                <a:sym typeface="Bitter"/>
              </a:rPr>
              <a:t>X is for close</a:t>
            </a:r>
          </a:p>
        </p:txBody>
      </p:sp>
      <p:grpSp>
        <p:nvGrpSpPr>
          <p:cNvPr name="Group 24" id="24"/>
          <p:cNvGrpSpPr/>
          <p:nvPr/>
        </p:nvGrpSpPr>
        <p:grpSpPr>
          <a:xfrm rot="0">
            <a:off x="8019975" y="6048935"/>
            <a:ext cx="2248049" cy="2277508"/>
            <a:chOff x="0" y="0"/>
            <a:chExt cx="2997399" cy="3036678"/>
          </a:xfrm>
        </p:grpSpPr>
        <p:sp>
          <p:nvSpPr>
            <p:cNvPr name="Freeform 25" id="25"/>
            <p:cNvSpPr/>
            <p:nvPr/>
          </p:nvSpPr>
          <p:spPr>
            <a:xfrm flipH="false" flipV="false" rot="0">
              <a:off x="0" y="0"/>
              <a:ext cx="2997399" cy="3036678"/>
            </a:xfrm>
            <a:custGeom>
              <a:avLst/>
              <a:gdLst/>
              <a:ahLst/>
              <a:cxnLst/>
              <a:rect r="r" b="b" t="t" l="l"/>
              <a:pathLst>
                <a:path h="3036678" w="2997399">
                  <a:moveTo>
                    <a:pt x="0" y="0"/>
                  </a:moveTo>
                  <a:lnTo>
                    <a:pt x="2997399" y="0"/>
                  </a:lnTo>
                  <a:lnTo>
                    <a:pt x="2997399" y="3036678"/>
                  </a:lnTo>
                  <a:lnTo>
                    <a:pt x="0" y="3036678"/>
                  </a:lnTo>
                  <a:lnTo>
                    <a:pt x="0" y="0"/>
                  </a:lnTo>
                  <a:close/>
                </a:path>
              </a:pathLst>
            </a:custGeom>
            <a:blipFill>
              <a:blip r:embed="rId2">
                <a:extLst>
                  <a:ext uri="{96DAC541-7B7A-43D3-8B79-37D633B846F1}">
                    <asvg:svgBlip xmlns:asvg="http://schemas.microsoft.com/office/drawing/2016/SVG/main" r:embed="rId3"/>
                  </a:ext>
                </a:extLst>
              </a:blip>
              <a:stretch>
                <a:fillRect l="0" t="-104" r="0" b="-104"/>
              </a:stretch>
            </a:blipFill>
          </p:spPr>
        </p:sp>
        <p:sp>
          <p:nvSpPr>
            <p:cNvPr name="TextBox 26" id="26"/>
            <p:cNvSpPr txBox="true"/>
            <p:nvPr/>
          </p:nvSpPr>
          <p:spPr>
            <a:xfrm rot="0">
              <a:off x="494712" y="-276840"/>
              <a:ext cx="2007974" cy="2639903"/>
            </a:xfrm>
            <a:prstGeom prst="rect">
              <a:avLst/>
            </a:prstGeom>
          </p:spPr>
          <p:txBody>
            <a:bodyPr anchor="t" rtlCol="false" tIns="0" lIns="0" bIns="0" rIns="0">
              <a:spAutoFit/>
            </a:bodyPr>
            <a:lstStyle/>
            <a:p>
              <a:pPr algn="ctr">
                <a:lnSpc>
                  <a:spcPts val="15426"/>
                </a:lnSpc>
                <a:spcBef>
                  <a:spcPct val="0"/>
                </a:spcBef>
              </a:pPr>
              <a:r>
                <a:rPr lang="en-US" sz="11018">
                  <a:solidFill>
                    <a:srgbClr val="000000"/>
                  </a:solidFill>
                  <a:latin typeface="Pixellet TH"/>
                  <a:ea typeface="Pixellet TH"/>
                  <a:cs typeface="Pixellet TH"/>
                  <a:sym typeface="Pixellet TH"/>
                </a:rPr>
                <a:t>Q</a:t>
              </a:r>
            </a:p>
          </p:txBody>
        </p:sp>
      </p:grpSp>
      <p:sp>
        <p:nvSpPr>
          <p:cNvPr name="TextBox 27" id="27"/>
          <p:cNvSpPr txBox="true"/>
          <p:nvPr/>
        </p:nvSpPr>
        <p:spPr>
          <a:xfrm rot="0">
            <a:off x="7355169" y="8661400"/>
            <a:ext cx="3577663" cy="596900"/>
          </a:xfrm>
          <a:prstGeom prst="rect">
            <a:avLst/>
          </a:prstGeom>
        </p:spPr>
        <p:txBody>
          <a:bodyPr anchor="t" rtlCol="false" tIns="0" lIns="0" bIns="0" rIns="0">
            <a:spAutoFit/>
          </a:bodyPr>
          <a:lstStyle/>
          <a:p>
            <a:pPr algn="ctr">
              <a:lnSpc>
                <a:spcPts val="4900"/>
              </a:lnSpc>
              <a:spcBef>
                <a:spcPct val="0"/>
              </a:spcBef>
            </a:pPr>
            <a:r>
              <a:rPr lang="en-US" sz="3500">
                <a:solidFill>
                  <a:srgbClr val="000000"/>
                </a:solidFill>
                <a:latin typeface="Bitter"/>
                <a:ea typeface="Bitter"/>
                <a:cs typeface="Bitter"/>
                <a:sym typeface="Bitter"/>
              </a:rPr>
              <a:t>Q is for Quiet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039662" y="7392924"/>
            <a:ext cx="7315200" cy="3730752"/>
          </a:xfrm>
          <a:custGeom>
            <a:avLst/>
            <a:gdLst/>
            <a:ahLst/>
            <a:cxnLst/>
            <a:rect r="r" b="b" t="t" l="l"/>
            <a:pathLst>
              <a:path h="3730752" w="7315200">
                <a:moveTo>
                  <a:pt x="0" y="0"/>
                </a:moveTo>
                <a:lnTo>
                  <a:pt x="7315200" y="0"/>
                </a:lnTo>
                <a:lnTo>
                  <a:pt x="7315200" y="3730752"/>
                </a:lnTo>
                <a:lnTo>
                  <a:pt x="0" y="37307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3150182"/>
            <a:ext cx="16230600" cy="6271199"/>
            <a:chOff x="0" y="0"/>
            <a:chExt cx="21640800" cy="8361599"/>
          </a:xfrm>
        </p:grpSpPr>
        <p:grpSp>
          <p:nvGrpSpPr>
            <p:cNvPr name="Group 4" id="4"/>
            <p:cNvGrpSpPr/>
            <p:nvPr/>
          </p:nvGrpSpPr>
          <p:grpSpPr>
            <a:xfrm rot="0">
              <a:off x="0" y="232570"/>
              <a:ext cx="21404934" cy="8129029"/>
              <a:chOff x="0" y="0"/>
              <a:chExt cx="4228135" cy="1605734"/>
            </a:xfrm>
          </p:grpSpPr>
          <p:sp>
            <p:nvSpPr>
              <p:cNvPr name="Freeform 5" id="5"/>
              <p:cNvSpPr/>
              <p:nvPr/>
            </p:nvSpPr>
            <p:spPr>
              <a:xfrm flipH="false" flipV="false" rot="0">
                <a:off x="0" y="0"/>
                <a:ext cx="4228135" cy="1605734"/>
              </a:xfrm>
              <a:custGeom>
                <a:avLst/>
                <a:gdLst/>
                <a:ahLst/>
                <a:cxnLst/>
                <a:rect r="r" b="b" t="t" l="l"/>
                <a:pathLst>
                  <a:path h="1605734" w="4228135">
                    <a:moveTo>
                      <a:pt x="0" y="0"/>
                    </a:moveTo>
                    <a:lnTo>
                      <a:pt x="4228135" y="0"/>
                    </a:lnTo>
                    <a:lnTo>
                      <a:pt x="4228135" y="1605734"/>
                    </a:lnTo>
                    <a:lnTo>
                      <a:pt x="0" y="1605734"/>
                    </a:lnTo>
                    <a:close/>
                  </a:path>
                </a:pathLst>
              </a:custGeom>
              <a:solidFill>
                <a:srgbClr val="FEFBDB"/>
              </a:solidFill>
            </p:spPr>
          </p:sp>
          <p:sp>
            <p:nvSpPr>
              <p:cNvPr name="TextBox 6" id="6"/>
              <p:cNvSpPr txBox="true"/>
              <p:nvPr/>
            </p:nvSpPr>
            <p:spPr>
              <a:xfrm>
                <a:off x="0" y="-38100"/>
                <a:ext cx="4228135" cy="1643834"/>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335647" y="0"/>
              <a:ext cx="21305153" cy="8127338"/>
              <a:chOff x="0" y="0"/>
              <a:chExt cx="4208425" cy="1605400"/>
            </a:xfrm>
          </p:grpSpPr>
          <p:sp>
            <p:nvSpPr>
              <p:cNvPr name="Freeform 8" id="8"/>
              <p:cNvSpPr/>
              <p:nvPr/>
            </p:nvSpPr>
            <p:spPr>
              <a:xfrm flipH="false" flipV="false" rot="0">
                <a:off x="0" y="0"/>
                <a:ext cx="4208425" cy="1605400"/>
              </a:xfrm>
              <a:custGeom>
                <a:avLst/>
                <a:gdLst/>
                <a:ahLst/>
                <a:cxnLst/>
                <a:rect r="r" b="b" t="t" l="l"/>
                <a:pathLst>
                  <a:path h="1605400" w="4208425">
                    <a:moveTo>
                      <a:pt x="0" y="0"/>
                    </a:moveTo>
                    <a:lnTo>
                      <a:pt x="4208425" y="0"/>
                    </a:lnTo>
                    <a:lnTo>
                      <a:pt x="4208425" y="1605400"/>
                    </a:lnTo>
                    <a:lnTo>
                      <a:pt x="0" y="1605400"/>
                    </a:lnTo>
                    <a:close/>
                  </a:path>
                </a:pathLst>
              </a:custGeom>
              <a:solidFill>
                <a:srgbClr val="000000">
                  <a:alpha val="0"/>
                </a:srgbClr>
              </a:solidFill>
              <a:ln w="57150" cap="sq">
                <a:solidFill>
                  <a:srgbClr val="000000"/>
                </a:solidFill>
                <a:prstDash val="solid"/>
                <a:miter/>
              </a:ln>
            </p:spPr>
          </p:sp>
          <p:sp>
            <p:nvSpPr>
              <p:cNvPr name="TextBox 9" id="9"/>
              <p:cNvSpPr txBox="true"/>
              <p:nvPr/>
            </p:nvSpPr>
            <p:spPr>
              <a:xfrm>
                <a:off x="0" y="-38100"/>
                <a:ext cx="4208425" cy="1643500"/>
              </a:xfrm>
              <a:prstGeom prst="rect">
                <a:avLst/>
              </a:prstGeom>
            </p:spPr>
            <p:txBody>
              <a:bodyPr anchor="ctr" rtlCol="false" tIns="50800" lIns="50800" bIns="50800" rIns="50800"/>
              <a:lstStyle/>
              <a:p>
                <a:pPr algn="ctr">
                  <a:lnSpc>
                    <a:spcPts val="2659"/>
                  </a:lnSpc>
                </a:pPr>
              </a:p>
            </p:txBody>
          </p:sp>
        </p:grpSp>
      </p:grpSp>
      <p:sp>
        <p:nvSpPr>
          <p:cNvPr name="Freeform 10" id="10"/>
          <p:cNvSpPr/>
          <p:nvPr/>
        </p:nvSpPr>
        <p:spPr>
          <a:xfrm flipH="false" flipV="false" rot="0">
            <a:off x="6408322" y="2538010"/>
            <a:ext cx="5294457" cy="1224343"/>
          </a:xfrm>
          <a:custGeom>
            <a:avLst/>
            <a:gdLst/>
            <a:ahLst/>
            <a:cxnLst/>
            <a:rect r="r" b="b" t="t" l="l"/>
            <a:pathLst>
              <a:path h="1224343" w="5294457">
                <a:moveTo>
                  <a:pt x="0" y="0"/>
                </a:moveTo>
                <a:lnTo>
                  <a:pt x="5294457" y="0"/>
                </a:lnTo>
                <a:lnTo>
                  <a:pt x="5294457" y="1224343"/>
                </a:lnTo>
                <a:lnTo>
                  <a:pt x="0" y="12243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940250" y="733425"/>
            <a:ext cx="16230600" cy="1438275"/>
          </a:xfrm>
          <a:prstGeom prst="rect">
            <a:avLst/>
          </a:prstGeom>
        </p:spPr>
        <p:txBody>
          <a:bodyPr anchor="t" rtlCol="false" tIns="0" lIns="0" bIns="0" rIns="0">
            <a:spAutoFit/>
          </a:bodyPr>
          <a:lstStyle/>
          <a:p>
            <a:pPr algn="ctr">
              <a:lnSpc>
                <a:spcPts val="10500"/>
              </a:lnSpc>
              <a:spcBef>
                <a:spcPct val="0"/>
              </a:spcBef>
            </a:pPr>
            <a:r>
              <a:rPr lang="en-US" sz="7500">
                <a:solidFill>
                  <a:srgbClr val="FAD00A"/>
                </a:solidFill>
                <a:latin typeface="Pixellet TH"/>
                <a:ea typeface="Pixellet TH"/>
                <a:cs typeface="Pixellet TH"/>
                <a:sym typeface="Pixellet TH"/>
              </a:rPr>
              <a:t>What is Binary code?</a:t>
            </a:r>
          </a:p>
        </p:txBody>
      </p:sp>
      <p:sp>
        <p:nvSpPr>
          <p:cNvPr name="TextBox 12" id="12"/>
          <p:cNvSpPr txBox="true"/>
          <p:nvPr/>
        </p:nvSpPr>
        <p:spPr>
          <a:xfrm rot="0">
            <a:off x="1769202" y="4051659"/>
            <a:ext cx="14307129" cy="2454275"/>
          </a:xfrm>
          <a:prstGeom prst="rect">
            <a:avLst/>
          </a:prstGeom>
        </p:spPr>
        <p:txBody>
          <a:bodyPr anchor="t" rtlCol="false" tIns="0" lIns="0" bIns="0" rIns="0">
            <a:spAutoFit/>
          </a:bodyPr>
          <a:lstStyle/>
          <a:p>
            <a:pPr algn="ctr">
              <a:lnSpc>
                <a:spcPts val="4900"/>
              </a:lnSpc>
              <a:spcBef>
                <a:spcPct val="0"/>
              </a:spcBef>
            </a:pPr>
            <a:r>
              <a:rPr lang="en-US" sz="3500">
                <a:solidFill>
                  <a:srgbClr val="000000"/>
                </a:solidFill>
                <a:latin typeface="Bitter"/>
                <a:ea typeface="Bitter"/>
                <a:cs typeface="Bitter"/>
                <a:sym typeface="Bitter"/>
              </a:rPr>
              <a:t>A binary unit is also known as a “bit.”  It is the smallest unit of digital information that a computer can understand.  It is stored in a series of zeros and ones.  A computer thinks by relying on zeros and ones for all information.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EFBDB"/>
        </a:solidFill>
      </p:bgPr>
    </p:bg>
    <p:spTree>
      <p:nvGrpSpPr>
        <p:cNvPr id="1" name=""/>
        <p:cNvGrpSpPr/>
        <p:nvPr/>
      </p:nvGrpSpPr>
      <p:grpSpPr>
        <a:xfrm>
          <a:off x="0" y="0"/>
          <a:ext cx="0" cy="0"/>
          <a:chOff x="0" y="0"/>
          <a:chExt cx="0" cy="0"/>
        </a:xfrm>
      </p:grpSpPr>
      <p:grpSp>
        <p:nvGrpSpPr>
          <p:cNvPr name="Group 2" id="2"/>
          <p:cNvGrpSpPr/>
          <p:nvPr/>
        </p:nvGrpSpPr>
        <p:grpSpPr>
          <a:xfrm rot="0">
            <a:off x="-514350" y="788266"/>
            <a:ext cx="18802350" cy="3068926"/>
            <a:chOff x="0" y="0"/>
            <a:chExt cx="4952059" cy="808277"/>
          </a:xfrm>
        </p:grpSpPr>
        <p:sp>
          <p:nvSpPr>
            <p:cNvPr name="Freeform 3" id="3"/>
            <p:cNvSpPr/>
            <p:nvPr/>
          </p:nvSpPr>
          <p:spPr>
            <a:xfrm flipH="false" flipV="false" rot="0">
              <a:off x="0" y="0"/>
              <a:ext cx="4952059" cy="808277"/>
            </a:xfrm>
            <a:custGeom>
              <a:avLst/>
              <a:gdLst/>
              <a:ahLst/>
              <a:cxnLst/>
              <a:rect r="r" b="b" t="t" l="l"/>
              <a:pathLst>
                <a:path h="808277" w="4952059">
                  <a:moveTo>
                    <a:pt x="0" y="0"/>
                  </a:moveTo>
                  <a:lnTo>
                    <a:pt x="4952059" y="0"/>
                  </a:lnTo>
                  <a:lnTo>
                    <a:pt x="4952059" y="808277"/>
                  </a:lnTo>
                  <a:lnTo>
                    <a:pt x="0" y="808277"/>
                  </a:lnTo>
                  <a:close/>
                </a:path>
              </a:pathLst>
            </a:custGeom>
            <a:solidFill>
              <a:srgbClr val="FAD00A"/>
            </a:solidFill>
          </p:spPr>
        </p:sp>
        <p:sp>
          <p:nvSpPr>
            <p:cNvPr name="TextBox 4" id="4"/>
            <p:cNvSpPr txBox="true"/>
            <p:nvPr/>
          </p:nvSpPr>
          <p:spPr>
            <a:xfrm>
              <a:off x="0" y="-38100"/>
              <a:ext cx="4952059" cy="84637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28700" y="1943434"/>
            <a:ext cx="7287435" cy="7314866"/>
            <a:chOff x="0" y="0"/>
            <a:chExt cx="9716581" cy="9753155"/>
          </a:xfrm>
        </p:grpSpPr>
        <p:grpSp>
          <p:nvGrpSpPr>
            <p:cNvPr name="Group 6" id="6"/>
            <p:cNvGrpSpPr/>
            <p:nvPr/>
          </p:nvGrpSpPr>
          <p:grpSpPr>
            <a:xfrm rot="0">
              <a:off x="201915" y="220202"/>
              <a:ext cx="9312751" cy="931275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FBDB"/>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0" y="0"/>
              <a:ext cx="9716581" cy="9753155"/>
            </a:xfrm>
            <a:custGeom>
              <a:avLst/>
              <a:gdLst/>
              <a:ahLst/>
              <a:cxnLst/>
              <a:rect r="r" b="b" t="t" l="l"/>
              <a:pathLst>
                <a:path h="9753155" w="9716581">
                  <a:moveTo>
                    <a:pt x="0" y="0"/>
                  </a:moveTo>
                  <a:lnTo>
                    <a:pt x="9716581" y="0"/>
                  </a:lnTo>
                  <a:lnTo>
                    <a:pt x="9716581" y="9753155"/>
                  </a:lnTo>
                  <a:lnTo>
                    <a:pt x="0" y="97531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10" id="10"/>
          <p:cNvSpPr txBox="true"/>
          <p:nvPr/>
        </p:nvSpPr>
        <p:spPr>
          <a:xfrm rot="0">
            <a:off x="9238673" y="1085850"/>
            <a:ext cx="8115300" cy="2016631"/>
          </a:xfrm>
          <a:prstGeom prst="rect">
            <a:avLst/>
          </a:prstGeom>
        </p:spPr>
        <p:txBody>
          <a:bodyPr anchor="t" rtlCol="false" tIns="0" lIns="0" bIns="0" rIns="0">
            <a:spAutoFit/>
          </a:bodyPr>
          <a:lstStyle/>
          <a:p>
            <a:pPr algn="ctr">
              <a:lnSpc>
                <a:spcPts val="7160"/>
              </a:lnSpc>
            </a:pPr>
            <a:r>
              <a:rPr lang="en-US" sz="7699">
                <a:solidFill>
                  <a:srgbClr val="000000"/>
                </a:solidFill>
                <a:latin typeface="Pixellet TH"/>
                <a:ea typeface="Pixellet TH"/>
                <a:cs typeface="Pixellet TH"/>
                <a:sym typeface="Pixellet TH"/>
              </a:rPr>
              <a:t>Why Binary Code?</a:t>
            </a:r>
          </a:p>
        </p:txBody>
      </p:sp>
      <p:sp>
        <p:nvSpPr>
          <p:cNvPr name="TextBox 11" id="11"/>
          <p:cNvSpPr txBox="true"/>
          <p:nvPr/>
        </p:nvSpPr>
        <p:spPr>
          <a:xfrm rot="0">
            <a:off x="9333345" y="4946650"/>
            <a:ext cx="7925955" cy="4311650"/>
          </a:xfrm>
          <a:prstGeom prst="rect">
            <a:avLst/>
          </a:prstGeom>
        </p:spPr>
        <p:txBody>
          <a:bodyPr anchor="t" rtlCol="false" tIns="0" lIns="0" bIns="0" rIns="0">
            <a:spAutoFit/>
          </a:bodyPr>
          <a:lstStyle/>
          <a:p>
            <a:pPr algn="ctr">
              <a:lnSpc>
                <a:spcPts val="4900"/>
              </a:lnSpc>
              <a:spcBef>
                <a:spcPct val="0"/>
              </a:spcBef>
            </a:pPr>
            <a:r>
              <a:rPr lang="en-US" sz="3500">
                <a:solidFill>
                  <a:srgbClr val="000000"/>
                </a:solidFill>
                <a:latin typeface="Bitter"/>
                <a:ea typeface="Bitter"/>
                <a:cs typeface="Bitter"/>
                <a:sym typeface="Bitter"/>
              </a:rPr>
              <a:t>Computers can compute the meaning of binary strings very quickly and translate them into numbers or letters.  Text, images, sound, and video are converted into binary before being processed by the computer.</a:t>
            </a:r>
          </a:p>
        </p:txBody>
      </p:sp>
      <p:grpSp>
        <p:nvGrpSpPr>
          <p:cNvPr name="Group 12" id="12"/>
          <p:cNvGrpSpPr/>
          <p:nvPr/>
        </p:nvGrpSpPr>
        <p:grpSpPr>
          <a:xfrm rot="0">
            <a:off x="9875016" y="3444537"/>
            <a:ext cx="6842613" cy="825311"/>
            <a:chOff x="0" y="0"/>
            <a:chExt cx="9123485" cy="1100415"/>
          </a:xfrm>
        </p:grpSpPr>
        <p:sp>
          <p:nvSpPr>
            <p:cNvPr name="Freeform 13" id="13"/>
            <p:cNvSpPr/>
            <p:nvPr/>
          </p:nvSpPr>
          <p:spPr>
            <a:xfrm flipH="false" flipV="false" rot="0">
              <a:off x="0" y="0"/>
              <a:ext cx="4561742" cy="1100415"/>
            </a:xfrm>
            <a:custGeom>
              <a:avLst/>
              <a:gdLst/>
              <a:ahLst/>
              <a:cxnLst/>
              <a:rect r="r" b="b" t="t" l="l"/>
              <a:pathLst>
                <a:path h="1100415" w="4561742">
                  <a:moveTo>
                    <a:pt x="0" y="0"/>
                  </a:moveTo>
                  <a:lnTo>
                    <a:pt x="4561742" y="0"/>
                  </a:lnTo>
                  <a:lnTo>
                    <a:pt x="4561742" y="1100415"/>
                  </a:lnTo>
                  <a:lnTo>
                    <a:pt x="0" y="1100415"/>
                  </a:lnTo>
                  <a:lnTo>
                    <a:pt x="0" y="0"/>
                  </a:lnTo>
                  <a:close/>
                </a:path>
              </a:pathLst>
            </a:custGeom>
            <a:blipFill>
              <a:blip r:embed="rId4">
                <a:extLst>
                  <a:ext uri="{96DAC541-7B7A-43D3-8B79-37D633B846F1}">
                    <asvg:svgBlip xmlns:asvg="http://schemas.microsoft.com/office/drawing/2016/SVG/main" r:embed="rId5"/>
                  </a:ext>
                </a:extLst>
              </a:blip>
              <a:stretch>
                <a:fillRect l="0" t="0" r="-2649" b="0"/>
              </a:stretch>
            </a:blipFill>
          </p:spPr>
        </p:sp>
        <p:sp>
          <p:nvSpPr>
            <p:cNvPr name="Freeform 14" id="14"/>
            <p:cNvSpPr/>
            <p:nvPr/>
          </p:nvSpPr>
          <p:spPr>
            <a:xfrm flipH="true" flipV="false" rot="0">
              <a:off x="4561742" y="0"/>
              <a:ext cx="4561742" cy="1100415"/>
            </a:xfrm>
            <a:custGeom>
              <a:avLst/>
              <a:gdLst/>
              <a:ahLst/>
              <a:cxnLst/>
              <a:rect r="r" b="b" t="t" l="l"/>
              <a:pathLst>
                <a:path h="1100415" w="4561742">
                  <a:moveTo>
                    <a:pt x="4561743" y="0"/>
                  </a:moveTo>
                  <a:lnTo>
                    <a:pt x="0" y="0"/>
                  </a:lnTo>
                  <a:lnTo>
                    <a:pt x="0" y="1100415"/>
                  </a:lnTo>
                  <a:lnTo>
                    <a:pt x="4561743" y="1100415"/>
                  </a:lnTo>
                  <a:lnTo>
                    <a:pt x="4561743" y="0"/>
                  </a:lnTo>
                  <a:close/>
                </a:path>
              </a:pathLst>
            </a:custGeom>
            <a:blipFill>
              <a:blip r:embed="rId4">
                <a:extLst>
                  <a:ext uri="{96DAC541-7B7A-43D3-8B79-37D633B846F1}">
                    <asvg:svgBlip xmlns:asvg="http://schemas.microsoft.com/office/drawing/2016/SVG/main" r:embed="rId5"/>
                  </a:ext>
                </a:extLst>
              </a:blip>
              <a:stretch>
                <a:fillRect l="0" t="0" r="-2649" b="0"/>
              </a:stretch>
            </a:blipFill>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5BC4BD"/>
        </a:solidFill>
      </p:bgPr>
    </p:bg>
    <p:spTree>
      <p:nvGrpSpPr>
        <p:cNvPr id="1" name=""/>
        <p:cNvGrpSpPr/>
        <p:nvPr/>
      </p:nvGrpSpPr>
      <p:grpSpPr>
        <a:xfrm>
          <a:off x="0" y="0"/>
          <a:ext cx="0" cy="0"/>
          <a:chOff x="0" y="0"/>
          <a:chExt cx="0" cy="0"/>
        </a:xfrm>
      </p:grpSpPr>
      <p:sp>
        <p:nvSpPr>
          <p:cNvPr name="Freeform 2" id="2"/>
          <p:cNvSpPr/>
          <p:nvPr/>
        </p:nvSpPr>
        <p:spPr>
          <a:xfrm flipH="false" flipV="false" rot="0">
            <a:off x="11814488" y="3072244"/>
            <a:ext cx="3381326" cy="4142512"/>
          </a:xfrm>
          <a:custGeom>
            <a:avLst/>
            <a:gdLst/>
            <a:ahLst/>
            <a:cxnLst/>
            <a:rect r="r" b="b" t="t" l="l"/>
            <a:pathLst>
              <a:path h="4142512" w="3381326">
                <a:moveTo>
                  <a:pt x="0" y="0"/>
                </a:moveTo>
                <a:lnTo>
                  <a:pt x="3381326" y="0"/>
                </a:lnTo>
                <a:lnTo>
                  <a:pt x="3381326" y="4142512"/>
                </a:lnTo>
                <a:lnTo>
                  <a:pt x="0" y="41425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092186" y="3072244"/>
            <a:ext cx="4080375" cy="4142512"/>
          </a:xfrm>
          <a:custGeom>
            <a:avLst/>
            <a:gdLst/>
            <a:ahLst/>
            <a:cxnLst/>
            <a:rect r="r" b="b" t="t" l="l"/>
            <a:pathLst>
              <a:path h="4142512" w="4080375">
                <a:moveTo>
                  <a:pt x="0" y="0"/>
                </a:moveTo>
                <a:lnTo>
                  <a:pt x="4080375" y="0"/>
                </a:lnTo>
                <a:lnTo>
                  <a:pt x="4080375" y="4142512"/>
                </a:lnTo>
                <a:lnTo>
                  <a:pt x="0" y="41425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9811361" y="7150245"/>
            <a:ext cx="7387579" cy="1438275"/>
          </a:xfrm>
          <a:prstGeom prst="rect">
            <a:avLst/>
          </a:prstGeom>
        </p:spPr>
        <p:txBody>
          <a:bodyPr anchor="t" rtlCol="false" tIns="0" lIns="0" bIns="0" rIns="0">
            <a:spAutoFit/>
          </a:bodyPr>
          <a:lstStyle/>
          <a:p>
            <a:pPr algn="ctr">
              <a:lnSpc>
                <a:spcPts val="10500"/>
              </a:lnSpc>
              <a:spcBef>
                <a:spcPct val="0"/>
              </a:spcBef>
            </a:pPr>
            <a:r>
              <a:rPr lang="en-US" sz="7500">
                <a:solidFill>
                  <a:srgbClr val="000000"/>
                </a:solidFill>
                <a:latin typeface="Pixellet TH"/>
                <a:ea typeface="Pixellet TH"/>
                <a:cs typeface="Pixellet TH"/>
                <a:sym typeface="Pixellet TH"/>
              </a:rPr>
              <a:t>0 is off</a:t>
            </a:r>
          </a:p>
        </p:txBody>
      </p:sp>
      <p:sp>
        <p:nvSpPr>
          <p:cNvPr name="TextBox 5" id="5"/>
          <p:cNvSpPr txBox="true"/>
          <p:nvPr/>
        </p:nvSpPr>
        <p:spPr>
          <a:xfrm rot="0">
            <a:off x="1756421" y="7150245"/>
            <a:ext cx="7387579" cy="1438275"/>
          </a:xfrm>
          <a:prstGeom prst="rect">
            <a:avLst/>
          </a:prstGeom>
        </p:spPr>
        <p:txBody>
          <a:bodyPr anchor="t" rtlCol="false" tIns="0" lIns="0" bIns="0" rIns="0">
            <a:spAutoFit/>
          </a:bodyPr>
          <a:lstStyle/>
          <a:p>
            <a:pPr algn="ctr">
              <a:lnSpc>
                <a:spcPts val="10500"/>
              </a:lnSpc>
              <a:spcBef>
                <a:spcPct val="0"/>
              </a:spcBef>
            </a:pPr>
            <a:r>
              <a:rPr lang="en-US" sz="7500">
                <a:solidFill>
                  <a:srgbClr val="000000"/>
                </a:solidFill>
                <a:latin typeface="Pixellet TH"/>
                <a:ea typeface="Pixellet TH"/>
                <a:cs typeface="Pixellet TH"/>
                <a:sym typeface="Pixellet TH"/>
              </a:rPr>
              <a:t>1 is on</a:t>
            </a:r>
          </a:p>
        </p:txBody>
      </p:sp>
      <p:sp>
        <p:nvSpPr>
          <p:cNvPr name="TextBox 6" id="6"/>
          <p:cNvSpPr txBox="true"/>
          <p:nvPr/>
        </p:nvSpPr>
        <p:spPr>
          <a:xfrm rot="0">
            <a:off x="1028700" y="992619"/>
            <a:ext cx="16170240" cy="936625"/>
          </a:xfrm>
          <a:prstGeom prst="rect">
            <a:avLst/>
          </a:prstGeom>
        </p:spPr>
        <p:txBody>
          <a:bodyPr anchor="t" rtlCol="false" tIns="0" lIns="0" bIns="0" rIns="0">
            <a:spAutoFit/>
          </a:bodyPr>
          <a:lstStyle/>
          <a:p>
            <a:pPr algn="ctr">
              <a:lnSpc>
                <a:spcPts val="7699"/>
              </a:lnSpc>
              <a:spcBef>
                <a:spcPct val="0"/>
              </a:spcBef>
            </a:pPr>
            <a:r>
              <a:rPr lang="en-US" sz="5499">
                <a:solidFill>
                  <a:srgbClr val="000000"/>
                </a:solidFill>
                <a:latin typeface="Bitter"/>
                <a:ea typeface="Bitter"/>
                <a:cs typeface="Bitter"/>
                <a:sym typeface="Bitter"/>
              </a:rPr>
              <a:t>Think of the numbers like a light switch</a:t>
            </a:r>
          </a:p>
        </p:txBody>
      </p:sp>
      <p:sp>
        <p:nvSpPr>
          <p:cNvPr name="TextBox 7" id="7"/>
          <p:cNvSpPr txBox="true"/>
          <p:nvPr/>
        </p:nvSpPr>
        <p:spPr>
          <a:xfrm rot="0">
            <a:off x="3574685" y="2481412"/>
            <a:ext cx="2733466" cy="3816349"/>
          </a:xfrm>
          <a:prstGeom prst="rect">
            <a:avLst/>
          </a:prstGeom>
        </p:spPr>
        <p:txBody>
          <a:bodyPr anchor="t" rtlCol="false" tIns="0" lIns="0" bIns="0" rIns="0">
            <a:spAutoFit/>
          </a:bodyPr>
          <a:lstStyle/>
          <a:p>
            <a:pPr algn="ctr">
              <a:lnSpc>
                <a:spcPts val="28000"/>
              </a:lnSpc>
              <a:spcBef>
                <a:spcPct val="0"/>
              </a:spcBef>
            </a:pPr>
            <a:r>
              <a:rPr lang="en-US" sz="20000">
                <a:solidFill>
                  <a:srgbClr val="000000"/>
                </a:solidFill>
                <a:latin typeface="Pixellet TH"/>
                <a:ea typeface="Pixellet TH"/>
                <a:cs typeface="Pixellet TH"/>
                <a:sym typeface="Pixellet TH"/>
              </a:rPr>
              <a:t>1</a:t>
            </a:r>
          </a:p>
        </p:txBody>
      </p:sp>
      <p:sp>
        <p:nvSpPr>
          <p:cNvPr name="TextBox 8" id="8"/>
          <p:cNvSpPr txBox="true"/>
          <p:nvPr/>
        </p:nvSpPr>
        <p:spPr>
          <a:xfrm rot="0">
            <a:off x="12138418" y="2481412"/>
            <a:ext cx="2733466" cy="3816349"/>
          </a:xfrm>
          <a:prstGeom prst="rect">
            <a:avLst/>
          </a:prstGeom>
        </p:spPr>
        <p:txBody>
          <a:bodyPr anchor="t" rtlCol="false" tIns="0" lIns="0" bIns="0" rIns="0">
            <a:spAutoFit/>
          </a:bodyPr>
          <a:lstStyle/>
          <a:p>
            <a:pPr algn="ctr">
              <a:lnSpc>
                <a:spcPts val="28000"/>
              </a:lnSpc>
              <a:spcBef>
                <a:spcPct val="0"/>
              </a:spcBef>
            </a:pPr>
            <a:r>
              <a:rPr lang="en-US" sz="20000">
                <a:solidFill>
                  <a:srgbClr val="000000"/>
                </a:solidFill>
                <a:latin typeface="Pixellet TH"/>
                <a:ea typeface="Pixellet TH"/>
                <a:cs typeface="Pixellet TH"/>
                <a:sym typeface="Pixellet TH"/>
              </a:rPr>
              <a:t>0</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1028700" y="1076325"/>
            <a:ext cx="16230600" cy="1243964"/>
          </a:xfrm>
          <a:prstGeom prst="rect">
            <a:avLst/>
          </a:prstGeom>
        </p:spPr>
        <p:txBody>
          <a:bodyPr anchor="t" rtlCol="false" tIns="0" lIns="0" bIns="0" rIns="0">
            <a:spAutoFit/>
          </a:bodyPr>
          <a:lstStyle/>
          <a:p>
            <a:pPr algn="ctr">
              <a:lnSpc>
                <a:spcPts val="7904"/>
              </a:lnSpc>
            </a:pPr>
            <a:r>
              <a:rPr lang="en-US" sz="8499">
                <a:solidFill>
                  <a:srgbClr val="5BC4BD"/>
                </a:solidFill>
                <a:latin typeface="Pixellet TH"/>
                <a:ea typeface="Pixellet TH"/>
                <a:cs typeface="Pixellet TH"/>
                <a:sym typeface="Pixellet TH"/>
              </a:rPr>
              <a:t>Bit Vs Byte</a:t>
            </a:r>
          </a:p>
        </p:txBody>
      </p:sp>
      <p:grpSp>
        <p:nvGrpSpPr>
          <p:cNvPr name="Group 3" id="3"/>
          <p:cNvGrpSpPr/>
          <p:nvPr/>
        </p:nvGrpSpPr>
        <p:grpSpPr>
          <a:xfrm rot="-10800000">
            <a:off x="1028700" y="3150182"/>
            <a:ext cx="16230600" cy="6271199"/>
            <a:chOff x="0" y="0"/>
            <a:chExt cx="21640800" cy="8361599"/>
          </a:xfrm>
        </p:grpSpPr>
        <p:grpSp>
          <p:nvGrpSpPr>
            <p:cNvPr name="Group 4" id="4"/>
            <p:cNvGrpSpPr/>
            <p:nvPr/>
          </p:nvGrpSpPr>
          <p:grpSpPr>
            <a:xfrm rot="0">
              <a:off x="0" y="232570"/>
              <a:ext cx="21404934" cy="8129029"/>
              <a:chOff x="0" y="0"/>
              <a:chExt cx="4228135" cy="1605734"/>
            </a:xfrm>
          </p:grpSpPr>
          <p:sp>
            <p:nvSpPr>
              <p:cNvPr name="Freeform 5" id="5"/>
              <p:cNvSpPr/>
              <p:nvPr/>
            </p:nvSpPr>
            <p:spPr>
              <a:xfrm flipH="false" flipV="false" rot="0">
                <a:off x="0" y="0"/>
                <a:ext cx="4228135" cy="1605734"/>
              </a:xfrm>
              <a:custGeom>
                <a:avLst/>
                <a:gdLst/>
                <a:ahLst/>
                <a:cxnLst/>
                <a:rect r="r" b="b" t="t" l="l"/>
                <a:pathLst>
                  <a:path h="1605734" w="4228135">
                    <a:moveTo>
                      <a:pt x="0" y="0"/>
                    </a:moveTo>
                    <a:lnTo>
                      <a:pt x="4228135" y="0"/>
                    </a:lnTo>
                    <a:lnTo>
                      <a:pt x="4228135" y="1605734"/>
                    </a:lnTo>
                    <a:lnTo>
                      <a:pt x="0" y="1605734"/>
                    </a:lnTo>
                    <a:close/>
                  </a:path>
                </a:pathLst>
              </a:custGeom>
              <a:solidFill>
                <a:srgbClr val="FEFBDB"/>
              </a:solidFill>
            </p:spPr>
          </p:sp>
          <p:sp>
            <p:nvSpPr>
              <p:cNvPr name="TextBox 6" id="6"/>
              <p:cNvSpPr txBox="true"/>
              <p:nvPr/>
            </p:nvSpPr>
            <p:spPr>
              <a:xfrm>
                <a:off x="0" y="-38100"/>
                <a:ext cx="4228135" cy="1643834"/>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335647" y="0"/>
              <a:ext cx="21305153" cy="8127338"/>
              <a:chOff x="0" y="0"/>
              <a:chExt cx="4208425" cy="1605400"/>
            </a:xfrm>
          </p:grpSpPr>
          <p:sp>
            <p:nvSpPr>
              <p:cNvPr name="Freeform 8" id="8"/>
              <p:cNvSpPr/>
              <p:nvPr/>
            </p:nvSpPr>
            <p:spPr>
              <a:xfrm flipH="false" flipV="false" rot="0">
                <a:off x="0" y="0"/>
                <a:ext cx="4208425" cy="1605400"/>
              </a:xfrm>
              <a:custGeom>
                <a:avLst/>
                <a:gdLst/>
                <a:ahLst/>
                <a:cxnLst/>
                <a:rect r="r" b="b" t="t" l="l"/>
                <a:pathLst>
                  <a:path h="1605400" w="4208425">
                    <a:moveTo>
                      <a:pt x="0" y="0"/>
                    </a:moveTo>
                    <a:lnTo>
                      <a:pt x="4208425" y="0"/>
                    </a:lnTo>
                    <a:lnTo>
                      <a:pt x="4208425" y="1605400"/>
                    </a:lnTo>
                    <a:lnTo>
                      <a:pt x="0" y="1605400"/>
                    </a:lnTo>
                    <a:close/>
                  </a:path>
                </a:pathLst>
              </a:custGeom>
              <a:solidFill>
                <a:srgbClr val="000000">
                  <a:alpha val="0"/>
                </a:srgbClr>
              </a:solidFill>
              <a:ln w="57150" cap="sq">
                <a:solidFill>
                  <a:srgbClr val="000000"/>
                </a:solidFill>
                <a:prstDash val="solid"/>
                <a:miter/>
              </a:ln>
            </p:spPr>
          </p:sp>
          <p:sp>
            <p:nvSpPr>
              <p:cNvPr name="TextBox 9" id="9"/>
              <p:cNvSpPr txBox="true"/>
              <p:nvPr/>
            </p:nvSpPr>
            <p:spPr>
              <a:xfrm>
                <a:off x="0" y="-38100"/>
                <a:ext cx="4208425" cy="1643500"/>
              </a:xfrm>
              <a:prstGeom prst="rect">
                <a:avLst/>
              </a:prstGeom>
            </p:spPr>
            <p:txBody>
              <a:bodyPr anchor="ctr" rtlCol="false" tIns="50800" lIns="50800" bIns="50800" rIns="50800"/>
              <a:lstStyle/>
              <a:p>
                <a:pPr algn="ctr">
                  <a:lnSpc>
                    <a:spcPts val="2659"/>
                  </a:lnSpc>
                </a:pPr>
              </a:p>
            </p:txBody>
          </p:sp>
        </p:grpSp>
      </p:grpSp>
      <p:sp>
        <p:nvSpPr>
          <p:cNvPr name="TextBox 10" id="10"/>
          <p:cNvSpPr txBox="true"/>
          <p:nvPr/>
        </p:nvSpPr>
        <p:spPr>
          <a:xfrm rot="0">
            <a:off x="2728911" y="4324900"/>
            <a:ext cx="13501689" cy="1825626"/>
          </a:xfrm>
          <a:prstGeom prst="rect">
            <a:avLst/>
          </a:prstGeom>
        </p:spPr>
        <p:txBody>
          <a:bodyPr anchor="t" rtlCol="false" tIns="0" lIns="0" bIns="0" rIns="0">
            <a:spAutoFit/>
          </a:bodyPr>
          <a:lstStyle/>
          <a:p>
            <a:pPr algn="ctr">
              <a:lnSpc>
                <a:spcPts val="4899"/>
              </a:lnSpc>
              <a:spcBef>
                <a:spcPct val="0"/>
              </a:spcBef>
            </a:pPr>
            <a:r>
              <a:rPr lang="en-US" sz="3499">
                <a:solidFill>
                  <a:srgbClr val="000000"/>
                </a:solidFill>
                <a:latin typeface="Bitter"/>
                <a:ea typeface="Bitter"/>
                <a:cs typeface="Bitter"/>
                <a:sym typeface="Bitter"/>
              </a:rPr>
              <a:t>While a bit is the smallest unit of information that a computer can understand, a byte is a string of 8 bits.  A byte is also known as a unit of memory size. </a:t>
            </a:r>
          </a:p>
        </p:txBody>
      </p:sp>
      <p:sp>
        <p:nvSpPr>
          <p:cNvPr name="Freeform 11" id="11"/>
          <p:cNvSpPr/>
          <p:nvPr/>
        </p:nvSpPr>
        <p:spPr>
          <a:xfrm flipH="false" flipV="false" rot="-2700000">
            <a:off x="8258099" y="2177854"/>
            <a:ext cx="1771802" cy="1751870"/>
          </a:xfrm>
          <a:custGeom>
            <a:avLst/>
            <a:gdLst/>
            <a:ahLst/>
            <a:cxnLst/>
            <a:rect r="r" b="b" t="t" l="l"/>
            <a:pathLst>
              <a:path h="1751870" w="1771802">
                <a:moveTo>
                  <a:pt x="0" y="0"/>
                </a:moveTo>
                <a:lnTo>
                  <a:pt x="1771802" y="0"/>
                </a:lnTo>
                <a:lnTo>
                  <a:pt x="1771802" y="1751870"/>
                </a:lnTo>
                <a:lnTo>
                  <a:pt x="0" y="17518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5400000">
            <a:off x="14149791" y="6148791"/>
            <a:ext cx="4161618" cy="4114800"/>
          </a:xfrm>
          <a:custGeom>
            <a:avLst/>
            <a:gdLst/>
            <a:ahLst/>
            <a:cxnLst/>
            <a:rect r="r" b="b" t="t" l="l"/>
            <a:pathLst>
              <a:path h="4114800" w="4161618">
                <a:moveTo>
                  <a:pt x="0" y="0"/>
                </a:moveTo>
                <a:lnTo>
                  <a:pt x="4161618" y="0"/>
                </a:lnTo>
                <a:lnTo>
                  <a:pt x="416161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0" y="6125382"/>
            <a:ext cx="4161618" cy="4114800"/>
          </a:xfrm>
          <a:custGeom>
            <a:avLst/>
            <a:gdLst/>
            <a:ahLst/>
            <a:cxnLst/>
            <a:rect r="r" b="b" t="t" l="l"/>
            <a:pathLst>
              <a:path h="4114800" w="4161618">
                <a:moveTo>
                  <a:pt x="0" y="0"/>
                </a:moveTo>
                <a:lnTo>
                  <a:pt x="4161618" y="0"/>
                </a:lnTo>
                <a:lnTo>
                  <a:pt x="416161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E3975"/>
        </a:solidFill>
      </p:bgPr>
    </p:bg>
    <p:spTree>
      <p:nvGrpSpPr>
        <p:cNvPr id="1" name=""/>
        <p:cNvGrpSpPr/>
        <p:nvPr/>
      </p:nvGrpSpPr>
      <p:grpSpPr>
        <a:xfrm>
          <a:off x="0" y="0"/>
          <a:ext cx="0" cy="0"/>
          <a:chOff x="0" y="0"/>
          <a:chExt cx="0" cy="0"/>
        </a:xfrm>
      </p:grpSpPr>
      <p:sp>
        <p:nvSpPr>
          <p:cNvPr name="Freeform 2" id="2"/>
          <p:cNvSpPr/>
          <p:nvPr/>
        </p:nvSpPr>
        <p:spPr>
          <a:xfrm flipH="false" flipV="false" rot="0">
            <a:off x="10892995" y="2858511"/>
            <a:ext cx="8219349" cy="8219349"/>
          </a:xfrm>
          <a:custGeom>
            <a:avLst/>
            <a:gdLst/>
            <a:ahLst/>
            <a:cxnLst/>
            <a:rect r="r" b="b" t="t" l="l"/>
            <a:pathLst>
              <a:path h="8219349" w="8219349">
                <a:moveTo>
                  <a:pt x="0" y="0"/>
                </a:moveTo>
                <a:lnTo>
                  <a:pt x="8219350" y="0"/>
                </a:lnTo>
                <a:lnTo>
                  <a:pt x="8219350" y="8219349"/>
                </a:lnTo>
                <a:lnTo>
                  <a:pt x="0" y="82193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3" id="3"/>
          <p:cNvGraphicFramePr>
            <a:graphicFrameLocks noGrp="true"/>
          </p:cNvGraphicFramePr>
          <p:nvPr/>
        </p:nvGraphicFramePr>
        <p:xfrm>
          <a:off x="9933997" y="858374"/>
          <a:ext cx="7856606" cy="8548965"/>
        </p:xfrm>
        <a:graphic>
          <a:graphicData uri="http://schemas.openxmlformats.org/drawingml/2006/table">
            <a:tbl>
              <a:tblPr/>
              <a:tblGrid>
                <a:gridCol w="3928303"/>
                <a:gridCol w="3928303"/>
              </a:tblGrid>
              <a:tr h="1602858">
                <a:tc>
                  <a:txBody>
                    <a:bodyPr anchor="t" rtlCol="false"/>
                    <a:lstStyle/>
                    <a:p>
                      <a:pPr algn="ctr">
                        <a:lnSpc>
                          <a:spcPts val="5319"/>
                        </a:lnSpc>
                        <a:defRPr/>
                      </a:pPr>
                      <a:r>
                        <a:rPr lang="en-US" sz="3799">
                          <a:solidFill>
                            <a:srgbClr val="000000"/>
                          </a:solidFill>
                          <a:latin typeface="Pixellet TH Bold"/>
                          <a:ea typeface="Pixellet TH Bold"/>
                          <a:cs typeface="Pixellet TH Bold"/>
                          <a:sym typeface="Pixellet TH Bold"/>
                        </a:rPr>
                        <a:t>Decimal</a:t>
                      </a:r>
                      <a:endParaRPr lang="en-US" sz="1100"/>
                    </a:p>
                  </a:txBody>
                  <a:tcPr marL="38100" marR="38100" marT="38100" marB="381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a:txBody>
                    <a:bodyPr anchor="t" rtlCol="false"/>
                    <a:lstStyle/>
                    <a:p>
                      <a:pPr algn="ctr">
                        <a:lnSpc>
                          <a:spcPts val="5319"/>
                        </a:lnSpc>
                        <a:defRPr/>
                      </a:pPr>
                      <a:r>
                        <a:rPr lang="en-US" sz="3799">
                          <a:solidFill>
                            <a:srgbClr val="000000"/>
                          </a:solidFill>
                          <a:latin typeface="Pixellet TH Bold"/>
                          <a:ea typeface="Pixellet TH Bold"/>
                          <a:cs typeface="Pixellet TH Bold"/>
                          <a:sym typeface="Pixellet TH Bold"/>
                        </a:rPr>
                        <a:t>Binary</a:t>
                      </a:r>
                      <a:endParaRPr lang="en-US" sz="1100"/>
                    </a:p>
                  </a:txBody>
                  <a:tcPr marL="38100" marR="38100" marT="38100" marB="381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r>
              <a:tr h="631464">
                <a:tc>
                  <a:txBody>
                    <a:bodyPr anchor="t" rtlCol="false"/>
                    <a:lstStyle/>
                    <a:p>
                      <a:pPr algn="ctr">
                        <a:lnSpc>
                          <a:spcPts val="3639"/>
                        </a:lnSpc>
                        <a:defRPr/>
                      </a:pPr>
                      <a:r>
                        <a:rPr lang="en-US" sz="2599">
                          <a:solidFill>
                            <a:srgbClr val="000000"/>
                          </a:solidFill>
                          <a:latin typeface="Bitter"/>
                          <a:ea typeface="Bitter"/>
                          <a:cs typeface="Bitter"/>
                          <a:sym typeface="Bitter"/>
                        </a:rPr>
                        <a:t>0</a:t>
                      </a:r>
                      <a:endParaRPr lang="en-US" sz="1100"/>
                    </a:p>
                  </a:txBody>
                  <a:tcPr marL="38100" marR="38100" marT="38100" marB="381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a:txBody>
                    <a:bodyPr anchor="t" rtlCol="false"/>
                    <a:lstStyle/>
                    <a:p>
                      <a:pPr algn="ctr">
                        <a:lnSpc>
                          <a:spcPts val="3639"/>
                        </a:lnSpc>
                        <a:defRPr/>
                      </a:pPr>
                      <a:r>
                        <a:rPr lang="en-US" sz="2599">
                          <a:solidFill>
                            <a:srgbClr val="000000"/>
                          </a:solidFill>
                          <a:latin typeface="Bitter"/>
                          <a:ea typeface="Bitter"/>
                          <a:cs typeface="Bitter"/>
                          <a:sym typeface="Bitter"/>
                        </a:rPr>
                        <a:t>0000</a:t>
                      </a:r>
                      <a:endParaRPr lang="en-US" sz="1100"/>
                    </a:p>
                  </a:txBody>
                  <a:tcPr marL="38100" marR="38100" marT="38100" marB="381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r>
              <a:tr h="631464">
                <a:tc>
                  <a:txBody>
                    <a:bodyPr anchor="t" rtlCol="false"/>
                    <a:lstStyle/>
                    <a:p>
                      <a:pPr algn="ctr">
                        <a:lnSpc>
                          <a:spcPts val="3639"/>
                        </a:lnSpc>
                        <a:defRPr/>
                      </a:pPr>
                      <a:r>
                        <a:rPr lang="en-US" sz="2599">
                          <a:solidFill>
                            <a:srgbClr val="000000"/>
                          </a:solidFill>
                          <a:latin typeface="Bitter"/>
                          <a:ea typeface="Bitter"/>
                          <a:cs typeface="Bitter"/>
                          <a:sym typeface="Bitter"/>
                        </a:rPr>
                        <a:t>1</a:t>
                      </a:r>
                      <a:endParaRPr lang="en-US" sz="1100"/>
                    </a:p>
                  </a:txBody>
                  <a:tcPr marL="38100" marR="38100" marT="38100" marB="381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a:txBody>
                    <a:bodyPr anchor="t" rtlCol="false"/>
                    <a:lstStyle/>
                    <a:p>
                      <a:pPr algn="ctr">
                        <a:lnSpc>
                          <a:spcPts val="3639"/>
                        </a:lnSpc>
                        <a:defRPr/>
                      </a:pPr>
                      <a:r>
                        <a:rPr lang="en-US" sz="2599">
                          <a:solidFill>
                            <a:srgbClr val="000000"/>
                          </a:solidFill>
                          <a:latin typeface="Bitter"/>
                          <a:ea typeface="Bitter"/>
                          <a:cs typeface="Bitter"/>
                          <a:sym typeface="Bitter"/>
                        </a:rPr>
                        <a:t>0001</a:t>
                      </a:r>
                      <a:endParaRPr lang="en-US" sz="1100"/>
                    </a:p>
                  </a:txBody>
                  <a:tcPr marL="38100" marR="38100" marT="38100" marB="381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r>
              <a:tr h="631464">
                <a:tc>
                  <a:txBody>
                    <a:bodyPr anchor="t" rtlCol="false"/>
                    <a:lstStyle/>
                    <a:p>
                      <a:pPr algn="ctr">
                        <a:lnSpc>
                          <a:spcPts val="3639"/>
                        </a:lnSpc>
                        <a:defRPr/>
                      </a:pPr>
                      <a:r>
                        <a:rPr lang="en-US" sz="2599">
                          <a:solidFill>
                            <a:srgbClr val="000000"/>
                          </a:solidFill>
                          <a:latin typeface="Bitter"/>
                          <a:ea typeface="Bitter"/>
                          <a:cs typeface="Bitter"/>
                          <a:sym typeface="Bitter"/>
                        </a:rPr>
                        <a:t>2</a:t>
                      </a:r>
                      <a:endParaRPr lang="en-US" sz="1100"/>
                    </a:p>
                  </a:txBody>
                  <a:tcPr marL="38100" marR="38100" marT="38100" marB="381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a:txBody>
                    <a:bodyPr anchor="t" rtlCol="false"/>
                    <a:lstStyle/>
                    <a:p>
                      <a:pPr algn="ctr">
                        <a:lnSpc>
                          <a:spcPts val="3639"/>
                        </a:lnSpc>
                        <a:defRPr/>
                      </a:pPr>
                      <a:r>
                        <a:rPr lang="en-US" sz="2599">
                          <a:solidFill>
                            <a:srgbClr val="000000"/>
                          </a:solidFill>
                          <a:latin typeface="Bitter"/>
                          <a:ea typeface="Bitter"/>
                          <a:cs typeface="Bitter"/>
                          <a:sym typeface="Bitter"/>
                        </a:rPr>
                        <a:t>0010</a:t>
                      </a:r>
                      <a:endParaRPr lang="en-US" sz="1100"/>
                    </a:p>
                  </a:txBody>
                  <a:tcPr marL="38100" marR="38100" marT="38100" marB="381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r>
              <a:tr h="631464">
                <a:tc>
                  <a:txBody>
                    <a:bodyPr anchor="t" rtlCol="false"/>
                    <a:lstStyle/>
                    <a:p>
                      <a:pPr algn="ctr">
                        <a:lnSpc>
                          <a:spcPts val="3639"/>
                        </a:lnSpc>
                        <a:defRPr/>
                      </a:pPr>
                      <a:r>
                        <a:rPr lang="en-US" sz="2599">
                          <a:solidFill>
                            <a:srgbClr val="000000"/>
                          </a:solidFill>
                          <a:latin typeface="Bitter"/>
                          <a:ea typeface="Bitter"/>
                          <a:cs typeface="Bitter"/>
                          <a:sym typeface="Bitter"/>
                        </a:rPr>
                        <a:t>3</a:t>
                      </a:r>
                      <a:endParaRPr lang="en-US" sz="1100"/>
                    </a:p>
                  </a:txBody>
                  <a:tcPr marL="38100" marR="38100" marT="38100" marB="381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a:txBody>
                    <a:bodyPr anchor="t" rtlCol="false"/>
                    <a:lstStyle/>
                    <a:p>
                      <a:pPr algn="ctr">
                        <a:lnSpc>
                          <a:spcPts val="3639"/>
                        </a:lnSpc>
                        <a:defRPr/>
                      </a:pPr>
                      <a:r>
                        <a:rPr lang="en-US" sz="2599">
                          <a:solidFill>
                            <a:srgbClr val="000000"/>
                          </a:solidFill>
                          <a:latin typeface="Bitter"/>
                          <a:ea typeface="Bitter"/>
                          <a:cs typeface="Bitter"/>
                          <a:sym typeface="Bitter"/>
                        </a:rPr>
                        <a:t>0011</a:t>
                      </a:r>
                      <a:endParaRPr lang="en-US" sz="1100"/>
                    </a:p>
                  </a:txBody>
                  <a:tcPr marL="38100" marR="38100" marT="38100" marB="381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r>
              <a:tr h="631464">
                <a:tc>
                  <a:txBody>
                    <a:bodyPr anchor="t" rtlCol="false"/>
                    <a:lstStyle/>
                    <a:p>
                      <a:pPr algn="ctr">
                        <a:lnSpc>
                          <a:spcPts val="3639"/>
                        </a:lnSpc>
                        <a:defRPr/>
                      </a:pPr>
                      <a:r>
                        <a:rPr lang="en-US" sz="2599">
                          <a:solidFill>
                            <a:srgbClr val="000000"/>
                          </a:solidFill>
                          <a:latin typeface="Bitter"/>
                          <a:ea typeface="Bitter"/>
                          <a:cs typeface="Bitter"/>
                          <a:sym typeface="Bitter"/>
                        </a:rPr>
                        <a:t>4</a:t>
                      </a:r>
                      <a:endParaRPr lang="en-US" sz="1100"/>
                    </a:p>
                  </a:txBody>
                  <a:tcPr marL="38100" marR="38100" marT="38100" marB="381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a:txBody>
                    <a:bodyPr anchor="t" rtlCol="false"/>
                    <a:lstStyle/>
                    <a:p>
                      <a:pPr algn="ctr">
                        <a:lnSpc>
                          <a:spcPts val="3639"/>
                        </a:lnSpc>
                        <a:defRPr/>
                      </a:pPr>
                      <a:r>
                        <a:rPr lang="en-US" sz="2599">
                          <a:solidFill>
                            <a:srgbClr val="000000"/>
                          </a:solidFill>
                          <a:latin typeface="Bitter"/>
                          <a:ea typeface="Bitter"/>
                          <a:cs typeface="Bitter"/>
                          <a:sym typeface="Bitter"/>
                        </a:rPr>
                        <a:t>0100</a:t>
                      </a:r>
                      <a:endParaRPr lang="en-US" sz="1100"/>
                    </a:p>
                  </a:txBody>
                  <a:tcPr marL="38100" marR="38100" marT="38100" marB="381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r>
              <a:tr h="631464">
                <a:tc>
                  <a:txBody>
                    <a:bodyPr anchor="t" rtlCol="false"/>
                    <a:lstStyle/>
                    <a:p>
                      <a:pPr algn="ctr">
                        <a:lnSpc>
                          <a:spcPts val="3639"/>
                        </a:lnSpc>
                        <a:defRPr/>
                      </a:pPr>
                      <a:r>
                        <a:rPr lang="en-US" sz="2599">
                          <a:solidFill>
                            <a:srgbClr val="000000"/>
                          </a:solidFill>
                          <a:latin typeface="Bitter"/>
                          <a:ea typeface="Bitter"/>
                          <a:cs typeface="Bitter"/>
                          <a:sym typeface="Bitter"/>
                        </a:rPr>
                        <a:t>5</a:t>
                      </a:r>
                      <a:endParaRPr lang="en-US" sz="1100"/>
                    </a:p>
                  </a:txBody>
                  <a:tcPr marL="38100" marR="38100" marT="38100" marB="381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a:txBody>
                    <a:bodyPr anchor="t" rtlCol="false"/>
                    <a:lstStyle/>
                    <a:p>
                      <a:pPr algn="ctr">
                        <a:lnSpc>
                          <a:spcPts val="3639"/>
                        </a:lnSpc>
                        <a:defRPr/>
                      </a:pPr>
                      <a:r>
                        <a:rPr lang="en-US" sz="2599">
                          <a:solidFill>
                            <a:srgbClr val="000000"/>
                          </a:solidFill>
                          <a:latin typeface="Bitter"/>
                          <a:ea typeface="Bitter"/>
                          <a:cs typeface="Bitter"/>
                          <a:sym typeface="Bitter"/>
                        </a:rPr>
                        <a:t>0101</a:t>
                      </a:r>
                      <a:endParaRPr lang="en-US" sz="1100"/>
                    </a:p>
                  </a:txBody>
                  <a:tcPr marL="38100" marR="38100" marT="38100" marB="381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r>
              <a:tr h="631464">
                <a:tc>
                  <a:txBody>
                    <a:bodyPr anchor="t" rtlCol="false"/>
                    <a:lstStyle/>
                    <a:p>
                      <a:pPr algn="ctr">
                        <a:lnSpc>
                          <a:spcPts val="3639"/>
                        </a:lnSpc>
                        <a:defRPr/>
                      </a:pPr>
                      <a:r>
                        <a:rPr lang="en-US" sz="2599">
                          <a:solidFill>
                            <a:srgbClr val="000000"/>
                          </a:solidFill>
                          <a:latin typeface="Bitter"/>
                          <a:ea typeface="Bitter"/>
                          <a:cs typeface="Bitter"/>
                          <a:sym typeface="Bitter"/>
                        </a:rPr>
                        <a:t>6</a:t>
                      </a:r>
                      <a:endParaRPr lang="en-US" sz="1100"/>
                    </a:p>
                  </a:txBody>
                  <a:tcPr marL="38100" marR="38100" marT="38100" marB="381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a:txBody>
                    <a:bodyPr anchor="t" rtlCol="false"/>
                    <a:lstStyle/>
                    <a:p>
                      <a:pPr algn="ctr">
                        <a:lnSpc>
                          <a:spcPts val="3639"/>
                        </a:lnSpc>
                        <a:defRPr/>
                      </a:pPr>
                      <a:r>
                        <a:rPr lang="en-US" sz="2599">
                          <a:solidFill>
                            <a:srgbClr val="000000"/>
                          </a:solidFill>
                          <a:latin typeface="Bitter"/>
                          <a:ea typeface="Bitter"/>
                          <a:cs typeface="Bitter"/>
                          <a:sym typeface="Bitter"/>
                        </a:rPr>
                        <a:t>0110</a:t>
                      </a:r>
                      <a:endParaRPr lang="en-US" sz="1100"/>
                    </a:p>
                  </a:txBody>
                  <a:tcPr marL="38100" marR="38100" marT="38100" marB="381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r>
              <a:tr h="631464">
                <a:tc>
                  <a:txBody>
                    <a:bodyPr anchor="t" rtlCol="false"/>
                    <a:lstStyle/>
                    <a:p>
                      <a:pPr algn="ctr">
                        <a:lnSpc>
                          <a:spcPts val="3639"/>
                        </a:lnSpc>
                        <a:defRPr/>
                      </a:pPr>
                      <a:r>
                        <a:rPr lang="en-US" sz="2599">
                          <a:solidFill>
                            <a:srgbClr val="000000"/>
                          </a:solidFill>
                          <a:latin typeface="Bitter"/>
                          <a:ea typeface="Bitter"/>
                          <a:cs typeface="Bitter"/>
                          <a:sym typeface="Bitter"/>
                        </a:rPr>
                        <a:t>7</a:t>
                      </a:r>
                      <a:endParaRPr lang="en-US" sz="1100"/>
                    </a:p>
                  </a:txBody>
                  <a:tcPr marL="38100" marR="38100" marT="38100" marB="381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a:txBody>
                    <a:bodyPr anchor="t" rtlCol="false"/>
                    <a:lstStyle/>
                    <a:p>
                      <a:pPr algn="ctr">
                        <a:lnSpc>
                          <a:spcPts val="3639"/>
                        </a:lnSpc>
                        <a:defRPr/>
                      </a:pPr>
                      <a:r>
                        <a:rPr lang="en-US" sz="2599">
                          <a:solidFill>
                            <a:srgbClr val="000000"/>
                          </a:solidFill>
                          <a:latin typeface="Bitter"/>
                          <a:ea typeface="Bitter"/>
                          <a:cs typeface="Bitter"/>
                          <a:sym typeface="Bitter"/>
                        </a:rPr>
                        <a:t>0111</a:t>
                      </a:r>
                      <a:endParaRPr lang="en-US" sz="1100"/>
                    </a:p>
                  </a:txBody>
                  <a:tcPr marL="38100" marR="38100" marT="38100" marB="381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r>
              <a:tr h="631464">
                <a:tc>
                  <a:txBody>
                    <a:bodyPr anchor="t" rtlCol="false"/>
                    <a:lstStyle/>
                    <a:p>
                      <a:pPr algn="ctr">
                        <a:lnSpc>
                          <a:spcPts val="3639"/>
                        </a:lnSpc>
                        <a:defRPr/>
                      </a:pPr>
                      <a:r>
                        <a:rPr lang="en-US" sz="2599">
                          <a:solidFill>
                            <a:srgbClr val="000000"/>
                          </a:solidFill>
                          <a:latin typeface="Bitter"/>
                          <a:ea typeface="Bitter"/>
                          <a:cs typeface="Bitter"/>
                          <a:sym typeface="Bitter"/>
                        </a:rPr>
                        <a:t>8</a:t>
                      </a:r>
                      <a:endParaRPr lang="en-US" sz="1100"/>
                    </a:p>
                  </a:txBody>
                  <a:tcPr marL="38100" marR="38100" marT="38100" marB="381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a:txBody>
                    <a:bodyPr anchor="t" rtlCol="false"/>
                    <a:lstStyle/>
                    <a:p>
                      <a:pPr algn="ctr">
                        <a:lnSpc>
                          <a:spcPts val="3639"/>
                        </a:lnSpc>
                        <a:defRPr/>
                      </a:pPr>
                      <a:r>
                        <a:rPr lang="en-US" sz="2599">
                          <a:solidFill>
                            <a:srgbClr val="000000"/>
                          </a:solidFill>
                          <a:latin typeface="Bitter"/>
                          <a:ea typeface="Bitter"/>
                          <a:cs typeface="Bitter"/>
                          <a:sym typeface="Bitter"/>
                        </a:rPr>
                        <a:t>1000</a:t>
                      </a:r>
                      <a:endParaRPr lang="en-US" sz="1100"/>
                    </a:p>
                  </a:txBody>
                  <a:tcPr marL="38100" marR="38100" marT="38100" marB="381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r>
              <a:tr h="631464">
                <a:tc>
                  <a:txBody>
                    <a:bodyPr anchor="t" rtlCol="false"/>
                    <a:lstStyle/>
                    <a:p>
                      <a:pPr algn="ctr">
                        <a:lnSpc>
                          <a:spcPts val="3639"/>
                        </a:lnSpc>
                        <a:defRPr/>
                      </a:pPr>
                      <a:r>
                        <a:rPr lang="en-US" sz="2599">
                          <a:solidFill>
                            <a:srgbClr val="000000"/>
                          </a:solidFill>
                          <a:latin typeface="Bitter"/>
                          <a:ea typeface="Bitter"/>
                          <a:cs typeface="Bitter"/>
                          <a:sym typeface="Bitter"/>
                        </a:rPr>
                        <a:t>9</a:t>
                      </a:r>
                      <a:endParaRPr lang="en-US" sz="1100"/>
                    </a:p>
                  </a:txBody>
                  <a:tcPr marL="38100" marR="38100" marT="38100" marB="381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a:txBody>
                    <a:bodyPr anchor="t" rtlCol="false"/>
                    <a:lstStyle/>
                    <a:p>
                      <a:pPr algn="ctr">
                        <a:lnSpc>
                          <a:spcPts val="3639"/>
                        </a:lnSpc>
                        <a:defRPr/>
                      </a:pPr>
                      <a:r>
                        <a:rPr lang="en-US" sz="2599">
                          <a:solidFill>
                            <a:srgbClr val="000000"/>
                          </a:solidFill>
                          <a:latin typeface="Bitter"/>
                          <a:ea typeface="Bitter"/>
                          <a:cs typeface="Bitter"/>
                          <a:sym typeface="Bitter"/>
                        </a:rPr>
                        <a:t>1001</a:t>
                      </a:r>
                      <a:endParaRPr lang="en-US" sz="1100"/>
                    </a:p>
                  </a:txBody>
                  <a:tcPr marL="38100" marR="38100" marT="38100" marB="381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r>
              <a:tr h="631464">
                <a:tc>
                  <a:txBody>
                    <a:bodyPr anchor="t" rtlCol="false"/>
                    <a:lstStyle/>
                    <a:p>
                      <a:pPr algn="ctr">
                        <a:lnSpc>
                          <a:spcPts val="3639"/>
                        </a:lnSpc>
                        <a:defRPr/>
                      </a:pPr>
                      <a:r>
                        <a:rPr lang="en-US" sz="2599">
                          <a:solidFill>
                            <a:srgbClr val="000000"/>
                          </a:solidFill>
                          <a:latin typeface="Bitter"/>
                          <a:ea typeface="Bitter"/>
                          <a:cs typeface="Bitter"/>
                          <a:sym typeface="Bitter"/>
                        </a:rPr>
                        <a:t>10</a:t>
                      </a:r>
                      <a:endParaRPr lang="en-US" sz="1100"/>
                    </a:p>
                  </a:txBody>
                  <a:tcPr marL="38100" marR="38100" marT="38100" marB="381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a:txBody>
                    <a:bodyPr anchor="t" rtlCol="false"/>
                    <a:lstStyle/>
                    <a:p>
                      <a:pPr algn="ctr">
                        <a:lnSpc>
                          <a:spcPts val="3639"/>
                        </a:lnSpc>
                        <a:defRPr/>
                      </a:pPr>
                      <a:r>
                        <a:rPr lang="en-US" sz="2599">
                          <a:solidFill>
                            <a:srgbClr val="000000"/>
                          </a:solidFill>
                          <a:latin typeface="Bitter"/>
                          <a:ea typeface="Bitter"/>
                          <a:cs typeface="Bitter"/>
                          <a:sym typeface="Bitter"/>
                        </a:rPr>
                        <a:t>1010</a:t>
                      </a:r>
                      <a:endParaRPr lang="en-US" sz="1100"/>
                    </a:p>
                  </a:txBody>
                  <a:tcPr marL="38100" marR="38100" marT="38100" marB="381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r>
            </a:tbl>
          </a:graphicData>
        </a:graphic>
      </p:graphicFrame>
      <p:sp>
        <p:nvSpPr>
          <p:cNvPr name="Freeform 4" id="4"/>
          <p:cNvSpPr/>
          <p:nvPr/>
        </p:nvSpPr>
        <p:spPr>
          <a:xfrm flipH="false" flipV="false" rot="-10800000">
            <a:off x="1404677" y="5886233"/>
            <a:ext cx="6864869" cy="3521106"/>
          </a:xfrm>
          <a:custGeom>
            <a:avLst/>
            <a:gdLst/>
            <a:ahLst/>
            <a:cxnLst/>
            <a:rect r="r" b="b" t="t" l="l"/>
            <a:pathLst>
              <a:path h="3521106" w="6864869">
                <a:moveTo>
                  <a:pt x="0" y="0"/>
                </a:moveTo>
                <a:lnTo>
                  <a:pt x="6864869" y="0"/>
                </a:lnTo>
                <a:lnTo>
                  <a:pt x="6864869" y="3521106"/>
                </a:lnTo>
                <a:lnTo>
                  <a:pt x="0" y="35211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035474" y="1983414"/>
            <a:ext cx="7603276" cy="3545058"/>
          </a:xfrm>
          <a:prstGeom prst="rect">
            <a:avLst/>
          </a:prstGeom>
        </p:spPr>
        <p:txBody>
          <a:bodyPr anchor="t" rtlCol="false" tIns="0" lIns="0" bIns="0" rIns="0">
            <a:spAutoFit/>
          </a:bodyPr>
          <a:lstStyle/>
          <a:p>
            <a:pPr algn="ctr">
              <a:lnSpc>
                <a:spcPts val="8646"/>
              </a:lnSpc>
            </a:pPr>
            <a:r>
              <a:rPr lang="en-US" sz="9101">
                <a:solidFill>
                  <a:srgbClr val="000000"/>
                </a:solidFill>
                <a:latin typeface="Pixellet TH"/>
                <a:ea typeface="Pixellet TH"/>
                <a:cs typeface="Pixellet TH"/>
                <a:sym typeface="Pixellet TH"/>
              </a:rPr>
              <a:t>Numbers in Binary code</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419083" y="3614628"/>
          <a:ext cx="15449834" cy="5643672"/>
        </p:xfrm>
        <a:graphic>
          <a:graphicData uri="http://schemas.openxmlformats.org/drawingml/2006/table">
            <a:tbl>
              <a:tblPr/>
              <a:tblGrid>
                <a:gridCol w="2642247"/>
                <a:gridCol w="1423065"/>
                <a:gridCol w="1423065"/>
                <a:gridCol w="1423065"/>
                <a:gridCol w="1423065"/>
                <a:gridCol w="1423065"/>
                <a:gridCol w="1423065"/>
                <a:gridCol w="1423065"/>
                <a:gridCol w="1423065"/>
                <a:gridCol w="1423065"/>
              </a:tblGrid>
              <a:tr h="1094733">
                <a:tc>
                  <a:txBody>
                    <a:bodyPr anchor="t" rtlCol="false"/>
                    <a:lstStyle/>
                    <a:p>
                      <a:pPr algn="ctr">
                        <a:lnSpc>
                          <a:spcPts val="4899"/>
                        </a:lnSpc>
                        <a:defRPr/>
                      </a:pPr>
                      <a:endParaRPr lang="en-US" sz="1100"/>
                    </a:p>
                  </a:txBody>
                  <a:tcPr marL="47625" marR="47625" marT="47625" marB="4762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a:txBody>
                    <a:bodyPr anchor="t" rtlCol="false"/>
                    <a:lstStyle/>
                    <a:p>
                      <a:pPr algn="ctr">
                        <a:lnSpc>
                          <a:spcPts val="4899"/>
                        </a:lnSpc>
                        <a:defRPr/>
                      </a:pPr>
                      <a:r>
                        <a:rPr lang="en-US" sz="3499">
                          <a:solidFill>
                            <a:srgbClr val="000000"/>
                          </a:solidFill>
                          <a:latin typeface="Bitter Bold"/>
                          <a:ea typeface="Bitter Bold"/>
                          <a:cs typeface="Bitter Bold"/>
                          <a:sym typeface="Bitter Bold"/>
                        </a:rPr>
                        <a:t>2^8</a:t>
                      </a:r>
                      <a:endParaRPr lang="en-US" sz="1100"/>
                    </a:p>
                  </a:txBody>
                  <a:tcPr marL="47625" marR="47625" marT="47625" marB="4762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a:txBody>
                    <a:bodyPr anchor="t" rtlCol="false"/>
                    <a:lstStyle/>
                    <a:p>
                      <a:pPr algn="ctr">
                        <a:lnSpc>
                          <a:spcPts val="4899"/>
                        </a:lnSpc>
                        <a:defRPr/>
                      </a:pPr>
                      <a:r>
                        <a:rPr lang="en-US" sz="3499">
                          <a:solidFill>
                            <a:srgbClr val="000000"/>
                          </a:solidFill>
                          <a:latin typeface="Bitter Bold"/>
                          <a:ea typeface="Bitter Bold"/>
                          <a:cs typeface="Bitter Bold"/>
                          <a:sym typeface="Bitter Bold"/>
                        </a:rPr>
                        <a:t>2^7</a:t>
                      </a:r>
                      <a:endParaRPr lang="en-US" sz="1100"/>
                    </a:p>
                  </a:txBody>
                  <a:tcPr marL="47625" marR="47625" marT="47625" marB="4762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a:txBody>
                    <a:bodyPr anchor="t" rtlCol="false"/>
                    <a:lstStyle/>
                    <a:p>
                      <a:pPr algn="ctr">
                        <a:lnSpc>
                          <a:spcPts val="4899"/>
                        </a:lnSpc>
                        <a:defRPr/>
                      </a:pPr>
                      <a:r>
                        <a:rPr lang="en-US" sz="3499">
                          <a:solidFill>
                            <a:srgbClr val="000000"/>
                          </a:solidFill>
                          <a:latin typeface="Bitter Bold"/>
                          <a:ea typeface="Bitter Bold"/>
                          <a:cs typeface="Bitter Bold"/>
                          <a:sym typeface="Bitter Bold"/>
                        </a:rPr>
                        <a:t>2^6</a:t>
                      </a:r>
                      <a:endParaRPr lang="en-US" sz="1100"/>
                    </a:p>
                  </a:txBody>
                  <a:tcPr marL="47625" marR="47625" marT="47625" marB="4762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a:txBody>
                    <a:bodyPr anchor="t" rtlCol="false"/>
                    <a:lstStyle/>
                    <a:p>
                      <a:pPr algn="ctr">
                        <a:lnSpc>
                          <a:spcPts val="4899"/>
                        </a:lnSpc>
                        <a:defRPr/>
                      </a:pPr>
                      <a:r>
                        <a:rPr lang="en-US" sz="3499">
                          <a:solidFill>
                            <a:srgbClr val="000000"/>
                          </a:solidFill>
                          <a:latin typeface="Bitter Bold"/>
                          <a:ea typeface="Bitter Bold"/>
                          <a:cs typeface="Bitter Bold"/>
                          <a:sym typeface="Bitter Bold"/>
                        </a:rPr>
                        <a:t>2^5</a:t>
                      </a:r>
                      <a:endParaRPr lang="en-US" sz="1100"/>
                    </a:p>
                  </a:txBody>
                  <a:tcPr marL="47625" marR="47625" marT="47625" marB="4762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a:txBody>
                    <a:bodyPr anchor="t" rtlCol="false"/>
                    <a:lstStyle/>
                    <a:p>
                      <a:pPr algn="ctr">
                        <a:lnSpc>
                          <a:spcPts val="4899"/>
                        </a:lnSpc>
                        <a:defRPr/>
                      </a:pPr>
                      <a:r>
                        <a:rPr lang="en-US" sz="3499">
                          <a:solidFill>
                            <a:srgbClr val="000000"/>
                          </a:solidFill>
                          <a:latin typeface="Bitter Bold"/>
                          <a:ea typeface="Bitter Bold"/>
                          <a:cs typeface="Bitter Bold"/>
                          <a:sym typeface="Bitter Bold"/>
                        </a:rPr>
                        <a:t>2^4</a:t>
                      </a:r>
                      <a:endParaRPr lang="en-US" sz="1100"/>
                    </a:p>
                  </a:txBody>
                  <a:tcPr marL="47625" marR="47625" marT="47625" marB="4762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a:txBody>
                    <a:bodyPr anchor="t" rtlCol="false"/>
                    <a:lstStyle/>
                    <a:p>
                      <a:pPr algn="ctr">
                        <a:lnSpc>
                          <a:spcPts val="4899"/>
                        </a:lnSpc>
                        <a:defRPr/>
                      </a:pPr>
                      <a:r>
                        <a:rPr lang="en-US" sz="3499">
                          <a:solidFill>
                            <a:srgbClr val="000000"/>
                          </a:solidFill>
                          <a:latin typeface="Bitter Bold"/>
                          <a:ea typeface="Bitter Bold"/>
                          <a:cs typeface="Bitter Bold"/>
                          <a:sym typeface="Bitter Bold"/>
                        </a:rPr>
                        <a:t>2^3</a:t>
                      </a:r>
                      <a:endParaRPr lang="en-US" sz="1100"/>
                    </a:p>
                  </a:txBody>
                  <a:tcPr marL="47625" marR="47625" marT="47625" marB="4762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a:txBody>
                    <a:bodyPr anchor="t" rtlCol="false"/>
                    <a:lstStyle/>
                    <a:p>
                      <a:pPr algn="ctr">
                        <a:lnSpc>
                          <a:spcPts val="4899"/>
                        </a:lnSpc>
                        <a:defRPr/>
                      </a:pPr>
                      <a:r>
                        <a:rPr lang="en-US" sz="3499">
                          <a:solidFill>
                            <a:srgbClr val="000000"/>
                          </a:solidFill>
                          <a:latin typeface="Bitter Bold"/>
                          <a:ea typeface="Bitter Bold"/>
                          <a:cs typeface="Bitter Bold"/>
                          <a:sym typeface="Bitter Bold"/>
                        </a:rPr>
                        <a:t>2^2</a:t>
                      </a:r>
                      <a:endParaRPr lang="en-US" sz="1100"/>
                    </a:p>
                  </a:txBody>
                  <a:tcPr marL="47625" marR="47625" marT="47625" marB="4762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a:txBody>
                    <a:bodyPr anchor="t" rtlCol="false"/>
                    <a:lstStyle/>
                    <a:p>
                      <a:pPr algn="ctr">
                        <a:lnSpc>
                          <a:spcPts val="4899"/>
                        </a:lnSpc>
                        <a:defRPr/>
                      </a:pPr>
                      <a:r>
                        <a:rPr lang="en-US" sz="3499">
                          <a:solidFill>
                            <a:srgbClr val="000000"/>
                          </a:solidFill>
                          <a:latin typeface="Bitter Bold"/>
                          <a:ea typeface="Bitter Bold"/>
                          <a:cs typeface="Bitter Bold"/>
                          <a:sym typeface="Bitter Bold"/>
                        </a:rPr>
                        <a:t>2^1</a:t>
                      </a:r>
                      <a:endParaRPr lang="en-US" sz="1100"/>
                    </a:p>
                  </a:txBody>
                  <a:tcPr marL="47625" marR="47625" marT="47625" marB="4762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a:txBody>
                    <a:bodyPr anchor="t" rtlCol="false"/>
                    <a:lstStyle/>
                    <a:p>
                      <a:pPr algn="ctr">
                        <a:lnSpc>
                          <a:spcPts val="4899"/>
                        </a:lnSpc>
                        <a:defRPr/>
                      </a:pPr>
                      <a:r>
                        <a:rPr lang="en-US" sz="3499">
                          <a:solidFill>
                            <a:srgbClr val="000000"/>
                          </a:solidFill>
                          <a:latin typeface="Bitter Bold"/>
                          <a:ea typeface="Bitter Bold"/>
                          <a:cs typeface="Bitter Bold"/>
                          <a:sym typeface="Bitter Bold"/>
                        </a:rPr>
                        <a:t> 2^0</a:t>
                      </a:r>
                      <a:endParaRPr lang="en-US" sz="1100"/>
                    </a:p>
                  </a:txBody>
                  <a:tcPr marL="47625" marR="47625" marT="47625" marB="4762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r>
              <a:tr h="908771">
                <a:tc>
                  <a:txBody>
                    <a:bodyPr anchor="t" rtlCol="false"/>
                    <a:lstStyle/>
                    <a:p>
                      <a:pPr algn="ctr">
                        <a:lnSpc>
                          <a:spcPts val="2939"/>
                        </a:lnSpc>
                        <a:defRPr/>
                      </a:pPr>
                      <a:endParaRPr lang="en-US" sz="1100"/>
                    </a:p>
                  </a:txBody>
                  <a:tcPr marL="47625" marR="47625" marT="47625" marB="4762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a:txBody>
                    <a:bodyPr anchor="t" rtlCol="false"/>
                    <a:lstStyle/>
                    <a:p>
                      <a:pPr algn="ctr">
                        <a:lnSpc>
                          <a:spcPts val="3639"/>
                        </a:lnSpc>
                        <a:defRPr/>
                      </a:pPr>
                      <a:r>
                        <a:rPr lang="en-US" sz="2599">
                          <a:solidFill>
                            <a:srgbClr val="000000"/>
                          </a:solidFill>
                          <a:latin typeface="Bitter"/>
                          <a:ea typeface="Bitter"/>
                          <a:cs typeface="Bitter"/>
                          <a:sym typeface="Bitter"/>
                        </a:rPr>
                        <a:t>256</a:t>
                      </a:r>
                      <a:endParaRPr lang="en-US" sz="1100"/>
                    </a:p>
                  </a:txBody>
                  <a:tcPr marL="47625" marR="47625" marT="47625" marB="4762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a:txBody>
                    <a:bodyPr anchor="t" rtlCol="false"/>
                    <a:lstStyle/>
                    <a:p>
                      <a:pPr algn="ctr">
                        <a:lnSpc>
                          <a:spcPts val="3639"/>
                        </a:lnSpc>
                        <a:defRPr/>
                      </a:pPr>
                      <a:r>
                        <a:rPr lang="en-US" sz="2599">
                          <a:solidFill>
                            <a:srgbClr val="000000"/>
                          </a:solidFill>
                          <a:latin typeface="Bitter"/>
                          <a:ea typeface="Bitter"/>
                          <a:cs typeface="Bitter"/>
                          <a:sym typeface="Bitter"/>
                        </a:rPr>
                        <a:t>128</a:t>
                      </a:r>
                      <a:endParaRPr lang="en-US" sz="1100"/>
                    </a:p>
                  </a:txBody>
                  <a:tcPr marL="47625" marR="47625" marT="47625" marB="4762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a:txBody>
                    <a:bodyPr anchor="t" rtlCol="false"/>
                    <a:lstStyle/>
                    <a:p>
                      <a:pPr algn="ctr">
                        <a:lnSpc>
                          <a:spcPts val="3639"/>
                        </a:lnSpc>
                        <a:defRPr/>
                      </a:pPr>
                      <a:r>
                        <a:rPr lang="en-US" sz="2599">
                          <a:solidFill>
                            <a:srgbClr val="000000"/>
                          </a:solidFill>
                          <a:latin typeface="Bitter"/>
                          <a:ea typeface="Bitter"/>
                          <a:cs typeface="Bitter"/>
                          <a:sym typeface="Bitter"/>
                        </a:rPr>
                        <a:t>64</a:t>
                      </a:r>
                      <a:endParaRPr lang="en-US" sz="1100"/>
                    </a:p>
                  </a:txBody>
                  <a:tcPr marL="47625" marR="47625" marT="47625" marB="4762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a:txBody>
                    <a:bodyPr anchor="t" rtlCol="false"/>
                    <a:lstStyle/>
                    <a:p>
                      <a:pPr algn="ctr">
                        <a:lnSpc>
                          <a:spcPts val="3639"/>
                        </a:lnSpc>
                        <a:defRPr/>
                      </a:pPr>
                      <a:r>
                        <a:rPr lang="en-US" sz="2599">
                          <a:solidFill>
                            <a:srgbClr val="000000"/>
                          </a:solidFill>
                          <a:latin typeface="Bitter"/>
                          <a:ea typeface="Bitter"/>
                          <a:cs typeface="Bitter"/>
                          <a:sym typeface="Bitter"/>
                        </a:rPr>
                        <a:t>32</a:t>
                      </a:r>
                      <a:endParaRPr lang="en-US" sz="1100"/>
                    </a:p>
                  </a:txBody>
                  <a:tcPr marL="47625" marR="47625" marT="47625" marB="4762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a:txBody>
                    <a:bodyPr anchor="t" rtlCol="false"/>
                    <a:lstStyle/>
                    <a:p>
                      <a:pPr algn="ctr">
                        <a:lnSpc>
                          <a:spcPts val="3639"/>
                        </a:lnSpc>
                        <a:defRPr/>
                      </a:pPr>
                      <a:r>
                        <a:rPr lang="en-US" sz="2599">
                          <a:solidFill>
                            <a:srgbClr val="000000"/>
                          </a:solidFill>
                          <a:latin typeface="Bitter"/>
                          <a:ea typeface="Bitter"/>
                          <a:cs typeface="Bitter"/>
                          <a:sym typeface="Bitter"/>
                        </a:rPr>
                        <a:t>16</a:t>
                      </a:r>
                      <a:endParaRPr lang="en-US" sz="1100"/>
                    </a:p>
                  </a:txBody>
                  <a:tcPr marL="47625" marR="47625" marT="47625" marB="4762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a:txBody>
                    <a:bodyPr anchor="t" rtlCol="false"/>
                    <a:lstStyle/>
                    <a:p>
                      <a:pPr algn="ctr">
                        <a:lnSpc>
                          <a:spcPts val="3639"/>
                        </a:lnSpc>
                        <a:defRPr/>
                      </a:pPr>
                      <a:r>
                        <a:rPr lang="en-US" sz="2599">
                          <a:solidFill>
                            <a:srgbClr val="000000"/>
                          </a:solidFill>
                          <a:latin typeface="Bitter"/>
                          <a:ea typeface="Bitter"/>
                          <a:cs typeface="Bitter"/>
                          <a:sym typeface="Bitter"/>
                        </a:rPr>
                        <a:t>8</a:t>
                      </a:r>
                      <a:endParaRPr lang="en-US" sz="1100"/>
                    </a:p>
                  </a:txBody>
                  <a:tcPr marL="47625" marR="47625" marT="47625" marB="4762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a:txBody>
                    <a:bodyPr anchor="t" rtlCol="false"/>
                    <a:lstStyle/>
                    <a:p>
                      <a:pPr algn="ctr">
                        <a:lnSpc>
                          <a:spcPts val="3639"/>
                        </a:lnSpc>
                        <a:defRPr/>
                      </a:pPr>
                      <a:r>
                        <a:rPr lang="en-US" sz="2599">
                          <a:solidFill>
                            <a:srgbClr val="000000"/>
                          </a:solidFill>
                          <a:latin typeface="Bitter"/>
                          <a:ea typeface="Bitter"/>
                          <a:cs typeface="Bitter"/>
                          <a:sym typeface="Bitter"/>
                        </a:rPr>
                        <a:t>4</a:t>
                      </a:r>
                      <a:endParaRPr lang="en-US" sz="1100"/>
                    </a:p>
                  </a:txBody>
                  <a:tcPr marL="47625" marR="47625" marT="47625" marB="4762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a:txBody>
                    <a:bodyPr anchor="t" rtlCol="false"/>
                    <a:lstStyle/>
                    <a:p>
                      <a:pPr algn="ctr">
                        <a:lnSpc>
                          <a:spcPts val="3639"/>
                        </a:lnSpc>
                        <a:defRPr/>
                      </a:pPr>
                      <a:r>
                        <a:rPr lang="en-US" sz="2599">
                          <a:solidFill>
                            <a:srgbClr val="000000"/>
                          </a:solidFill>
                          <a:latin typeface="Bitter"/>
                          <a:ea typeface="Bitter"/>
                          <a:cs typeface="Bitter"/>
                          <a:sym typeface="Bitter"/>
                        </a:rPr>
                        <a:t>2</a:t>
                      </a:r>
                      <a:endParaRPr lang="en-US" sz="1100"/>
                    </a:p>
                  </a:txBody>
                  <a:tcPr marL="47625" marR="47625" marT="47625" marB="4762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a:txBody>
                    <a:bodyPr anchor="t" rtlCol="false"/>
                    <a:lstStyle/>
                    <a:p>
                      <a:pPr algn="ctr">
                        <a:lnSpc>
                          <a:spcPts val="3639"/>
                        </a:lnSpc>
                        <a:defRPr/>
                      </a:pPr>
                      <a:r>
                        <a:rPr lang="en-US" sz="2599">
                          <a:solidFill>
                            <a:srgbClr val="000000"/>
                          </a:solidFill>
                          <a:latin typeface="Bitter"/>
                          <a:ea typeface="Bitter"/>
                          <a:cs typeface="Bitter"/>
                          <a:sym typeface="Bitter"/>
                        </a:rPr>
                        <a:t>0</a:t>
                      </a:r>
                      <a:endParaRPr lang="en-US" sz="1100"/>
                    </a:p>
                  </a:txBody>
                  <a:tcPr marL="47625" marR="47625" marT="47625" marB="4762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r>
              <a:tr h="983292">
                <a:tc>
                  <a:txBody>
                    <a:bodyPr anchor="t" rtlCol="false"/>
                    <a:lstStyle/>
                    <a:p>
                      <a:pPr algn="ctr">
                        <a:lnSpc>
                          <a:spcPts val="2939"/>
                        </a:lnSpc>
                        <a:defRPr/>
                      </a:pPr>
                      <a:r>
                        <a:rPr lang="en-US" sz="2099">
                          <a:solidFill>
                            <a:srgbClr val="000000"/>
                          </a:solidFill>
                          <a:latin typeface="Bitter Bold"/>
                          <a:ea typeface="Bitter Bold"/>
                          <a:cs typeface="Bitter Bold"/>
                          <a:sym typeface="Bitter Bold"/>
                        </a:rPr>
                        <a:t>Is this on or off?</a:t>
                      </a:r>
                      <a:endParaRPr lang="en-US" sz="1100"/>
                    </a:p>
                  </a:txBody>
                  <a:tcPr marL="47625" marR="47625" marT="47625" marB="4762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a:txBody>
                    <a:bodyPr anchor="t" rtlCol="false"/>
                    <a:lstStyle/>
                    <a:p>
                      <a:pPr algn="ctr">
                        <a:lnSpc>
                          <a:spcPts val="3639"/>
                        </a:lnSpc>
                        <a:defRPr/>
                      </a:pPr>
                      <a:r>
                        <a:rPr lang="en-US" sz="2599">
                          <a:solidFill>
                            <a:srgbClr val="000000"/>
                          </a:solidFill>
                          <a:latin typeface="Bitter"/>
                          <a:ea typeface="Bitter"/>
                          <a:cs typeface="Bitter"/>
                          <a:sym typeface="Bitter"/>
                        </a:rPr>
                        <a:t>1=on</a:t>
                      </a:r>
                      <a:endParaRPr lang="en-US" sz="1100"/>
                    </a:p>
                  </a:txBody>
                  <a:tcPr marL="47625" marR="47625" marT="47625" marB="4762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a:txBody>
                    <a:bodyPr anchor="t" rtlCol="false"/>
                    <a:lstStyle/>
                    <a:p>
                      <a:pPr algn="ctr">
                        <a:lnSpc>
                          <a:spcPts val="3639"/>
                        </a:lnSpc>
                        <a:defRPr/>
                      </a:pPr>
                      <a:r>
                        <a:rPr lang="en-US" sz="2599">
                          <a:solidFill>
                            <a:srgbClr val="000000"/>
                          </a:solidFill>
                          <a:latin typeface="Bitter"/>
                          <a:ea typeface="Bitter"/>
                          <a:cs typeface="Bitter"/>
                          <a:sym typeface="Bitter"/>
                        </a:rPr>
                        <a:t>0=off</a:t>
                      </a:r>
                      <a:endParaRPr lang="en-US" sz="1100"/>
                    </a:p>
                  </a:txBody>
                  <a:tcPr marL="47625" marR="47625" marT="47625" marB="4762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a:txBody>
                    <a:bodyPr anchor="t" rtlCol="false"/>
                    <a:lstStyle/>
                    <a:p>
                      <a:pPr algn="ctr">
                        <a:lnSpc>
                          <a:spcPts val="3639"/>
                        </a:lnSpc>
                        <a:defRPr/>
                      </a:pPr>
                      <a:r>
                        <a:rPr lang="en-US" sz="2599">
                          <a:solidFill>
                            <a:srgbClr val="000000"/>
                          </a:solidFill>
                          <a:latin typeface="Bitter"/>
                          <a:ea typeface="Bitter"/>
                          <a:cs typeface="Bitter"/>
                          <a:sym typeface="Bitter"/>
                        </a:rPr>
                        <a:t>1=on</a:t>
                      </a:r>
                      <a:endParaRPr lang="en-US" sz="1100"/>
                    </a:p>
                  </a:txBody>
                  <a:tcPr marL="47625" marR="47625" marT="47625" marB="4762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a:txBody>
                    <a:bodyPr anchor="t" rtlCol="false"/>
                    <a:lstStyle/>
                    <a:p>
                      <a:pPr algn="ctr">
                        <a:lnSpc>
                          <a:spcPts val="3639"/>
                        </a:lnSpc>
                        <a:defRPr/>
                      </a:pPr>
                      <a:r>
                        <a:rPr lang="en-US" sz="2599">
                          <a:solidFill>
                            <a:srgbClr val="000000"/>
                          </a:solidFill>
                          <a:latin typeface="Bitter"/>
                          <a:ea typeface="Bitter"/>
                          <a:cs typeface="Bitter"/>
                          <a:sym typeface="Bitter"/>
                        </a:rPr>
                        <a:t>0=off</a:t>
                      </a:r>
                      <a:endParaRPr lang="en-US" sz="1100"/>
                    </a:p>
                  </a:txBody>
                  <a:tcPr marL="47625" marR="47625" marT="47625" marB="4762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a:txBody>
                    <a:bodyPr anchor="t" rtlCol="false"/>
                    <a:lstStyle/>
                    <a:p>
                      <a:pPr algn="ctr">
                        <a:lnSpc>
                          <a:spcPts val="3639"/>
                        </a:lnSpc>
                        <a:defRPr/>
                      </a:pPr>
                      <a:r>
                        <a:rPr lang="en-US" sz="2599">
                          <a:solidFill>
                            <a:srgbClr val="000000"/>
                          </a:solidFill>
                          <a:latin typeface="Bitter"/>
                          <a:ea typeface="Bitter"/>
                          <a:cs typeface="Bitter"/>
                          <a:sym typeface="Bitter"/>
                        </a:rPr>
                        <a:t>0=off</a:t>
                      </a:r>
                      <a:endParaRPr lang="en-US" sz="1100"/>
                    </a:p>
                  </a:txBody>
                  <a:tcPr marL="47625" marR="47625" marT="47625" marB="4762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a:txBody>
                    <a:bodyPr anchor="t" rtlCol="false"/>
                    <a:lstStyle/>
                    <a:p>
                      <a:pPr algn="ctr">
                        <a:lnSpc>
                          <a:spcPts val="3639"/>
                        </a:lnSpc>
                        <a:defRPr/>
                      </a:pPr>
                      <a:r>
                        <a:rPr lang="en-US" sz="2599">
                          <a:solidFill>
                            <a:srgbClr val="000000"/>
                          </a:solidFill>
                          <a:latin typeface="Bitter"/>
                          <a:ea typeface="Bitter"/>
                          <a:cs typeface="Bitter"/>
                          <a:sym typeface="Bitter"/>
                        </a:rPr>
                        <a:t>1=on</a:t>
                      </a:r>
                      <a:endParaRPr lang="en-US" sz="1100"/>
                    </a:p>
                  </a:txBody>
                  <a:tcPr marL="47625" marR="47625" marT="47625" marB="4762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a:txBody>
                    <a:bodyPr anchor="t" rtlCol="false"/>
                    <a:lstStyle/>
                    <a:p>
                      <a:pPr algn="ctr">
                        <a:lnSpc>
                          <a:spcPts val="3639"/>
                        </a:lnSpc>
                        <a:defRPr/>
                      </a:pPr>
                      <a:r>
                        <a:rPr lang="en-US" sz="2599">
                          <a:solidFill>
                            <a:srgbClr val="000000"/>
                          </a:solidFill>
                          <a:latin typeface="Bitter"/>
                          <a:ea typeface="Bitter"/>
                          <a:cs typeface="Bitter"/>
                          <a:sym typeface="Bitter"/>
                        </a:rPr>
                        <a:t>1=on</a:t>
                      </a:r>
                      <a:endParaRPr lang="en-US" sz="1100"/>
                    </a:p>
                  </a:txBody>
                  <a:tcPr marL="47625" marR="47625" marT="47625" marB="4762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a:txBody>
                    <a:bodyPr anchor="t" rtlCol="false"/>
                    <a:lstStyle/>
                    <a:p>
                      <a:pPr algn="ctr">
                        <a:lnSpc>
                          <a:spcPts val="3639"/>
                        </a:lnSpc>
                        <a:defRPr/>
                      </a:pPr>
                      <a:r>
                        <a:rPr lang="en-US" sz="2599">
                          <a:solidFill>
                            <a:srgbClr val="000000"/>
                          </a:solidFill>
                          <a:latin typeface="Bitter"/>
                          <a:ea typeface="Bitter"/>
                          <a:cs typeface="Bitter"/>
                          <a:sym typeface="Bitter"/>
                        </a:rPr>
                        <a:t>0=off</a:t>
                      </a:r>
                      <a:endParaRPr lang="en-US" sz="1100"/>
                    </a:p>
                  </a:txBody>
                  <a:tcPr marL="47625" marR="47625" marT="47625" marB="4762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a:txBody>
                    <a:bodyPr anchor="t" rtlCol="false"/>
                    <a:lstStyle/>
                    <a:p>
                      <a:pPr algn="ctr">
                        <a:lnSpc>
                          <a:spcPts val="3639"/>
                        </a:lnSpc>
                        <a:defRPr/>
                      </a:pPr>
                      <a:r>
                        <a:rPr lang="en-US" sz="2599">
                          <a:solidFill>
                            <a:srgbClr val="000000"/>
                          </a:solidFill>
                          <a:latin typeface="Bitter"/>
                          <a:ea typeface="Bitter"/>
                          <a:cs typeface="Bitter"/>
                          <a:sym typeface="Bitter"/>
                        </a:rPr>
                        <a:t>0=off</a:t>
                      </a:r>
                      <a:endParaRPr lang="en-US" sz="1100"/>
                    </a:p>
                  </a:txBody>
                  <a:tcPr marL="47625" marR="47625" marT="47625" marB="4762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r>
              <a:tr h="908771">
                <a:tc>
                  <a:txBody>
                    <a:bodyPr anchor="t" rtlCol="false"/>
                    <a:lstStyle/>
                    <a:p>
                      <a:pPr algn="ctr">
                        <a:lnSpc>
                          <a:spcPts val="2939"/>
                        </a:lnSpc>
                        <a:defRPr/>
                      </a:pPr>
                      <a:r>
                        <a:rPr lang="en-US" sz="2099">
                          <a:solidFill>
                            <a:srgbClr val="000000"/>
                          </a:solidFill>
                          <a:latin typeface="Bitter Bold"/>
                          <a:ea typeface="Bitter Bold"/>
                          <a:cs typeface="Bitter Bold"/>
                          <a:sym typeface="Bitter Bold"/>
                        </a:rPr>
                        <a:t>Total:</a:t>
                      </a:r>
                      <a:endParaRPr lang="en-US" sz="1100"/>
                    </a:p>
                  </a:txBody>
                  <a:tcPr marL="47625" marR="47625" marT="47625" marB="4762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a:txBody>
                    <a:bodyPr anchor="t" rtlCol="false"/>
                    <a:lstStyle/>
                    <a:p>
                      <a:pPr algn="ctr">
                        <a:lnSpc>
                          <a:spcPts val="3639"/>
                        </a:lnSpc>
                        <a:defRPr/>
                      </a:pPr>
                      <a:r>
                        <a:rPr lang="en-US" sz="2599">
                          <a:solidFill>
                            <a:srgbClr val="000000"/>
                          </a:solidFill>
                          <a:latin typeface="Bitter"/>
                          <a:ea typeface="Bitter"/>
                          <a:cs typeface="Bitter"/>
                          <a:sym typeface="Bitter"/>
                        </a:rPr>
                        <a:t>256</a:t>
                      </a:r>
                      <a:endParaRPr lang="en-US" sz="1100"/>
                    </a:p>
                  </a:txBody>
                  <a:tcPr marL="47625" marR="47625" marT="47625" marB="4762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a:txBody>
                    <a:bodyPr anchor="t" rtlCol="false"/>
                    <a:lstStyle/>
                    <a:p>
                      <a:pPr algn="ctr">
                        <a:lnSpc>
                          <a:spcPts val="3639"/>
                        </a:lnSpc>
                        <a:defRPr/>
                      </a:pPr>
                      <a:r>
                        <a:rPr lang="en-US" sz="2599">
                          <a:solidFill>
                            <a:srgbClr val="000000"/>
                          </a:solidFill>
                          <a:latin typeface="Bitter"/>
                          <a:ea typeface="Bitter"/>
                          <a:cs typeface="Bitter"/>
                          <a:sym typeface="Bitter"/>
                        </a:rPr>
                        <a:t>0</a:t>
                      </a:r>
                      <a:endParaRPr lang="en-US" sz="1100"/>
                    </a:p>
                  </a:txBody>
                  <a:tcPr marL="47625" marR="47625" marT="47625" marB="4762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a:txBody>
                    <a:bodyPr anchor="t" rtlCol="false"/>
                    <a:lstStyle/>
                    <a:p>
                      <a:pPr algn="ctr">
                        <a:lnSpc>
                          <a:spcPts val="3639"/>
                        </a:lnSpc>
                        <a:defRPr/>
                      </a:pPr>
                      <a:r>
                        <a:rPr lang="en-US" sz="2599">
                          <a:solidFill>
                            <a:srgbClr val="000000"/>
                          </a:solidFill>
                          <a:latin typeface="Bitter"/>
                          <a:ea typeface="Bitter"/>
                          <a:cs typeface="Bitter"/>
                          <a:sym typeface="Bitter"/>
                        </a:rPr>
                        <a:t>64</a:t>
                      </a:r>
                      <a:endParaRPr lang="en-US" sz="1100"/>
                    </a:p>
                  </a:txBody>
                  <a:tcPr marL="47625" marR="47625" marT="47625" marB="4762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a:txBody>
                    <a:bodyPr anchor="t" rtlCol="false"/>
                    <a:lstStyle/>
                    <a:p>
                      <a:pPr algn="ctr">
                        <a:lnSpc>
                          <a:spcPts val="3639"/>
                        </a:lnSpc>
                        <a:defRPr/>
                      </a:pPr>
                      <a:r>
                        <a:rPr lang="en-US" sz="2599">
                          <a:solidFill>
                            <a:srgbClr val="000000"/>
                          </a:solidFill>
                          <a:latin typeface="Bitter"/>
                          <a:ea typeface="Bitter"/>
                          <a:cs typeface="Bitter"/>
                          <a:sym typeface="Bitter"/>
                        </a:rPr>
                        <a:t>0</a:t>
                      </a:r>
                      <a:endParaRPr lang="en-US" sz="1100"/>
                    </a:p>
                  </a:txBody>
                  <a:tcPr marL="47625" marR="47625" marT="47625" marB="4762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a:txBody>
                    <a:bodyPr anchor="t" rtlCol="false"/>
                    <a:lstStyle/>
                    <a:p>
                      <a:pPr algn="ctr">
                        <a:lnSpc>
                          <a:spcPts val="3639"/>
                        </a:lnSpc>
                        <a:defRPr/>
                      </a:pPr>
                      <a:r>
                        <a:rPr lang="en-US" sz="2599">
                          <a:solidFill>
                            <a:srgbClr val="000000"/>
                          </a:solidFill>
                          <a:latin typeface="Bitter"/>
                          <a:ea typeface="Bitter"/>
                          <a:cs typeface="Bitter"/>
                          <a:sym typeface="Bitter"/>
                        </a:rPr>
                        <a:t>0</a:t>
                      </a:r>
                      <a:endParaRPr lang="en-US" sz="1100"/>
                    </a:p>
                  </a:txBody>
                  <a:tcPr marL="47625" marR="47625" marT="47625" marB="4762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a:txBody>
                    <a:bodyPr anchor="t" rtlCol="false"/>
                    <a:lstStyle/>
                    <a:p>
                      <a:pPr algn="ctr">
                        <a:lnSpc>
                          <a:spcPts val="3639"/>
                        </a:lnSpc>
                        <a:defRPr/>
                      </a:pPr>
                      <a:r>
                        <a:rPr lang="en-US" sz="2599">
                          <a:solidFill>
                            <a:srgbClr val="000000"/>
                          </a:solidFill>
                          <a:latin typeface="Bitter"/>
                          <a:ea typeface="Bitter"/>
                          <a:cs typeface="Bitter"/>
                          <a:sym typeface="Bitter"/>
                        </a:rPr>
                        <a:t>8</a:t>
                      </a:r>
                      <a:endParaRPr lang="en-US" sz="1100"/>
                    </a:p>
                  </a:txBody>
                  <a:tcPr marL="47625" marR="47625" marT="47625" marB="4762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a:txBody>
                    <a:bodyPr anchor="t" rtlCol="false"/>
                    <a:lstStyle/>
                    <a:p>
                      <a:pPr algn="ctr">
                        <a:lnSpc>
                          <a:spcPts val="3639"/>
                        </a:lnSpc>
                        <a:defRPr/>
                      </a:pPr>
                      <a:r>
                        <a:rPr lang="en-US" sz="2599">
                          <a:solidFill>
                            <a:srgbClr val="000000"/>
                          </a:solidFill>
                          <a:latin typeface="Bitter"/>
                          <a:ea typeface="Bitter"/>
                          <a:cs typeface="Bitter"/>
                          <a:sym typeface="Bitter"/>
                        </a:rPr>
                        <a:t>4</a:t>
                      </a:r>
                      <a:endParaRPr lang="en-US" sz="1100"/>
                    </a:p>
                  </a:txBody>
                  <a:tcPr marL="47625" marR="47625" marT="47625" marB="4762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a:txBody>
                    <a:bodyPr anchor="t" rtlCol="false"/>
                    <a:lstStyle/>
                    <a:p>
                      <a:pPr algn="ctr">
                        <a:lnSpc>
                          <a:spcPts val="3639"/>
                        </a:lnSpc>
                        <a:defRPr/>
                      </a:pPr>
                      <a:r>
                        <a:rPr lang="en-US" sz="2599">
                          <a:solidFill>
                            <a:srgbClr val="000000"/>
                          </a:solidFill>
                          <a:latin typeface="Bitter"/>
                          <a:ea typeface="Bitter"/>
                          <a:cs typeface="Bitter"/>
                          <a:sym typeface="Bitter"/>
                        </a:rPr>
                        <a:t>0</a:t>
                      </a:r>
                      <a:endParaRPr lang="en-US" sz="1100"/>
                    </a:p>
                  </a:txBody>
                  <a:tcPr marL="47625" marR="47625" marT="47625" marB="4762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a:txBody>
                    <a:bodyPr anchor="t" rtlCol="false"/>
                    <a:lstStyle/>
                    <a:p>
                      <a:pPr algn="ctr">
                        <a:lnSpc>
                          <a:spcPts val="3639"/>
                        </a:lnSpc>
                        <a:defRPr/>
                      </a:pPr>
                      <a:r>
                        <a:rPr lang="en-US" sz="2599">
                          <a:solidFill>
                            <a:srgbClr val="000000"/>
                          </a:solidFill>
                          <a:latin typeface="Bitter"/>
                          <a:ea typeface="Bitter"/>
                          <a:cs typeface="Bitter"/>
                          <a:sym typeface="Bitter"/>
                        </a:rPr>
                        <a:t>0</a:t>
                      </a:r>
                      <a:endParaRPr lang="en-US" sz="1100"/>
                    </a:p>
                  </a:txBody>
                  <a:tcPr marL="47625" marR="47625" marT="47625" marB="4762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r>
              <a:tr h="750772">
                <a:tc>
                  <a:txBody>
                    <a:bodyPr anchor="t" rtlCol="false"/>
                    <a:lstStyle/>
                    <a:p>
                      <a:pPr algn="ctr">
                        <a:lnSpc>
                          <a:spcPts val="2939"/>
                        </a:lnSpc>
                        <a:defRPr/>
                      </a:pPr>
                      <a:r>
                        <a:rPr lang="en-US" sz="2099">
                          <a:solidFill>
                            <a:srgbClr val="000000"/>
                          </a:solidFill>
                          <a:latin typeface="Bitter Bold"/>
                          <a:ea typeface="Bitter Bold"/>
                          <a:cs typeface="Bitter Bold"/>
                          <a:sym typeface="Bitter Bold"/>
                        </a:rPr>
                        <a:t>Add it up</a:t>
                      </a:r>
                      <a:endParaRPr lang="en-US" sz="1100"/>
                    </a:p>
                  </a:txBody>
                  <a:tcPr marL="47625" marR="47625" marT="47625" marB="4762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gridSpan="9">
                  <a:txBody>
                    <a:bodyPr anchor="t" rtlCol="false"/>
                    <a:lstStyle/>
                    <a:p>
                      <a:pPr algn="ctr">
                        <a:lnSpc>
                          <a:spcPts val="3639"/>
                        </a:lnSpc>
                        <a:defRPr/>
                      </a:pPr>
                      <a:r>
                        <a:rPr lang="en-US" sz="2599">
                          <a:solidFill>
                            <a:srgbClr val="000000"/>
                          </a:solidFill>
                          <a:latin typeface="Bitter"/>
                          <a:ea typeface="Bitter"/>
                          <a:cs typeface="Bitter"/>
                          <a:sym typeface="Bitter"/>
                        </a:rPr>
                        <a:t>256 + 0 + 64 + 0 + 0 + 8 + 4  + 0 + 0</a:t>
                      </a:r>
                      <a:endParaRPr lang="en-US" sz="1100"/>
                    </a:p>
                  </a:txBody>
                  <a:tcPr marL="47625" marR="47625" marT="47625" marB="4762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hMerge="true">
                  <a:txBody>
                    <a:bodyPr anchor="t" rtlCol="false"/>
                    <a:lstStyle/>
                    <a:p>
                      <a:pPr algn="ctr">
                        <a:lnSpc>
                          <a:spcPts val="3639"/>
                        </a:lnSpc>
                        <a:defRPr/>
                      </a:pPr>
                      <a:r>
                        <a:rPr lang="en-US" sz="2599">
                          <a:solidFill>
                            <a:srgbClr val="000000"/>
                          </a:solidFill>
                          <a:latin typeface="Bitter"/>
                          <a:ea typeface="Bitter"/>
                          <a:cs typeface="Bitter"/>
                          <a:sym typeface="Bitter"/>
                        </a:rPr>
                        <a:t>256 + 0 + 64 + 0 + 0 + 8 + 4  + 0 + 0</a:t>
                      </a:r>
                      <a:endParaRPr lang="en-US" sz="1100"/>
                    </a:p>
                  </a:txBody>
                  <a:tcPr marL="47625" marR="47625" marT="47625" marB="4762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hMerge="true">
                  <a:txBody>
                    <a:bodyPr anchor="t" rtlCol="false"/>
                    <a:lstStyle/>
                    <a:p>
                      <a:pPr algn="ctr">
                        <a:lnSpc>
                          <a:spcPts val="3639"/>
                        </a:lnSpc>
                        <a:defRPr/>
                      </a:pPr>
                      <a:r>
                        <a:rPr lang="en-US" sz="2599">
                          <a:solidFill>
                            <a:srgbClr val="000000"/>
                          </a:solidFill>
                          <a:latin typeface="Bitter"/>
                          <a:ea typeface="Bitter"/>
                          <a:cs typeface="Bitter"/>
                          <a:sym typeface="Bitter"/>
                        </a:rPr>
                        <a:t>256 + 0 + 64 + 0 + 0 + 8 + 4  + 0 + 0</a:t>
                      </a:r>
                      <a:endParaRPr lang="en-US" sz="1100"/>
                    </a:p>
                  </a:txBody>
                  <a:tcPr marL="47625" marR="47625" marT="47625" marB="4762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hMerge="true">
                  <a:txBody>
                    <a:bodyPr anchor="t" rtlCol="false"/>
                    <a:lstStyle/>
                    <a:p>
                      <a:pPr algn="ctr">
                        <a:lnSpc>
                          <a:spcPts val="3639"/>
                        </a:lnSpc>
                        <a:defRPr/>
                      </a:pPr>
                      <a:r>
                        <a:rPr lang="en-US" sz="2599">
                          <a:solidFill>
                            <a:srgbClr val="000000"/>
                          </a:solidFill>
                          <a:latin typeface="Bitter"/>
                          <a:ea typeface="Bitter"/>
                          <a:cs typeface="Bitter"/>
                          <a:sym typeface="Bitter"/>
                        </a:rPr>
                        <a:t>256 + 0 + 64 + 0 + 0 + 8 + 4  + 0 + 0</a:t>
                      </a:r>
                      <a:endParaRPr lang="en-US" sz="1100"/>
                    </a:p>
                  </a:txBody>
                  <a:tcPr marL="47625" marR="47625" marT="47625" marB="4762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hMerge="true">
                  <a:txBody>
                    <a:bodyPr anchor="t" rtlCol="false"/>
                    <a:lstStyle/>
                    <a:p>
                      <a:pPr algn="ctr">
                        <a:lnSpc>
                          <a:spcPts val="3639"/>
                        </a:lnSpc>
                        <a:defRPr/>
                      </a:pPr>
                      <a:r>
                        <a:rPr lang="en-US" sz="2599">
                          <a:solidFill>
                            <a:srgbClr val="000000"/>
                          </a:solidFill>
                          <a:latin typeface="Bitter"/>
                          <a:ea typeface="Bitter"/>
                          <a:cs typeface="Bitter"/>
                          <a:sym typeface="Bitter"/>
                        </a:rPr>
                        <a:t>256 + 0 + 64 + 0 + 0 + 8 + 4  + 0 + 0</a:t>
                      </a:r>
                      <a:endParaRPr lang="en-US" sz="1100"/>
                    </a:p>
                  </a:txBody>
                  <a:tcPr marL="47625" marR="47625" marT="47625" marB="4762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hMerge="true">
                  <a:txBody>
                    <a:bodyPr anchor="t" rtlCol="false"/>
                    <a:lstStyle/>
                    <a:p>
                      <a:pPr algn="ctr">
                        <a:lnSpc>
                          <a:spcPts val="3639"/>
                        </a:lnSpc>
                        <a:defRPr/>
                      </a:pPr>
                      <a:r>
                        <a:rPr lang="en-US" sz="2599">
                          <a:solidFill>
                            <a:srgbClr val="000000"/>
                          </a:solidFill>
                          <a:latin typeface="Bitter"/>
                          <a:ea typeface="Bitter"/>
                          <a:cs typeface="Bitter"/>
                          <a:sym typeface="Bitter"/>
                        </a:rPr>
                        <a:t>256 + 0 + 64 + 0 + 0 + 8 + 4  + 0 + 0</a:t>
                      </a:r>
                      <a:endParaRPr lang="en-US" sz="1100"/>
                    </a:p>
                  </a:txBody>
                  <a:tcPr marL="47625" marR="47625" marT="47625" marB="4762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hMerge="true">
                  <a:txBody>
                    <a:bodyPr anchor="t" rtlCol="false"/>
                    <a:lstStyle/>
                    <a:p>
                      <a:pPr algn="ctr">
                        <a:lnSpc>
                          <a:spcPts val="3639"/>
                        </a:lnSpc>
                        <a:defRPr/>
                      </a:pPr>
                      <a:r>
                        <a:rPr lang="en-US" sz="2599">
                          <a:solidFill>
                            <a:srgbClr val="000000"/>
                          </a:solidFill>
                          <a:latin typeface="Bitter"/>
                          <a:ea typeface="Bitter"/>
                          <a:cs typeface="Bitter"/>
                          <a:sym typeface="Bitter"/>
                        </a:rPr>
                        <a:t>256 + 0 + 64 + 0 + 0 + 8 + 4  + 0 + 0</a:t>
                      </a:r>
                      <a:endParaRPr lang="en-US" sz="1100"/>
                    </a:p>
                  </a:txBody>
                  <a:tcPr marL="47625" marR="47625" marT="47625" marB="4762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hMerge="true">
                  <a:txBody>
                    <a:bodyPr anchor="t" rtlCol="false"/>
                    <a:lstStyle/>
                    <a:p>
                      <a:pPr algn="ctr">
                        <a:lnSpc>
                          <a:spcPts val="3639"/>
                        </a:lnSpc>
                        <a:defRPr/>
                      </a:pPr>
                      <a:r>
                        <a:rPr lang="en-US" sz="2599">
                          <a:solidFill>
                            <a:srgbClr val="000000"/>
                          </a:solidFill>
                          <a:latin typeface="Bitter"/>
                          <a:ea typeface="Bitter"/>
                          <a:cs typeface="Bitter"/>
                          <a:sym typeface="Bitter"/>
                        </a:rPr>
                        <a:t>256 + 0 + 64 + 0 + 0 + 8 + 4  + 0 + 0</a:t>
                      </a:r>
                      <a:endParaRPr lang="en-US" sz="1100"/>
                    </a:p>
                  </a:txBody>
                  <a:tcPr marL="47625" marR="47625" marT="47625" marB="4762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hMerge="true">
                  <a:txBody>
                    <a:bodyPr anchor="t" rtlCol="false"/>
                    <a:lstStyle/>
                    <a:p>
                      <a:pPr algn="ctr">
                        <a:lnSpc>
                          <a:spcPts val="3639"/>
                        </a:lnSpc>
                        <a:defRPr/>
                      </a:pPr>
                      <a:r>
                        <a:rPr lang="en-US" sz="2599">
                          <a:solidFill>
                            <a:srgbClr val="000000"/>
                          </a:solidFill>
                          <a:latin typeface="Bitter"/>
                          <a:ea typeface="Bitter"/>
                          <a:cs typeface="Bitter"/>
                          <a:sym typeface="Bitter"/>
                        </a:rPr>
                        <a:t>256 + 0 + 64 + 0 + 0 + 8 + 4  + 0 + 0</a:t>
                      </a:r>
                      <a:endParaRPr lang="en-US" sz="1100"/>
                    </a:p>
                  </a:txBody>
                  <a:tcPr marL="47625" marR="47625" marT="47625" marB="4762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r>
              <a:tr h="997333">
                <a:tc>
                  <a:txBody>
                    <a:bodyPr anchor="t" rtlCol="false"/>
                    <a:lstStyle/>
                    <a:p>
                      <a:pPr algn="ctr">
                        <a:lnSpc>
                          <a:spcPts val="2939"/>
                        </a:lnSpc>
                        <a:defRPr/>
                      </a:pPr>
                      <a:r>
                        <a:rPr lang="en-US" sz="2099">
                          <a:solidFill>
                            <a:srgbClr val="000000"/>
                          </a:solidFill>
                          <a:latin typeface="Bitter Bold"/>
                          <a:ea typeface="Bitter Bold"/>
                          <a:cs typeface="Bitter Bold"/>
                          <a:sym typeface="Bitter Bold"/>
                        </a:rPr>
                        <a:t>Computer reads it as:</a:t>
                      </a:r>
                      <a:endParaRPr lang="en-US" sz="1100"/>
                    </a:p>
                  </a:txBody>
                  <a:tcPr marL="47625" marR="47625" marT="47625" marB="4762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gridSpan="9">
                  <a:txBody>
                    <a:bodyPr anchor="t" rtlCol="false"/>
                    <a:lstStyle/>
                    <a:p>
                      <a:pPr algn="ctr">
                        <a:lnSpc>
                          <a:spcPts val="6019"/>
                        </a:lnSpc>
                        <a:defRPr/>
                      </a:pPr>
                      <a:r>
                        <a:rPr lang="en-US" sz="4299">
                          <a:solidFill>
                            <a:srgbClr val="000000"/>
                          </a:solidFill>
                          <a:latin typeface="Bitter"/>
                          <a:ea typeface="Bitter"/>
                          <a:cs typeface="Bitter"/>
                          <a:sym typeface="Bitter"/>
                        </a:rPr>
                        <a:t>332</a:t>
                      </a:r>
                      <a:endParaRPr lang="en-US" sz="1100"/>
                    </a:p>
                  </a:txBody>
                  <a:tcPr marL="47625" marR="47625" marT="47625" marB="4762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hMerge="true">
                  <a:txBody>
                    <a:bodyPr anchor="t" rtlCol="false"/>
                    <a:lstStyle/>
                    <a:p>
                      <a:pPr algn="ctr">
                        <a:lnSpc>
                          <a:spcPts val="6019"/>
                        </a:lnSpc>
                        <a:defRPr/>
                      </a:pPr>
                      <a:r>
                        <a:rPr lang="en-US" sz="4299">
                          <a:solidFill>
                            <a:srgbClr val="000000"/>
                          </a:solidFill>
                          <a:latin typeface="Bitter"/>
                          <a:ea typeface="Bitter"/>
                          <a:cs typeface="Bitter"/>
                          <a:sym typeface="Bitter"/>
                        </a:rPr>
                        <a:t>332</a:t>
                      </a:r>
                      <a:endParaRPr lang="en-US" sz="1100"/>
                    </a:p>
                  </a:txBody>
                  <a:tcPr marL="47625" marR="47625" marT="47625" marB="4762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hMerge="true">
                  <a:txBody>
                    <a:bodyPr anchor="t" rtlCol="false"/>
                    <a:lstStyle/>
                    <a:p>
                      <a:pPr algn="ctr">
                        <a:lnSpc>
                          <a:spcPts val="6019"/>
                        </a:lnSpc>
                        <a:defRPr/>
                      </a:pPr>
                      <a:r>
                        <a:rPr lang="en-US" sz="4299">
                          <a:solidFill>
                            <a:srgbClr val="000000"/>
                          </a:solidFill>
                          <a:latin typeface="Bitter"/>
                          <a:ea typeface="Bitter"/>
                          <a:cs typeface="Bitter"/>
                          <a:sym typeface="Bitter"/>
                        </a:rPr>
                        <a:t>332</a:t>
                      </a:r>
                      <a:endParaRPr lang="en-US" sz="1100"/>
                    </a:p>
                  </a:txBody>
                  <a:tcPr marL="47625" marR="47625" marT="47625" marB="4762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hMerge="true">
                  <a:txBody>
                    <a:bodyPr anchor="t" rtlCol="false"/>
                    <a:lstStyle/>
                    <a:p>
                      <a:pPr algn="ctr">
                        <a:lnSpc>
                          <a:spcPts val="6019"/>
                        </a:lnSpc>
                        <a:defRPr/>
                      </a:pPr>
                      <a:r>
                        <a:rPr lang="en-US" sz="4299">
                          <a:solidFill>
                            <a:srgbClr val="000000"/>
                          </a:solidFill>
                          <a:latin typeface="Bitter"/>
                          <a:ea typeface="Bitter"/>
                          <a:cs typeface="Bitter"/>
                          <a:sym typeface="Bitter"/>
                        </a:rPr>
                        <a:t>332</a:t>
                      </a:r>
                      <a:endParaRPr lang="en-US" sz="1100"/>
                    </a:p>
                  </a:txBody>
                  <a:tcPr marL="47625" marR="47625" marT="47625" marB="4762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hMerge="true">
                  <a:txBody>
                    <a:bodyPr anchor="t" rtlCol="false"/>
                    <a:lstStyle/>
                    <a:p>
                      <a:pPr algn="ctr">
                        <a:lnSpc>
                          <a:spcPts val="6019"/>
                        </a:lnSpc>
                        <a:defRPr/>
                      </a:pPr>
                      <a:r>
                        <a:rPr lang="en-US" sz="4299">
                          <a:solidFill>
                            <a:srgbClr val="000000"/>
                          </a:solidFill>
                          <a:latin typeface="Bitter"/>
                          <a:ea typeface="Bitter"/>
                          <a:cs typeface="Bitter"/>
                          <a:sym typeface="Bitter"/>
                        </a:rPr>
                        <a:t>332</a:t>
                      </a:r>
                      <a:endParaRPr lang="en-US" sz="1100"/>
                    </a:p>
                  </a:txBody>
                  <a:tcPr marL="47625" marR="47625" marT="47625" marB="4762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hMerge="true">
                  <a:txBody>
                    <a:bodyPr anchor="t" rtlCol="false"/>
                    <a:lstStyle/>
                    <a:p>
                      <a:pPr algn="ctr">
                        <a:lnSpc>
                          <a:spcPts val="6019"/>
                        </a:lnSpc>
                        <a:defRPr/>
                      </a:pPr>
                      <a:r>
                        <a:rPr lang="en-US" sz="4299">
                          <a:solidFill>
                            <a:srgbClr val="000000"/>
                          </a:solidFill>
                          <a:latin typeface="Bitter"/>
                          <a:ea typeface="Bitter"/>
                          <a:cs typeface="Bitter"/>
                          <a:sym typeface="Bitter"/>
                        </a:rPr>
                        <a:t>332</a:t>
                      </a:r>
                      <a:endParaRPr lang="en-US" sz="1100"/>
                    </a:p>
                  </a:txBody>
                  <a:tcPr marL="47625" marR="47625" marT="47625" marB="4762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hMerge="true">
                  <a:txBody>
                    <a:bodyPr anchor="t" rtlCol="false"/>
                    <a:lstStyle/>
                    <a:p>
                      <a:pPr algn="ctr">
                        <a:lnSpc>
                          <a:spcPts val="6019"/>
                        </a:lnSpc>
                        <a:defRPr/>
                      </a:pPr>
                      <a:r>
                        <a:rPr lang="en-US" sz="4299">
                          <a:solidFill>
                            <a:srgbClr val="000000"/>
                          </a:solidFill>
                          <a:latin typeface="Bitter"/>
                          <a:ea typeface="Bitter"/>
                          <a:cs typeface="Bitter"/>
                          <a:sym typeface="Bitter"/>
                        </a:rPr>
                        <a:t>332</a:t>
                      </a:r>
                      <a:endParaRPr lang="en-US" sz="1100"/>
                    </a:p>
                  </a:txBody>
                  <a:tcPr marL="47625" marR="47625" marT="47625" marB="4762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hMerge="true">
                  <a:txBody>
                    <a:bodyPr anchor="t" rtlCol="false"/>
                    <a:lstStyle/>
                    <a:p>
                      <a:pPr algn="ctr">
                        <a:lnSpc>
                          <a:spcPts val="6019"/>
                        </a:lnSpc>
                        <a:defRPr/>
                      </a:pPr>
                      <a:r>
                        <a:rPr lang="en-US" sz="4299">
                          <a:solidFill>
                            <a:srgbClr val="000000"/>
                          </a:solidFill>
                          <a:latin typeface="Bitter"/>
                          <a:ea typeface="Bitter"/>
                          <a:cs typeface="Bitter"/>
                          <a:sym typeface="Bitter"/>
                        </a:rPr>
                        <a:t>332</a:t>
                      </a:r>
                      <a:endParaRPr lang="en-US" sz="1100"/>
                    </a:p>
                  </a:txBody>
                  <a:tcPr marL="47625" marR="47625" marT="47625" marB="4762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hMerge="true">
                  <a:txBody>
                    <a:bodyPr anchor="t" rtlCol="false"/>
                    <a:lstStyle/>
                    <a:p>
                      <a:pPr algn="ctr">
                        <a:lnSpc>
                          <a:spcPts val="6019"/>
                        </a:lnSpc>
                        <a:defRPr/>
                      </a:pPr>
                      <a:r>
                        <a:rPr lang="en-US" sz="4299">
                          <a:solidFill>
                            <a:srgbClr val="000000"/>
                          </a:solidFill>
                          <a:latin typeface="Bitter"/>
                          <a:ea typeface="Bitter"/>
                          <a:cs typeface="Bitter"/>
                          <a:sym typeface="Bitter"/>
                        </a:rPr>
                        <a:t>332</a:t>
                      </a:r>
                      <a:endParaRPr lang="en-US" sz="1100"/>
                    </a:p>
                  </a:txBody>
                  <a:tcPr marL="47625" marR="47625" marT="47625" marB="4762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r>
            </a:tbl>
          </a:graphicData>
        </a:graphic>
      </p:graphicFrame>
      <p:sp>
        <p:nvSpPr>
          <p:cNvPr name="TextBox 3" id="3"/>
          <p:cNvSpPr txBox="true"/>
          <p:nvPr/>
        </p:nvSpPr>
        <p:spPr>
          <a:xfrm rot="0">
            <a:off x="1028700" y="776721"/>
            <a:ext cx="16230600" cy="1111756"/>
          </a:xfrm>
          <a:prstGeom prst="rect">
            <a:avLst/>
          </a:prstGeom>
        </p:spPr>
        <p:txBody>
          <a:bodyPr anchor="t" rtlCol="false" tIns="0" lIns="0" bIns="0" rIns="0">
            <a:spAutoFit/>
          </a:bodyPr>
          <a:lstStyle/>
          <a:p>
            <a:pPr algn="ctr">
              <a:lnSpc>
                <a:spcPts val="7160"/>
              </a:lnSpc>
            </a:pPr>
            <a:r>
              <a:rPr lang="en-US" sz="7699">
                <a:solidFill>
                  <a:srgbClr val="FAD00A"/>
                </a:solidFill>
                <a:latin typeface="Pixellet TH"/>
                <a:ea typeface="Pixellet TH"/>
                <a:cs typeface="Pixellet TH"/>
                <a:sym typeface="Pixellet TH"/>
              </a:rPr>
              <a:t>How to read Binary</a:t>
            </a:r>
          </a:p>
        </p:txBody>
      </p:sp>
      <p:grpSp>
        <p:nvGrpSpPr>
          <p:cNvPr name="Group 4" id="4"/>
          <p:cNvGrpSpPr/>
          <p:nvPr/>
        </p:nvGrpSpPr>
        <p:grpSpPr>
          <a:xfrm rot="-10800000">
            <a:off x="3196339" y="2054374"/>
            <a:ext cx="12027861" cy="1021135"/>
            <a:chOff x="0" y="0"/>
            <a:chExt cx="3167832" cy="268941"/>
          </a:xfrm>
        </p:grpSpPr>
        <p:sp>
          <p:nvSpPr>
            <p:cNvPr name="Freeform 5" id="5"/>
            <p:cNvSpPr/>
            <p:nvPr/>
          </p:nvSpPr>
          <p:spPr>
            <a:xfrm flipH="false" flipV="false" rot="0">
              <a:off x="0" y="0"/>
              <a:ext cx="3167832" cy="268941"/>
            </a:xfrm>
            <a:custGeom>
              <a:avLst/>
              <a:gdLst/>
              <a:ahLst/>
              <a:cxnLst/>
              <a:rect r="r" b="b" t="t" l="l"/>
              <a:pathLst>
                <a:path h="268941" w="3167832">
                  <a:moveTo>
                    <a:pt x="0" y="0"/>
                  </a:moveTo>
                  <a:lnTo>
                    <a:pt x="3167832" y="0"/>
                  </a:lnTo>
                  <a:lnTo>
                    <a:pt x="3167832" y="268941"/>
                  </a:lnTo>
                  <a:lnTo>
                    <a:pt x="0" y="268941"/>
                  </a:lnTo>
                  <a:close/>
                </a:path>
              </a:pathLst>
            </a:custGeom>
            <a:solidFill>
              <a:srgbClr val="FAD00A"/>
            </a:solidFill>
          </p:spPr>
        </p:sp>
        <p:sp>
          <p:nvSpPr>
            <p:cNvPr name="TextBox 6" id="6"/>
            <p:cNvSpPr txBox="true"/>
            <p:nvPr/>
          </p:nvSpPr>
          <p:spPr>
            <a:xfrm>
              <a:off x="0" y="-38100"/>
              <a:ext cx="3167832" cy="307041"/>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10800000">
            <a:off x="3080525" y="2140487"/>
            <a:ext cx="11971792" cy="1123966"/>
            <a:chOff x="0" y="0"/>
            <a:chExt cx="3153065" cy="296024"/>
          </a:xfrm>
        </p:grpSpPr>
        <p:sp>
          <p:nvSpPr>
            <p:cNvPr name="Freeform 8" id="8"/>
            <p:cNvSpPr/>
            <p:nvPr/>
          </p:nvSpPr>
          <p:spPr>
            <a:xfrm flipH="false" flipV="false" rot="0">
              <a:off x="0" y="0"/>
              <a:ext cx="3153065" cy="296024"/>
            </a:xfrm>
            <a:custGeom>
              <a:avLst/>
              <a:gdLst/>
              <a:ahLst/>
              <a:cxnLst/>
              <a:rect r="r" b="b" t="t" l="l"/>
              <a:pathLst>
                <a:path h="296024" w="3153065">
                  <a:moveTo>
                    <a:pt x="0" y="0"/>
                  </a:moveTo>
                  <a:lnTo>
                    <a:pt x="3153065" y="0"/>
                  </a:lnTo>
                  <a:lnTo>
                    <a:pt x="3153065" y="296024"/>
                  </a:lnTo>
                  <a:lnTo>
                    <a:pt x="0" y="296024"/>
                  </a:lnTo>
                  <a:close/>
                </a:path>
              </a:pathLst>
            </a:custGeom>
            <a:solidFill>
              <a:srgbClr val="000000">
                <a:alpha val="0"/>
              </a:srgbClr>
            </a:solidFill>
            <a:ln w="57150" cap="sq">
              <a:solidFill>
                <a:srgbClr val="FEFBDB"/>
              </a:solidFill>
              <a:prstDash val="solid"/>
              <a:miter/>
            </a:ln>
          </p:spPr>
        </p:sp>
        <p:sp>
          <p:nvSpPr>
            <p:cNvPr name="TextBox 9" id="9"/>
            <p:cNvSpPr txBox="true"/>
            <p:nvPr/>
          </p:nvSpPr>
          <p:spPr>
            <a:xfrm>
              <a:off x="0" y="-38100"/>
              <a:ext cx="3153065" cy="334124"/>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3751722" y="2260776"/>
            <a:ext cx="10784556" cy="646431"/>
          </a:xfrm>
          <a:prstGeom prst="rect">
            <a:avLst/>
          </a:prstGeom>
        </p:spPr>
        <p:txBody>
          <a:bodyPr anchor="t" rtlCol="false" tIns="0" lIns="0" bIns="0" rIns="0">
            <a:spAutoFit/>
          </a:bodyPr>
          <a:lstStyle/>
          <a:p>
            <a:pPr algn="ctr">
              <a:lnSpc>
                <a:spcPts val="5319"/>
              </a:lnSpc>
              <a:spcBef>
                <a:spcPct val="0"/>
              </a:spcBef>
            </a:pPr>
            <a:r>
              <a:rPr lang="en-US" sz="3799">
                <a:solidFill>
                  <a:srgbClr val="000000"/>
                </a:solidFill>
                <a:latin typeface="Bitter"/>
                <a:ea typeface="Bitter"/>
                <a:cs typeface="Bitter"/>
                <a:sym typeface="Bitter"/>
              </a:rPr>
              <a:t>Binary Code Example:   101001100</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AD00A"/>
        </a:solidFill>
      </p:bgPr>
    </p:bg>
    <p:spTree>
      <p:nvGrpSpPr>
        <p:cNvPr id="1" name=""/>
        <p:cNvGrpSpPr/>
        <p:nvPr/>
      </p:nvGrpSpPr>
      <p:grpSpPr>
        <a:xfrm>
          <a:off x="0" y="0"/>
          <a:ext cx="0" cy="0"/>
          <a:chOff x="0" y="0"/>
          <a:chExt cx="0" cy="0"/>
        </a:xfrm>
      </p:grpSpPr>
      <p:sp>
        <p:nvSpPr>
          <p:cNvPr name="Freeform 2" id="2"/>
          <p:cNvSpPr/>
          <p:nvPr/>
        </p:nvSpPr>
        <p:spPr>
          <a:xfrm flipH="false" flipV="false" rot="0">
            <a:off x="14516677" y="72009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77787" y="2729200"/>
            <a:ext cx="5548438" cy="7884103"/>
          </a:xfrm>
          <a:custGeom>
            <a:avLst/>
            <a:gdLst/>
            <a:ahLst/>
            <a:cxnLst/>
            <a:rect r="r" b="b" t="t" l="l"/>
            <a:pathLst>
              <a:path h="7884103" w="5548438">
                <a:moveTo>
                  <a:pt x="0" y="0"/>
                </a:moveTo>
                <a:lnTo>
                  <a:pt x="5548437" y="0"/>
                </a:lnTo>
                <a:lnTo>
                  <a:pt x="5548437" y="7884103"/>
                </a:lnTo>
                <a:lnTo>
                  <a:pt x="0" y="78841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075928" y="1698769"/>
            <a:ext cx="16136144" cy="8278808"/>
            <a:chOff x="0" y="0"/>
            <a:chExt cx="21514858" cy="11038411"/>
          </a:xfrm>
        </p:grpSpPr>
        <p:grpSp>
          <p:nvGrpSpPr>
            <p:cNvPr name="Group 5" id="5"/>
            <p:cNvGrpSpPr/>
            <p:nvPr/>
          </p:nvGrpSpPr>
          <p:grpSpPr>
            <a:xfrm rot="-10800000">
              <a:off x="234493" y="0"/>
              <a:ext cx="21280365" cy="10731388"/>
              <a:chOff x="0" y="0"/>
              <a:chExt cx="4203529" cy="2119780"/>
            </a:xfrm>
          </p:grpSpPr>
          <p:sp>
            <p:nvSpPr>
              <p:cNvPr name="Freeform 6" id="6"/>
              <p:cNvSpPr/>
              <p:nvPr/>
            </p:nvSpPr>
            <p:spPr>
              <a:xfrm flipH="false" flipV="false" rot="0">
                <a:off x="0" y="0"/>
                <a:ext cx="4203529" cy="2119780"/>
              </a:xfrm>
              <a:custGeom>
                <a:avLst/>
                <a:gdLst/>
                <a:ahLst/>
                <a:cxnLst/>
                <a:rect r="r" b="b" t="t" l="l"/>
                <a:pathLst>
                  <a:path h="2119780" w="4203529">
                    <a:moveTo>
                      <a:pt x="0" y="0"/>
                    </a:moveTo>
                    <a:lnTo>
                      <a:pt x="4203529" y="0"/>
                    </a:lnTo>
                    <a:lnTo>
                      <a:pt x="4203529" y="2119780"/>
                    </a:lnTo>
                    <a:lnTo>
                      <a:pt x="0" y="2119780"/>
                    </a:lnTo>
                    <a:close/>
                  </a:path>
                </a:pathLst>
              </a:custGeom>
              <a:solidFill>
                <a:srgbClr val="000000"/>
              </a:solidFill>
            </p:spPr>
          </p:sp>
          <p:sp>
            <p:nvSpPr>
              <p:cNvPr name="TextBox 7" id="7"/>
              <p:cNvSpPr txBox="true"/>
              <p:nvPr/>
            </p:nvSpPr>
            <p:spPr>
              <a:xfrm>
                <a:off x="0" y="-38100"/>
                <a:ext cx="4203529" cy="215788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10800000">
              <a:off x="0" y="309255"/>
              <a:ext cx="21181165" cy="10729156"/>
              <a:chOff x="0" y="0"/>
              <a:chExt cx="4183934" cy="2119339"/>
            </a:xfrm>
          </p:grpSpPr>
          <p:sp>
            <p:nvSpPr>
              <p:cNvPr name="Freeform 9" id="9"/>
              <p:cNvSpPr/>
              <p:nvPr/>
            </p:nvSpPr>
            <p:spPr>
              <a:xfrm flipH="false" flipV="false" rot="0">
                <a:off x="0" y="0"/>
                <a:ext cx="4183934" cy="2119339"/>
              </a:xfrm>
              <a:custGeom>
                <a:avLst/>
                <a:gdLst/>
                <a:ahLst/>
                <a:cxnLst/>
                <a:rect r="r" b="b" t="t" l="l"/>
                <a:pathLst>
                  <a:path h="2119339" w="4183934">
                    <a:moveTo>
                      <a:pt x="0" y="0"/>
                    </a:moveTo>
                    <a:lnTo>
                      <a:pt x="4183934" y="0"/>
                    </a:lnTo>
                    <a:lnTo>
                      <a:pt x="4183934" y="2119339"/>
                    </a:lnTo>
                    <a:lnTo>
                      <a:pt x="0" y="2119339"/>
                    </a:lnTo>
                    <a:close/>
                  </a:path>
                </a:pathLst>
              </a:custGeom>
              <a:solidFill>
                <a:srgbClr val="000000">
                  <a:alpha val="0"/>
                </a:srgbClr>
              </a:solidFill>
              <a:ln w="57150" cap="sq">
                <a:solidFill>
                  <a:srgbClr val="FAD00A"/>
                </a:solidFill>
                <a:prstDash val="solid"/>
                <a:miter/>
              </a:ln>
            </p:spPr>
          </p:sp>
          <p:sp>
            <p:nvSpPr>
              <p:cNvPr name="TextBox 10" id="10"/>
              <p:cNvSpPr txBox="true"/>
              <p:nvPr/>
            </p:nvSpPr>
            <p:spPr>
              <a:xfrm>
                <a:off x="0" y="-38100"/>
                <a:ext cx="4183934" cy="2157439"/>
              </a:xfrm>
              <a:prstGeom prst="rect">
                <a:avLst/>
              </a:prstGeom>
            </p:spPr>
            <p:txBody>
              <a:bodyPr anchor="ctr" rtlCol="false" tIns="50800" lIns="50800" bIns="50800" rIns="50800"/>
              <a:lstStyle/>
              <a:p>
                <a:pPr algn="ctr">
                  <a:lnSpc>
                    <a:spcPts val="2659"/>
                  </a:lnSpc>
                </a:pPr>
              </a:p>
            </p:txBody>
          </p:sp>
        </p:grpSp>
      </p:grpSp>
      <p:sp>
        <p:nvSpPr>
          <p:cNvPr name="TextBox 11" id="11"/>
          <p:cNvSpPr txBox="true"/>
          <p:nvPr/>
        </p:nvSpPr>
        <p:spPr>
          <a:xfrm rot="0">
            <a:off x="1028700" y="776633"/>
            <a:ext cx="16183372" cy="922136"/>
          </a:xfrm>
          <a:prstGeom prst="rect">
            <a:avLst/>
          </a:prstGeom>
        </p:spPr>
        <p:txBody>
          <a:bodyPr anchor="t" rtlCol="false" tIns="0" lIns="0" bIns="0" rIns="0">
            <a:spAutoFit/>
          </a:bodyPr>
          <a:lstStyle/>
          <a:p>
            <a:pPr algn="ctr">
              <a:lnSpc>
                <a:spcPts val="5931"/>
              </a:lnSpc>
            </a:pPr>
            <a:r>
              <a:rPr lang="en-US" sz="6243">
                <a:solidFill>
                  <a:srgbClr val="000000"/>
                </a:solidFill>
                <a:latin typeface="Pixellet TH Bold"/>
                <a:ea typeface="Pixellet TH Bold"/>
                <a:cs typeface="Pixellet TH Bold"/>
                <a:sym typeface="Pixellet TH Bold"/>
              </a:rPr>
              <a:t>From decimal number to binary</a:t>
            </a:r>
          </a:p>
        </p:txBody>
      </p:sp>
      <p:graphicFrame>
        <p:nvGraphicFramePr>
          <p:cNvPr name="Table 12" id="12"/>
          <p:cNvGraphicFramePr>
            <a:graphicFrameLocks noGrp="true"/>
          </p:cNvGraphicFramePr>
          <p:nvPr/>
        </p:nvGraphicFramePr>
        <p:xfrm>
          <a:off x="2847036" y="7145631"/>
          <a:ext cx="12546699" cy="1499895"/>
        </p:xfrm>
        <a:graphic>
          <a:graphicData uri="http://schemas.openxmlformats.org/drawingml/2006/table">
            <a:tbl>
              <a:tblPr/>
              <a:tblGrid>
                <a:gridCol w="1394078"/>
                <a:gridCol w="1394078"/>
                <a:gridCol w="1394078"/>
                <a:gridCol w="1394078"/>
                <a:gridCol w="1394078"/>
                <a:gridCol w="1394078"/>
                <a:gridCol w="1394078"/>
                <a:gridCol w="1394078"/>
                <a:gridCol w="1394078"/>
              </a:tblGrid>
              <a:tr h="749948">
                <a:tc>
                  <a:txBody>
                    <a:bodyPr anchor="t" rtlCol="false"/>
                    <a:lstStyle/>
                    <a:p>
                      <a:pPr algn="ctr">
                        <a:lnSpc>
                          <a:spcPts val="3639"/>
                        </a:lnSpc>
                        <a:defRPr/>
                      </a:pPr>
                      <a:r>
                        <a:rPr lang="en-US" sz="2599">
                          <a:solidFill>
                            <a:srgbClr val="000000"/>
                          </a:solidFill>
                          <a:latin typeface="Bitter"/>
                          <a:ea typeface="Bitter"/>
                          <a:cs typeface="Bitter"/>
                          <a:sym typeface="Bitter"/>
                        </a:rPr>
                        <a:t>256</a:t>
                      </a:r>
                      <a:endParaRPr lang="en-US" sz="1100"/>
                    </a:p>
                  </a:txBody>
                  <a:tcPr marL="38100" marR="38100" marT="38100" marB="381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a:txBody>
                    <a:bodyPr anchor="t" rtlCol="false"/>
                    <a:lstStyle/>
                    <a:p>
                      <a:pPr algn="ctr">
                        <a:lnSpc>
                          <a:spcPts val="3639"/>
                        </a:lnSpc>
                        <a:defRPr/>
                      </a:pPr>
                      <a:r>
                        <a:rPr lang="en-US" sz="2599">
                          <a:solidFill>
                            <a:srgbClr val="000000"/>
                          </a:solidFill>
                          <a:latin typeface="Bitter"/>
                          <a:ea typeface="Bitter"/>
                          <a:cs typeface="Bitter"/>
                          <a:sym typeface="Bitter"/>
                        </a:rPr>
                        <a:t>128</a:t>
                      </a:r>
                      <a:endParaRPr lang="en-US" sz="1100"/>
                    </a:p>
                  </a:txBody>
                  <a:tcPr marL="38100" marR="38100" marT="38100" marB="381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a:txBody>
                    <a:bodyPr anchor="t" rtlCol="false"/>
                    <a:lstStyle/>
                    <a:p>
                      <a:pPr algn="ctr">
                        <a:lnSpc>
                          <a:spcPts val="3639"/>
                        </a:lnSpc>
                        <a:defRPr/>
                      </a:pPr>
                      <a:r>
                        <a:rPr lang="en-US" sz="2599">
                          <a:solidFill>
                            <a:srgbClr val="000000"/>
                          </a:solidFill>
                          <a:latin typeface="Bitter"/>
                          <a:ea typeface="Bitter"/>
                          <a:cs typeface="Bitter"/>
                          <a:sym typeface="Bitter"/>
                        </a:rPr>
                        <a:t>64</a:t>
                      </a:r>
                      <a:endParaRPr lang="en-US" sz="1100"/>
                    </a:p>
                  </a:txBody>
                  <a:tcPr marL="38100" marR="38100" marT="38100" marB="381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a:txBody>
                    <a:bodyPr anchor="t" rtlCol="false"/>
                    <a:lstStyle/>
                    <a:p>
                      <a:pPr algn="ctr">
                        <a:lnSpc>
                          <a:spcPts val="3639"/>
                        </a:lnSpc>
                        <a:defRPr/>
                      </a:pPr>
                      <a:r>
                        <a:rPr lang="en-US" sz="2599">
                          <a:solidFill>
                            <a:srgbClr val="000000"/>
                          </a:solidFill>
                          <a:latin typeface="Bitter"/>
                          <a:ea typeface="Bitter"/>
                          <a:cs typeface="Bitter"/>
                          <a:sym typeface="Bitter"/>
                        </a:rPr>
                        <a:t>32</a:t>
                      </a:r>
                      <a:endParaRPr lang="en-US" sz="1100"/>
                    </a:p>
                  </a:txBody>
                  <a:tcPr marL="38100" marR="38100" marT="38100" marB="381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a:txBody>
                    <a:bodyPr anchor="t" rtlCol="false"/>
                    <a:lstStyle/>
                    <a:p>
                      <a:pPr algn="ctr">
                        <a:lnSpc>
                          <a:spcPts val="3639"/>
                        </a:lnSpc>
                        <a:defRPr/>
                      </a:pPr>
                      <a:r>
                        <a:rPr lang="en-US" sz="2599">
                          <a:solidFill>
                            <a:srgbClr val="000000"/>
                          </a:solidFill>
                          <a:latin typeface="Bitter"/>
                          <a:ea typeface="Bitter"/>
                          <a:cs typeface="Bitter"/>
                          <a:sym typeface="Bitter"/>
                        </a:rPr>
                        <a:t>16</a:t>
                      </a:r>
                      <a:endParaRPr lang="en-US" sz="1100"/>
                    </a:p>
                  </a:txBody>
                  <a:tcPr marL="38100" marR="38100" marT="38100" marB="381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a:txBody>
                    <a:bodyPr anchor="t" rtlCol="false"/>
                    <a:lstStyle/>
                    <a:p>
                      <a:pPr algn="ctr">
                        <a:lnSpc>
                          <a:spcPts val="3639"/>
                        </a:lnSpc>
                        <a:defRPr/>
                      </a:pPr>
                      <a:r>
                        <a:rPr lang="en-US" sz="2599">
                          <a:solidFill>
                            <a:srgbClr val="000000"/>
                          </a:solidFill>
                          <a:latin typeface="Bitter"/>
                          <a:ea typeface="Bitter"/>
                          <a:cs typeface="Bitter"/>
                          <a:sym typeface="Bitter"/>
                        </a:rPr>
                        <a:t>8</a:t>
                      </a:r>
                      <a:endParaRPr lang="en-US" sz="1100"/>
                    </a:p>
                  </a:txBody>
                  <a:tcPr marL="38100" marR="38100" marT="38100" marB="381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a:txBody>
                    <a:bodyPr anchor="t" rtlCol="false"/>
                    <a:lstStyle/>
                    <a:p>
                      <a:pPr algn="ctr">
                        <a:lnSpc>
                          <a:spcPts val="3639"/>
                        </a:lnSpc>
                        <a:defRPr/>
                      </a:pPr>
                      <a:r>
                        <a:rPr lang="en-US" sz="2599">
                          <a:solidFill>
                            <a:srgbClr val="000000"/>
                          </a:solidFill>
                          <a:latin typeface="Bitter"/>
                          <a:ea typeface="Bitter"/>
                          <a:cs typeface="Bitter"/>
                          <a:sym typeface="Bitter"/>
                        </a:rPr>
                        <a:t>4</a:t>
                      </a:r>
                      <a:endParaRPr lang="en-US" sz="1100"/>
                    </a:p>
                  </a:txBody>
                  <a:tcPr marL="38100" marR="38100" marT="38100" marB="381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a:txBody>
                    <a:bodyPr anchor="t" rtlCol="false"/>
                    <a:lstStyle/>
                    <a:p>
                      <a:pPr algn="ctr">
                        <a:lnSpc>
                          <a:spcPts val="3639"/>
                        </a:lnSpc>
                        <a:defRPr/>
                      </a:pPr>
                      <a:r>
                        <a:rPr lang="en-US" sz="2599">
                          <a:solidFill>
                            <a:srgbClr val="000000"/>
                          </a:solidFill>
                          <a:latin typeface="Bitter"/>
                          <a:ea typeface="Bitter"/>
                          <a:cs typeface="Bitter"/>
                          <a:sym typeface="Bitter"/>
                        </a:rPr>
                        <a:t>2</a:t>
                      </a:r>
                      <a:endParaRPr lang="en-US" sz="1100"/>
                    </a:p>
                  </a:txBody>
                  <a:tcPr marL="38100" marR="38100" marT="38100" marB="381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a:txBody>
                    <a:bodyPr anchor="t" rtlCol="false"/>
                    <a:lstStyle/>
                    <a:p>
                      <a:pPr algn="ctr">
                        <a:lnSpc>
                          <a:spcPts val="3639"/>
                        </a:lnSpc>
                        <a:defRPr/>
                      </a:pPr>
                      <a:r>
                        <a:rPr lang="en-US" sz="2599">
                          <a:solidFill>
                            <a:srgbClr val="000000"/>
                          </a:solidFill>
                          <a:latin typeface="Bitter"/>
                          <a:ea typeface="Bitter"/>
                          <a:cs typeface="Bitter"/>
                          <a:sym typeface="Bitter"/>
                        </a:rPr>
                        <a:t>0</a:t>
                      </a:r>
                      <a:endParaRPr lang="en-US" sz="1100"/>
                    </a:p>
                  </a:txBody>
                  <a:tcPr marL="38100" marR="38100" marT="38100" marB="381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r>
              <a:tr h="749948">
                <a:tc>
                  <a:txBody>
                    <a:bodyPr anchor="t" rtlCol="false"/>
                    <a:lstStyle/>
                    <a:p>
                      <a:pPr algn="ctr">
                        <a:lnSpc>
                          <a:spcPts val="3639"/>
                        </a:lnSpc>
                        <a:defRPr/>
                      </a:pPr>
                      <a:r>
                        <a:rPr lang="en-US" sz="2599">
                          <a:solidFill>
                            <a:srgbClr val="000000"/>
                          </a:solidFill>
                          <a:latin typeface="Bitter"/>
                          <a:ea typeface="Bitter"/>
                          <a:cs typeface="Bitter"/>
                          <a:sym typeface="Bitter"/>
                        </a:rPr>
                        <a:t>1</a:t>
                      </a:r>
                      <a:endParaRPr lang="en-US" sz="1100"/>
                    </a:p>
                  </a:txBody>
                  <a:tcPr marL="38100" marR="38100" marT="38100" marB="381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a:txBody>
                    <a:bodyPr anchor="t" rtlCol="false"/>
                    <a:lstStyle/>
                    <a:p>
                      <a:pPr algn="ctr">
                        <a:lnSpc>
                          <a:spcPts val="3639"/>
                        </a:lnSpc>
                        <a:defRPr/>
                      </a:pPr>
                      <a:r>
                        <a:rPr lang="en-US" sz="2599">
                          <a:solidFill>
                            <a:srgbClr val="000000"/>
                          </a:solidFill>
                          <a:latin typeface="Bitter"/>
                          <a:ea typeface="Bitter"/>
                          <a:cs typeface="Bitter"/>
                          <a:sym typeface="Bitter"/>
                        </a:rPr>
                        <a:t>0</a:t>
                      </a:r>
                      <a:endParaRPr lang="en-US" sz="1100"/>
                    </a:p>
                  </a:txBody>
                  <a:tcPr marL="38100" marR="38100" marT="38100" marB="381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a:txBody>
                    <a:bodyPr anchor="t" rtlCol="false"/>
                    <a:lstStyle/>
                    <a:p>
                      <a:pPr algn="ctr">
                        <a:lnSpc>
                          <a:spcPts val="3639"/>
                        </a:lnSpc>
                        <a:defRPr/>
                      </a:pPr>
                      <a:r>
                        <a:rPr lang="en-US" sz="2599">
                          <a:solidFill>
                            <a:srgbClr val="000000"/>
                          </a:solidFill>
                          <a:latin typeface="Bitter"/>
                          <a:ea typeface="Bitter"/>
                          <a:cs typeface="Bitter"/>
                          <a:sym typeface="Bitter"/>
                        </a:rPr>
                        <a:t>0</a:t>
                      </a:r>
                      <a:endParaRPr lang="en-US" sz="1100"/>
                    </a:p>
                  </a:txBody>
                  <a:tcPr marL="38100" marR="38100" marT="38100" marB="381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a:txBody>
                    <a:bodyPr anchor="t" rtlCol="false"/>
                    <a:lstStyle/>
                    <a:p>
                      <a:pPr algn="ctr">
                        <a:lnSpc>
                          <a:spcPts val="3639"/>
                        </a:lnSpc>
                        <a:defRPr/>
                      </a:pPr>
                      <a:r>
                        <a:rPr lang="en-US" sz="2599">
                          <a:solidFill>
                            <a:srgbClr val="000000"/>
                          </a:solidFill>
                          <a:latin typeface="Bitter"/>
                          <a:ea typeface="Bitter"/>
                          <a:cs typeface="Bitter"/>
                          <a:sym typeface="Bitter"/>
                        </a:rPr>
                        <a:t>1</a:t>
                      </a:r>
                      <a:endParaRPr lang="en-US" sz="1100"/>
                    </a:p>
                  </a:txBody>
                  <a:tcPr marL="38100" marR="38100" marT="38100" marB="381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a:txBody>
                    <a:bodyPr anchor="t" rtlCol="false"/>
                    <a:lstStyle/>
                    <a:p>
                      <a:pPr algn="ctr">
                        <a:lnSpc>
                          <a:spcPts val="3639"/>
                        </a:lnSpc>
                        <a:defRPr/>
                      </a:pPr>
                      <a:r>
                        <a:rPr lang="en-US" sz="2599">
                          <a:solidFill>
                            <a:srgbClr val="000000"/>
                          </a:solidFill>
                          <a:latin typeface="Bitter"/>
                          <a:ea typeface="Bitter"/>
                          <a:cs typeface="Bitter"/>
                          <a:sym typeface="Bitter"/>
                        </a:rPr>
                        <a:t>0</a:t>
                      </a:r>
                      <a:endParaRPr lang="en-US" sz="1100"/>
                    </a:p>
                  </a:txBody>
                  <a:tcPr marL="38100" marR="38100" marT="38100" marB="381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a:txBody>
                    <a:bodyPr anchor="t" rtlCol="false"/>
                    <a:lstStyle/>
                    <a:p>
                      <a:pPr algn="ctr">
                        <a:lnSpc>
                          <a:spcPts val="3639"/>
                        </a:lnSpc>
                        <a:defRPr/>
                      </a:pPr>
                      <a:r>
                        <a:rPr lang="en-US" sz="2599">
                          <a:solidFill>
                            <a:srgbClr val="000000"/>
                          </a:solidFill>
                          <a:latin typeface="Bitter"/>
                          <a:ea typeface="Bitter"/>
                          <a:cs typeface="Bitter"/>
                          <a:sym typeface="Bitter"/>
                        </a:rPr>
                        <a:t>1</a:t>
                      </a:r>
                      <a:endParaRPr lang="en-US" sz="1100"/>
                    </a:p>
                  </a:txBody>
                  <a:tcPr marL="38100" marR="38100" marT="38100" marB="381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a:txBody>
                    <a:bodyPr anchor="t" rtlCol="false"/>
                    <a:lstStyle/>
                    <a:p>
                      <a:pPr algn="ctr">
                        <a:lnSpc>
                          <a:spcPts val="3639"/>
                        </a:lnSpc>
                        <a:defRPr/>
                      </a:pPr>
                      <a:r>
                        <a:rPr lang="en-US" sz="2599">
                          <a:solidFill>
                            <a:srgbClr val="000000"/>
                          </a:solidFill>
                          <a:latin typeface="Bitter"/>
                          <a:ea typeface="Bitter"/>
                          <a:cs typeface="Bitter"/>
                          <a:sym typeface="Bitter"/>
                        </a:rPr>
                        <a:t>0</a:t>
                      </a:r>
                      <a:endParaRPr lang="en-US" sz="1100"/>
                    </a:p>
                  </a:txBody>
                  <a:tcPr marL="38100" marR="38100" marT="38100" marB="381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a:txBody>
                    <a:bodyPr anchor="t" rtlCol="false"/>
                    <a:lstStyle/>
                    <a:p>
                      <a:pPr algn="ctr">
                        <a:lnSpc>
                          <a:spcPts val="3639"/>
                        </a:lnSpc>
                        <a:defRPr/>
                      </a:pPr>
                      <a:r>
                        <a:rPr lang="en-US" sz="2599">
                          <a:solidFill>
                            <a:srgbClr val="000000"/>
                          </a:solidFill>
                          <a:latin typeface="Bitter"/>
                          <a:ea typeface="Bitter"/>
                          <a:cs typeface="Bitter"/>
                          <a:sym typeface="Bitter"/>
                        </a:rPr>
                        <a:t>0</a:t>
                      </a:r>
                      <a:endParaRPr lang="en-US" sz="1100"/>
                    </a:p>
                  </a:txBody>
                  <a:tcPr marL="38100" marR="38100" marT="38100" marB="381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c>
                  <a:txBody>
                    <a:bodyPr anchor="t" rtlCol="false"/>
                    <a:lstStyle/>
                    <a:p>
                      <a:pPr algn="ctr">
                        <a:lnSpc>
                          <a:spcPts val="3639"/>
                        </a:lnSpc>
                        <a:defRPr/>
                      </a:pPr>
                      <a:r>
                        <a:rPr lang="en-US" sz="2599">
                          <a:solidFill>
                            <a:srgbClr val="000000"/>
                          </a:solidFill>
                          <a:latin typeface="Bitter"/>
                          <a:ea typeface="Bitter"/>
                          <a:cs typeface="Bitter"/>
                          <a:sym typeface="Bitter"/>
                        </a:rPr>
                        <a:t>0</a:t>
                      </a:r>
                      <a:endParaRPr lang="en-US" sz="1100"/>
                    </a:p>
                  </a:txBody>
                  <a:tcPr marL="38100" marR="38100" marT="38100" marB="381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BDB"/>
                    </a:solidFill>
                  </a:tcPr>
                </a:tc>
              </a:tr>
            </a:tbl>
          </a:graphicData>
        </a:graphic>
      </p:graphicFrame>
      <p:sp>
        <p:nvSpPr>
          <p:cNvPr name="TextBox 13" id="13"/>
          <p:cNvSpPr txBox="true"/>
          <p:nvPr/>
        </p:nvSpPr>
        <p:spPr>
          <a:xfrm rot="0">
            <a:off x="1931290" y="2095144"/>
            <a:ext cx="14378193" cy="679450"/>
          </a:xfrm>
          <a:prstGeom prst="rect">
            <a:avLst/>
          </a:prstGeom>
        </p:spPr>
        <p:txBody>
          <a:bodyPr anchor="t" rtlCol="false" tIns="0" lIns="0" bIns="0" rIns="0">
            <a:spAutoFit/>
          </a:bodyPr>
          <a:lstStyle/>
          <a:p>
            <a:pPr algn="ctr">
              <a:lnSpc>
                <a:spcPts val="5599"/>
              </a:lnSpc>
              <a:spcBef>
                <a:spcPct val="0"/>
              </a:spcBef>
            </a:pPr>
            <a:r>
              <a:rPr lang="en-US" sz="3999">
                <a:solidFill>
                  <a:srgbClr val="FAD00A"/>
                </a:solidFill>
                <a:latin typeface="Bitter"/>
                <a:ea typeface="Bitter"/>
                <a:cs typeface="Bitter"/>
                <a:sym typeface="Bitter"/>
              </a:rPr>
              <a:t>Example Number: 296</a:t>
            </a:r>
          </a:p>
        </p:txBody>
      </p:sp>
      <p:sp>
        <p:nvSpPr>
          <p:cNvPr name="TextBox 14" id="14"/>
          <p:cNvSpPr txBox="true"/>
          <p:nvPr/>
        </p:nvSpPr>
        <p:spPr>
          <a:xfrm rot="0">
            <a:off x="1931290" y="2992720"/>
            <a:ext cx="14378193" cy="779780"/>
          </a:xfrm>
          <a:prstGeom prst="rect">
            <a:avLst/>
          </a:prstGeom>
        </p:spPr>
        <p:txBody>
          <a:bodyPr anchor="t" rtlCol="false" tIns="0" lIns="0" bIns="0" rIns="0">
            <a:spAutoFit/>
          </a:bodyPr>
          <a:lstStyle/>
          <a:p>
            <a:pPr algn="ctr">
              <a:lnSpc>
                <a:spcPts val="3219"/>
              </a:lnSpc>
              <a:spcBef>
                <a:spcPct val="0"/>
              </a:spcBef>
            </a:pPr>
            <a:r>
              <a:rPr lang="en-US" sz="2299">
                <a:solidFill>
                  <a:srgbClr val="FEFBDB"/>
                </a:solidFill>
                <a:latin typeface="Bitter"/>
                <a:ea typeface="Bitter"/>
                <a:cs typeface="Bitter"/>
                <a:sym typeface="Bitter"/>
              </a:rPr>
              <a:t>Look at your number.  Subtract the largest power of 2 that is able to be subtracted from your number.  In this example, we can subtract 256 so we can put a 1 in that column to indicate it is “on”.</a:t>
            </a:r>
          </a:p>
        </p:txBody>
      </p:sp>
      <p:sp>
        <p:nvSpPr>
          <p:cNvPr name="TextBox 15" id="15"/>
          <p:cNvSpPr txBox="true"/>
          <p:nvPr/>
        </p:nvSpPr>
        <p:spPr>
          <a:xfrm rot="0">
            <a:off x="1931290" y="3952525"/>
            <a:ext cx="14378193" cy="679450"/>
          </a:xfrm>
          <a:prstGeom prst="rect">
            <a:avLst/>
          </a:prstGeom>
        </p:spPr>
        <p:txBody>
          <a:bodyPr anchor="t" rtlCol="false" tIns="0" lIns="0" bIns="0" rIns="0">
            <a:spAutoFit/>
          </a:bodyPr>
          <a:lstStyle/>
          <a:p>
            <a:pPr algn="ctr">
              <a:lnSpc>
                <a:spcPts val="5599"/>
              </a:lnSpc>
              <a:spcBef>
                <a:spcPct val="0"/>
              </a:spcBef>
            </a:pPr>
            <a:r>
              <a:rPr lang="en-US" sz="3999">
                <a:solidFill>
                  <a:srgbClr val="FAD00A"/>
                </a:solidFill>
                <a:latin typeface="Bitter"/>
                <a:ea typeface="Bitter"/>
                <a:cs typeface="Bitter"/>
                <a:sym typeface="Bitter"/>
              </a:rPr>
              <a:t>296-256 = 40</a:t>
            </a:r>
          </a:p>
        </p:txBody>
      </p:sp>
      <p:sp>
        <p:nvSpPr>
          <p:cNvPr name="TextBox 16" id="16"/>
          <p:cNvSpPr txBox="true"/>
          <p:nvPr/>
        </p:nvSpPr>
        <p:spPr>
          <a:xfrm rot="0">
            <a:off x="1931290" y="4850101"/>
            <a:ext cx="14378193" cy="1179830"/>
          </a:xfrm>
          <a:prstGeom prst="rect">
            <a:avLst/>
          </a:prstGeom>
        </p:spPr>
        <p:txBody>
          <a:bodyPr anchor="t" rtlCol="false" tIns="0" lIns="0" bIns="0" rIns="0">
            <a:spAutoFit/>
          </a:bodyPr>
          <a:lstStyle/>
          <a:p>
            <a:pPr algn="ctr">
              <a:lnSpc>
                <a:spcPts val="3219"/>
              </a:lnSpc>
              <a:spcBef>
                <a:spcPct val="0"/>
              </a:spcBef>
            </a:pPr>
            <a:r>
              <a:rPr lang="en-US" sz="2299">
                <a:solidFill>
                  <a:srgbClr val="FEFBDB"/>
                </a:solidFill>
                <a:latin typeface="Bitter"/>
                <a:ea typeface="Bitter"/>
                <a:cs typeface="Bitter"/>
                <a:sym typeface="Bitter"/>
              </a:rPr>
              <a:t>Now look at what is left, in this case 40.  You would put a “0” in the 128 and 64 columns because they cannot be subtracted.  32 CAN be subtracted so you would put a 1.  Continue this until your result is zero when you subtract.</a:t>
            </a:r>
          </a:p>
        </p:txBody>
      </p:sp>
      <p:sp>
        <p:nvSpPr>
          <p:cNvPr name="TextBox 17" id="17"/>
          <p:cNvSpPr txBox="true"/>
          <p:nvPr/>
        </p:nvSpPr>
        <p:spPr>
          <a:xfrm rot="0">
            <a:off x="1931290" y="6209956"/>
            <a:ext cx="14378193" cy="679450"/>
          </a:xfrm>
          <a:prstGeom prst="rect">
            <a:avLst/>
          </a:prstGeom>
        </p:spPr>
        <p:txBody>
          <a:bodyPr anchor="t" rtlCol="false" tIns="0" lIns="0" bIns="0" rIns="0">
            <a:spAutoFit/>
          </a:bodyPr>
          <a:lstStyle/>
          <a:p>
            <a:pPr algn="ctr">
              <a:lnSpc>
                <a:spcPts val="5599"/>
              </a:lnSpc>
              <a:spcBef>
                <a:spcPct val="0"/>
              </a:spcBef>
            </a:pPr>
            <a:r>
              <a:rPr lang="en-US" sz="3999">
                <a:solidFill>
                  <a:srgbClr val="FAD00A"/>
                </a:solidFill>
                <a:latin typeface="Bitter"/>
                <a:ea typeface="Bitter"/>
                <a:cs typeface="Bitter"/>
                <a:sym typeface="Bitter"/>
              </a:rPr>
              <a:t>40 - 32 = 8              then...               8 - 8 = 0</a:t>
            </a:r>
          </a:p>
        </p:txBody>
      </p:sp>
      <p:sp>
        <p:nvSpPr>
          <p:cNvPr name="TextBox 18" id="18"/>
          <p:cNvSpPr txBox="true"/>
          <p:nvPr/>
        </p:nvSpPr>
        <p:spPr>
          <a:xfrm rot="0">
            <a:off x="1931290" y="8825552"/>
            <a:ext cx="14378193" cy="679450"/>
          </a:xfrm>
          <a:prstGeom prst="rect">
            <a:avLst/>
          </a:prstGeom>
        </p:spPr>
        <p:txBody>
          <a:bodyPr anchor="t" rtlCol="false" tIns="0" lIns="0" bIns="0" rIns="0">
            <a:spAutoFit/>
          </a:bodyPr>
          <a:lstStyle/>
          <a:p>
            <a:pPr algn="ctr">
              <a:lnSpc>
                <a:spcPts val="5599"/>
              </a:lnSpc>
              <a:spcBef>
                <a:spcPct val="0"/>
              </a:spcBef>
            </a:pPr>
            <a:r>
              <a:rPr lang="en-US" sz="3999">
                <a:solidFill>
                  <a:srgbClr val="FAD00A"/>
                </a:solidFill>
                <a:latin typeface="Bitter"/>
                <a:ea typeface="Bitter"/>
                <a:cs typeface="Bitter"/>
                <a:sym typeface="Bitter"/>
              </a:rPr>
              <a:t>296 in binary is 100101000</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514350" y="0"/>
            <a:ext cx="18802350" cy="2856866"/>
            <a:chOff x="0" y="0"/>
            <a:chExt cx="4952059" cy="752426"/>
          </a:xfrm>
        </p:grpSpPr>
        <p:sp>
          <p:nvSpPr>
            <p:cNvPr name="Freeform 3" id="3"/>
            <p:cNvSpPr/>
            <p:nvPr/>
          </p:nvSpPr>
          <p:spPr>
            <a:xfrm flipH="false" flipV="false" rot="0">
              <a:off x="0" y="0"/>
              <a:ext cx="4952059" cy="752426"/>
            </a:xfrm>
            <a:custGeom>
              <a:avLst/>
              <a:gdLst/>
              <a:ahLst/>
              <a:cxnLst/>
              <a:rect r="r" b="b" t="t" l="l"/>
              <a:pathLst>
                <a:path h="752426" w="4952059">
                  <a:moveTo>
                    <a:pt x="0" y="0"/>
                  </a:moveTo>
                  <a:lnTo>
                    <a:pt x="4952059" y="0"/>
                  </a:lnTo>
                  <a:lnTo>
                    <a:pt x="4952059" y="752426"/>
                  </a:lnTo>
                  <a:lnTo>
                    <a:pt x="0" y="752426"/>
                  </a:lnTo>
                  <a:close/>
                </a:path>
              </a:pathLst>
            </a:custGeom>
            <a:solidFill>
              <a:srgbClr val="FEFBDB"/>
            </a:solidFill>
          </p:spPr>
        </p:sp>
        <p:sp>
          <p:nvSpPr>
            <p:cNvPr name="TextBox 4" id="4"/>
            <p:cNvSpPr txBox="true"/>
            <p:nvPr/>
          </p:nvSpPr>
          <p:spPr>
            <a:xfrm>
              <a:off x="0" y="-38100"/>
              <a:ext cx="4952059" cy="790526"/>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38369" y="2463228"/>
            <a:ext cx="7901284" cy="7215761"/>
            <a:chOff x="0" y="0"/>
            <a:chExt cx="10535046" cy="9621014"/>
          </a:xfrm>
        </p:grpSpPr>
        <p:grpSp>
          <p:nvGrpSpPr>
            <p:cNvPr name="Group 6" id="6"/>
            <p:cNvGrpSpPr/>
            <p:nvPr/>
          </p:nvGrpSpPr>
          <p:grpSpPr>
            <a:xfrm rot="0">
              <a:off x="0" y="267599"/>
              <a:ext cx="10420223" cy="9353415"/>
              <a:chOff x="0" y="0"/>
              <a:chExt cx="2058316" cy="1847588"/>
            </a:xfrm>
          </p:grpSpPr>
          <p:sp>
            <p:nvSpPr>
              <p:cNvPr name="Freeform 7" id="7"/>
              <p:cNvSpPr/>
              <p:nvPr/>
            </p:nvSpPr>
            <p:spPr>
              <a:xfrm flipH="false" flipV="false" rot="0">
                <a:off x="0" y="0"/>
                <a:ext cx="2058316" cy="1847588"/>
              </a:xfrm>
              <a:custGeom>
                <a:avLst/>
                <a:gdLst/>
                <a:ahLst/>
                <a:cxnLst/>
                <a:rect r="r" b="b" t="t" l="l"/>
                <a:pathLst>
                  <a:path h="1847588" w="2058316">
                    <a:moveTo>
                      <a:pt x="0" y="0"/>
                    </a:moveTo>
                    <a:lnTo>
                      <a:pt x="2058316" y="0"/>
                    </a:lnTo>
                    <a:lnTo>
                      <a:pt x="2058316" y="1847588"/>
                    </a:lnTo>
                    <a:lnTo>
                      <a:pt x="0" y="1847588"/>
                    </a:lnTo>
                    <a:close/>
                  </a:path>
                </a:pathLst>
              </a:custGeom>
              <a:solidFill>
                <a:srgbClr val="5BC4BD"/>
              </a:solidFill>
            </p:spPr>
          </p:sp>
          <p:sp>
            <p:nvSpPr>
              <p:cNvPr name="TextBox 8" id="8"/>
              <p:cNvSpPr txBox="true"/>
              <p:nvPr/>
            </p:nvSpPr>
            <p:spPr>
              <a:xfrm>
                <a:off x="0" y="-38100"/>
                <a:ext cx="2058316" cy="1885688"/>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63397" y="0"/>
              <a:ext cx="10371648" cy="9351469"/>
              <a:chOff x="0" y="0"/>
              <a:chExt cx="2048721" cy="1847204"/>
            </a:xfrm>
          </p:grpSpPr>
          <p:sp>
            <p:nvSpPr>
              <p:cNvPr name="Freeform 10" id="10"/>
              <p:cNvSpPr/>
              <p:nvPr/>
            </p:nvSpPr>
            <p:spPr>
              <a:xfrm flipH="false" flipV="false" rot="0">
                <a:off x="0" y="0"/>
                <a:ext cx="2048721" cy="1847204"/>
              </a:xfrm>
              <a:custGeom>
                <a:avLst/>
                <a:gdLst/>
                <a:ahLst/>
                <a:cxnLst/>
                <a:rect r="r" b="b" t="t" l="l"/>
                <a:pathLst>
                  <a:path h="1847204" w="2048721">
                    <a:moveTo>
                      <a:pt x="0" y="0"/>
                    </a:moveTo>
                    <a:lnTo>
                      <a:pt x="2048721" y="0"/>
                    </a:lnTo>
                    <a:lnTo>
                      <a:pt x="2048721" y="1847204"/>
                    </a:lnTo>
                    <a:lnTo>
                      <a:pt x="0" y="1847204"/>
                    </a:lnTo>
                    <a:close/>
                  </a:path>
                </a:pathLst>
              </a:custGeom>
              <a:solidFill>
                <a:srgbClr val="000000">
                  <a:alpha val="0"/>
                </a:srgbClr>
              </a:solidFill>
              <a:ln w="57150" cap="sq">
                <a:solidFill>
                  <a:srgbClr val="000000"/>
                </a:solidFill>
                <a:prstDash val="solid"/>
                <a:miter/>
              </a:ln>
            </p:spPr>
          </p:sp>
          <p:sp>
            <p:nvSpPr>
              <p:cNvPr name="TextBox 11" id="11"/>
              <p:cNvSpPr txBox="true"/>
              <p:nvPr/>
            </p:nvSpPr>
            <p:spPr>
              <a:xfrm>
                <a:off x="0" y="-38100"/>
                <a:ext cx="2048721" cy="1885304"/>
              </a:xfrm>
              <a:prstGeom prst="rect">
                <a:avLst/>
              </a:prstGeom>
            </p:spPr>
            <p:txBody>
              <a:bodyPr anchor="ctr" rtlCol="false" tIns="50800" lIns="50800" bIns="50800" rIns="50800"/>
              <a:lstStyle/>
              <a:p>
                <a:pPr algn="ctr">
                  <a:lnSpc>
                    <a:spcPts val="2659"/>
                  </a:lnSpc>
                </a:pPr>
              </a:p>
            </p:txBody>
          </p:sp>
        </p:grpSp>
      </p:grpSp>
      <p:sp>
        <p:nvSpPr>
          <p:cNvPr name="TextBox 12" id="12"/>
          <p:cNvSpPr txBox="true"/>
          <p:nvPr/>
        </p:nvSpPr>
        <p:spPr>
          <a:xfrm rot="0">
            <a:off x="1028700" y="733425"/>
            <a:ext cx="16230600" cy="1438275"/>
          </a:xfrm>
          <a:prstGeom prst="rect">
            <a:avLst/>
          </a:prstGeom>
        </p:spPr>
        <p:txBody>
          <a:bodyPr anchor="t" rtlCol="false" tIns="0" lIns="0" bIns="0" rIns="0">
            <a:spAutoFit/>
          </a:bodyPr>
          <a:lstStyle/>
          <a:p>
            <a:pPr algn="ctr">
              <a:lnSpc>
                <a:spcPts val="10500"/>
              </a:lnSpc>
              <a:spcBef>
                <a:spcPct val="0"/>
              </a:spcBef>
            </a:pPr>
            <a:r>
              <a:rPr lang="en-US" sz="7500">
                <a:solidFill>
                  <a:srgbClr val="000000"/>
                </a:solidFill>
                <a:latin typeface="Pixellet TH"/>
                <a:ea typeface="Pixellet TH"/>
                <a:cs typeface="Pixellet TH"/>
                <a:sym typeface="Pixellet TH"/>
              </a:rPr>
              <a:t>Another Way to convert</a:t>
            </a:r>
          </a:p>
        </p:txBody>
      </p:sp>
      <p:sp>
        <p:nvSpPr>
          <p:cNvPr name="TextBox 13" id="13"/>
          <p:cNvSpPr txBox="true"/>
          <p:nvPr/>
        </p:nvSpPr>
        <p:spPr>
          <a:xfrm rot="0">
            <a:off x="1977891" y="3394583"/>
            <a:ext cx="6022242" cy="1810384"/>
          </a:xfrm>
          <a:prstGeom prst="rect">
            <a:avLst/>
          </a:prstGeom>
        </p:spPr>
        <p:txBody>
          <a:bodyPr anchor="t" rtlCol="false" tIns="0" lIns="0" bIns="0" rIns="0">
            <a:spAutoFit/>
          </a:bodyPr>
          <a:lstStyle/>
          <a:p>
            <a:pPr algn="ctr">
              <a:lnSpc>
                <a:spcPts val="3640"/>
              </a:lnSpc>
              <a:spcBef>
                <a:spcPct val="0"/>
              </a:spcBef>
            </a:pPr>
            <a:r>
              <a:rPr lang="en-US" sz="2600">
                <a:solidFill>
                  <a:srgbClr val="000000"/>
                </a:solidFill>
                <a:latin typeface="Bitter"/>
                <a:ea typeface="Bitter"/>
                <a:cs typeface="Bitter"/>
                <a:sym typeface="Bitter"/>
              </a:rPr>
              <a:t>Divide your number by 2 and write the remainder until you get zero as the answer.  Write the remainders starting from the last one first.</a:t>
            </a:r>
          </a:p>
        </p:txBody>
      </p:sp>
      <p:sp>
        <p:nvSpPr>
          <p:cNvPr name="TextBox 14" id="14"/>
          <p:cNvSpPr txBox="true"/>
          <p:nvPr/>
        </p:nvSpPr>
        <p:spPr>
          <a:xfrm rot="0">
            <a:off x="1841572" y="6504409"/>
            <a:ext cx="6294879" cy="1156648"/>
          </a:xfrm>
          <a:prstGeom prst="rect">
            <a:avLst/>
          </a:prstGeom>
        </p:spPr>
        <p:txBody>
          <a:bodyPr anchor="t" rtlCol="false" tIns="0" lIns="0" bIns="0" rIns="0">
            <a:spAutoFit/>
          </a:bodyPr>
          <a:lstStyle/>
          <a:p>
            <a:pPr algn="ctr">
              <a:lnSpc>
                <a:spcPts val="4497"/>
              </a:lnSpc>
              <a:spcBef>
                <a:spcPct val="0"/>
              </a:spcBef>
            </a:pPr>
            <a:r>
              <a:rPr lang="en-US" sz="3212">
                <a:solidFill>
                  <a:srgbClr val="000000"/>
                </a:solidFill>
                <a:latin typeface="Bitter Bold"/>
                <a:ea typeface="Bitter Bold"/>
                <a:cs typeface="Bitter Bold"/>
                <a:sym typeface="Bitter Bold"/>
              </a:rPr>
              <a:t>Remainders written backwards:</a:t>
            </a:r>
          </a:p>
        </p:txBody>
      </p:sp>
      <p:grpSp>
        <p:nvGrpSpPr>
          <p:cNvPr name="Group 15" id="15"/>
          <p:cNvGrpSpPr/>
          <p:nvPr/>
        </p:nvGrpSpPr>
        <p:grpSpPr>
          <a:xfrm rot="0">
            <a:off x="9348346" y="2463228"/>
            <a:ext cx="7901284" cy="7215761"/>
            <a:chOff x="0" y="0"/>
            <a:chExt cx="10535046" cy="9621014"/>
          </a:xfrm>
        </p:grpSpPr>
        <p:grpSp>
          <p:nvGrpSpPr>
            <p:cNvPr name="Group 16" id="16"/>
            <p:cNvGrpSpPr/>
            <p:nvPr/>
          </p:nvGrpSpPr>
          <p:grpSpPr>
            <a:xfrm rot="0">
              <a:off x="0" y="267599"/>
              <a:ext cx="10420223" cy="9353415"/>
              <a:chOff x="0" y="0"/>
              <a:chExt cx="2058316" cy="1847588"/>
            </a:xfrm>
          </p:grpSpPr>
          <p:sp>
            <p:nvSpPr>
              <p:cNvPr name="Freeform 17" id="17"/>
              <p:cNvSpPr/>
              <p:nvPr/>
            </p:nvSpPr>
            <p:spPr>
              <a:xfrm flipH="false" flipV="false" rot="0">
                <a:off x="0" y="0"/>
                <a:ext cx="2058316" cy="1847588"/>
              </a:xfrm>
              <a:custGeom>
                <a:avLst/>
                <a:gdLst/>
                <a:ahLst/>
                <a:cxnLst/>
                <a:rect r="r" b="b" t="t" l="l"/>
                <a:pathLst>
                  <a:path h="1847588" w="2058316">
                    <a:moveTo>
                      <a:pt x="0" y="0"/>
                    </a:moveTo>
                    <a:lnTo>
                      <a:pt x="2058316" y="0"/>
                    </a:lnTo>
                    <a:lnTo>
                      <a:pt x="2058316" y="1847588"/>
                    </a:lnTo>
                    <a:lnTo>
                      <a:pt x="0" y="1847588"/>
                    </a:lnTo>
                    <a:close/>
                  </a:path>
                </a:pathLst>
              </a:custGeom>
              <a:solidFill>
                <a:srgbClr val="5BC4BD"/>
              </a:solidFill>
            </p:spPr>
          </p:sp>
          <p:sp>
            <p:nvSpPr>
              <p:cNvPr name="TextBox 18" id="18"/>
              <p:cNvSpPr txBox="true"/>
              <p:nvPr/>
            </p:nvSpPr>
            <p:spPr>
              <a:xfrm>
                <a:off x="0" y="-38100"/>
                <a:ext cx="2058316" cy="1885688"/>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0">
              <a:off x="163397" y="0"/>
              <a:ext cx="10371648" cy="9351469"/>
              <a:chOff x="0" y="0"/>
              <a:chExt cx="2048721" cy="1847204"/>
            </a:xfrm>
          </p:grpSpPr>
          <p:sp>
            <p:nvSpPr>
              <p:cNvPr name="Freeform 20" id="20"/>
              <p:cNvSpPr/>
              <p:nvPr/>
            </p:nvSpPr>
            <p:spPr>
              <a:xfrm flipH="false" flipV="false" rot="0">
                <a:off x="0" y="0"/>
                <a:ext cx="2048721" cy="1847204"/>
              </a:xfrm>
              <a:custGeom>
                <a:avLst/>
                <a:gdLst/>
                <a:ahLst/>
                <a:cxnLst/>
                <a:rect r="r" b="b" t="t" l="l"/>
                <a:pathLst>
                  <a:path h="1847204" w="2048721">
                    <a:moveTo>
                      <a:pt x="0" y="0"/>
                    </a:moveTo>
                    <a:lnTo>
                      <a:pt x="2048721" y="0"/>
                    </a:lnTo>
                    <a:lnTo>
                      <a:pt x="2048721" y="1847204"/>
                    </a:lnTo>
                    <a:lnTo>
                      <a:pt x="0" y="1847204"/>
                    </a:lnTo>
                    <a:close/>
                  </a:path>
                </a:pathLst>
              </a:custGeom>
              <a:solidFill>
                <a:srgbClr val="000000">
                  <a:alpha val="0"/>
                </a:srgbClr>
              </a:solidFill>
              <a:ln w="57150" cap="sq">
                <a:solidFill>
                  <a:srgbClr val="000000"/>
                </a:solidFill>
                <a:prstDash val="solid"/>
                <a:miter/>
              </a:ln>
            </p:spPr>
          </p:sp>
          <p:sp>
            <p:nvSpPr>
              <p:cNvPr name="TextBox 21" id="21"/>
              <p:cNvSpPr txBox="true"/>
              <p:nvPr/>
            </p:nvSpPr>
            <p:spPr>
              <a:xfrm>
                <a:off x="0" y="-38100"/>
                <a:ext cx="2048721" cy="1885304"/>
              </a:xfrm>
              <a:prstGeom prst="rect">
                <a:avLst/>
              </a:prstGeom>
            </p:spPr>
            <p:txBody>
              <a:bodyPr anchor="ctr" rtlCol="false" tIns="50800" lIns="50800" bIns="50800" rIns="50800"/>
              <a:lstStyle/>
              <a:p>
                <a:pPr algn="ctr">
                  <a:lnSpc>
                    <a:spcPts val="2659"/>
                  </a:lnSpc>
                </a:pPr>
              </a:p>
            </p:txBody>
          </p:sp>
        </p:grpSp>
      </p:grpSp>
      <p:sp>
        <p:nvSpPr>
          <p:cNvPr name="TextBox 22" id="22"/>
          <p:cNvSpPr txBox="true"/>
          <p:nvPr/>
        </p:nvSpPr>
        <p:spPr>
          <a:xfrm rot="0">
            <a:off x="9810732" y="3385058"/>
            <a:ext cx="6890395" cy="5314950"/>
          </a:xfrm>
          <a:prstGeom prst="rect">
            <a:avLst/>
          </a:prstGeom>
        </p:spPr>
        <p:txBody>
          <a:bodyPr anchor="t" rtlCol="false" tIns="0" lIns="0" bIns="0" rIns="0">
            <a:spAutoFit/>
          </a:bodyPr>
          <a:lstStyle/>
          <a:p>
            <a:pPr algn="ctr">
              <a:lnSpc>
                <a:spcPts val="4200"/>
              </a:lnSpc>
            </a:pPr>
            <a:r>
              <a:rPr lang="en-US" sz="3000">
                <a:solidFill>
                  <a:srgbClr val="000000"/>
                </a:solidFill>
                <a:latin typeface="Bitter"/>
                <a:ea typeface="Bitter"/>
                <a:cs typeface="Bitter"/>
                <a:sym typeface="Bitter"/>
              </a:rPr>
              <a:t>296 divided by 2 = 148 remainder 0</a:t>
            </a:r>
          </a:p>
          <a:p>
            <a:pPr algn="ctr">
              <a:lnSpc>
                <a:spcPts val="4200"/>
              </a:lnSpc>
            </a:pPr>
            <a:r>
              <a:rPr lang="en-US" sz="3000">
                <a:solidFill>
                  <a:srgbClr val="000000"/>
                </a:solidFill>
                <a:latin typeface="Bitter"/>
                <a:ea typeface="Bitter"/>
                <a:cs typeface="Bitter"/>
                <a:sym typeface="Bitter"/>
              </a:rPr>
              <a:t>148 divided by 2 = 74 remainder 0</a:t>
            </a:r>
          </a:p>
          <a:p>
            <a:pPr algn="ctr">
              <a:lnSpc>
                <a:spcPts val="4200"/>
              </a:lnSpc>
            </a:pPr>
            <a:r>
              <a:rPr lang="en-US" sz="3000">
                <a:solidFill>
                  <a:srgbClr val="000000"/>
                </a:solidFill>
                <a:latin typeface="Bitter"/>
                <a:ea typeface="Bitter"/>
                <a:cs typeface="Bitter"/>
                <a:sym typeface="Bitter"/>
              </a:rPr>
              <a:t>74 divided by 2 = 37 remainder 0</a:t>
            </a:r>
          </a:p>
          <a:p>
            <a:pPr algn="ctr">
              <a:lnSpc>
                <a:spcPts val="4200"/>
              </a:lnSpc>
            </a:pPr>
            <a:r>
              <a:rPr lang="en-US" sz="3000">
                <a:solidFill>
                  <a:srgbClr val="000000"/>
                </a:solidFill>
                <a:latin typeface="Bitter"/>
                <a:ea typeface="Bitter"/>
                <a:cs typeface="Bitter"/>
                <a:sym typeface="Bitter"/>
              </a:rPr>
              <a:t>37 divided by 2 = 18 remainder 1</a:t>
            </a:r>
          </a:p>
          <a:p>
            <a:pPr algn="ctr">
              <a:lnSpc>
                <a:spcPts val="4200"/>
              </a:lnSpc>
            </a:pPr>
            <a:r>
              <a:rPr lang="en-US" sz="3000">
                <a:solidFill>
                  <a:srgbClr val="000000"/>
                </a:solidFill>
                <a:latin typeface="Bitter"/>
                <a:ea typeface="Bitter"/>
                <a:cs typeface="Bitter"/>
                <a:sym typeface="Bitter"/>
              </a:rPr>
              <a:t>18 divided by 2 = 9 remainder 0</a:t>
            </a:r>
          </a:p>
          <a:p>
            <a:pPr algn="ctr">
              <a:lnSpc>
                <a:spcPts val="4200"/>
              </a:lnSpc>
            </a:pPr>
            <a:r>
              <a:rPr lang="en-US" sz="3000">
                <a:solidFill>
                  <a:srgbClr val="000000"/>
                </a:solidFill>
                <a:latin typeface="Bitter"/>
                <a:ea typeface="Bitter"/>
                <a:cs typeface="Bitter"/>
                <a:sym typeface="Bitter"/>
              </a:rPr>
              <a:t>9 divided by 2 = 4 remainder 1</a:t>
            </a:r>
          </a:p>
          <a:p>
            <a:pPr algn="ctr">
              <a:lnSpc>
                <a:spcPts val="4200"/>
              </a:lnSpc>
            </a:pPr>
            <a:r>
              <a:rPr lang="en-US" sz="3000">
                <a:solidFill>
                  <a:srgbClr val="000000"/>
                </a:solidFill>
                <a:latin typeface="Bitter"/>
                <a:ea typeface="Bitter"/>
                <a:cs typeface="Bitter"/>
                <a:sym typeface="Bitter"/>
              </a:rPr>
              <a:t>4 divided by 2 = 2 remainder 0</a:t>
            </a:r>
          </a:p>
          <a:p>
            <a:pPr algn="ctr">
              <a:lnSpc>
                <a:spcPts val="4200"/>
              </a:lnSpc>
            </a:pPr>
            <a:r>
              <a:rPr lang="en-US" sz="3000">
                <a:solidFill>
                  <a:srgbClr val="000000"/>
                </a:solidFill>
                <a:latin typeface="Bitter"/>
                <a:ea typeface="Bitter"/>
                <a:cs typeface="Bitter"/>
                <a:sym typeface="Bitter"/>
              </a:rPr>
              <a:t>2 divided by 2 = 1 remainder 0</a:t>
            </a:r>
          </a:p>
          <a:p>
            <a:pPr algn="ctr">
              <a:lnSpc>
                <a:spcPts val="4200"/>
              </a:lnSpc>
            </a:pPr>
            <a:r>
              <a:rPr lang="en-US" sz="3000">
                <a:solidFill>
                  <a:srgbClr val="000000"/>
                </a:solidFill>
                <a:latin typeface="Bitter"/>
                <a:ea typeface="Bitter"/>
                <a:cs typeface="Bitter"/>
                <a:sym typeface="Bitter"/>
              </a:rPr>
              <a:t>1 divided by 2 = 0 remainder 1</a:t>
            </a:r>
          </a:p>
          <a:p>
            <a:pPr algn="ctr">
              <a:lnSpc>
                <a:spcPts val="4200"/>
              </a:lnSpc>
              <a:spcBef>
                <a:spcPct val="0"/>
              </a:spcBef>
            </a:pPr>
          </a:p>
        </p:txBody>
      </p:sp>
      <p:sp>
        <p:nvSpPr>
          <p:cNvPr name="Freeform 23" id="23"/>
          <p:cNvSpPr/>
          <p:nvPr/>
        </p:nvSpPr>
        <p:spPr>
          <a:xfrm flipH="false" flipV="false" rot="10245777">
            <a:off x="-919558" y="6831521"/>
            <a:ext cx="3204400" cy="4114800"/>
          </a:xfrm>
          <a:custGeom>
            <a:avLst/>
            <a:gdLst/>
            <a:ahLst/>
            <a:cxnLst/>
            <a:rect r="r" b="b" t="t" l="l"/>
            <a:pathLst>
              <a:path h="4114800" w="3204400">
                <a:moveTo>
                  <a:pt x="0" y="0"/>
                </a:moveTo>
                <a:lnTo>
                  <a:pt x="3204401" y="0"/>
                </a:lnTo>
                <a:lnTo>
                  <a:pt x="3204401"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4" id="24"/>
          <p:cNvSpPr txBox="true"/>
          <p:nvPr/>
        </p:nvSpPr>
        <p:spPr>
          <a:xfrm rot="0">
            <a:off x="1841572" y="5439242"/>
            <a:ext cx="6294879" cy="802318"/>
          </a:xfrm>
          <a:prstGeom prst="rect">
            <a:avLst/>
          </a:prstGeom>
        </p:spPr>
        <p:txBody>
          <a:bodyPr anchor="t" rtlCol="false" tIns="0" lIns="0" bIns="0" rIns="0">
            <a:spAutoFit/>
          </a:bodyPr>
          <a:lstStyle/>
          <a:p>
            <a:pPr algn="ctr">
              <a:lnSpc>
                <a:spcPts val="6177"/>
              </a:lnSpc>
              <a:spcBef>
                <a:spcPct val="0"/>
              </a:spcBef>
            </a:pPr>
            <a:r>
              <a:rPr lang="en-US" sz="4412">
                <a:solidFill>
                  <a:srgbClr val="000000"/>
                </a:solidFill>
                <a:latin typeface="Bitter Bold"/>
                <a:ea typeface="Bitter Bold"/>
                <a:cs typeface="Bitter Bold"/>
                <a:sym typeface="Bitter Bold"/>
              </a:rPr>
              <a:t>Example number: 296</a:t>
            </a:r>
          </a:p>
        </p:txBody>
      </p:sp>
      <p:sp>
        <p:nvSpPr>
          <p:cNvPr name="TextBox 25" id="25"/>
          <p:cNvSpPr txBox="true"/>
          <p:nvPr/>
        </p:nvSpPr>
        <p:spPr>
          <a:xfrm rot="0">
            <a:off x="1841572" y="7895331"/>
            <a:ext cx="6294879" cy="802318"/>
          </a:xfrm>
          <a:prstGeom prst="rect">
            <a:avLst/>
          </a:prstGeom>
        </p:spPr>
        <p:txBody>
          <a:bodyPr anchor="t" rtlCol="false" tIns="0" lIns="0" bIns="0" rIns="0">
            <a:spAutoFit/>
          </a:bodyPr>
          <a:lstStyle/>
          <a:p>
            <a:pPr algn="ctr">
              <a:lnSpc>
                <a:spcPts val="6177"/>
              </a:lnSpc>
              <a:spcBef>
                <a:spcPct val="0"/>
              </a:spcBef>
            </a:pPr>
            <a:r>
              <a:rPr lang="en-US" sz="4412">
                <a:solidFill>
                  <a:srgbClr val="000000"/>
                </a:solidFill>
                <a:latin typeface="Bitter Bold"/>
                <a:ea typeface="Bitter Bold"/>
                <a:cs typeface="Bitter Bold"/>
                <a:sym typeface="Bitter Bold"/>
              </a:rPr>
              <a:t>100101000</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DAGJ_oH3w00</dc:identifier>
  <dcterms:modified xsi:type="dcterms:W3CDTF">2011-08-01T06:04:30Z</dcterms:modified>
  <cp:revision>1</cp:revision>
  <dc:title>Binary Code Presentation in Bright Colors Funky Retro Style</dc:title>
</cp:coreProperties>
</file>