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24D5EB7-F889-42A3-B49E-B721D7509139}" type="datetimeFigureOut">
              <a:rPr kumimoji="1" lang="ja-JP" altLang="en-US" smtClean="0"/>
              <a:pPr/>
              <a:t>2019/8/24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D2B5A26-30F3-4DC6-9033-C5C8C65770B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D5EB7-F889-42A3-B49E-B721D7509139}" type="datetimeFigureOut">
              <a:rPr kumimoji="1" lang="ja-JP" altLang="en-US" smtClean="0"/>
              <a:pPr/>
              <a:t>2019/8/24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B5A26-30F3-4DC6-9033-C5C8C65770B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6000" dirty="0" smtClean="0">
                <a:solidFill>
                  <a:schemeClr val="tx2"/>
                </a:solidFill>
                <a:latin typeface="HG行書体" pitchFamily="65" charset="-128"/>
                <a:ea typeface="HG行書体" pitchFamily="65" charset="-128"/>
              </a:rPr>
              <a:t>軽いものを弱い力を長時間かけて重いものを動かすことができるか</a:t>
            </a:r>
            <a:r>
              <a:rPr kumimoji="1" lang="en-US" altLang="ja-JP" sz="6000" dirty="0" smtClean="0">
                <a:solidFill>
                  <a:schemeClr val="tx2"/>
                </a:solidFill>
                <a:latin typeface="HG行書体" pitchFamily="65" charset="-128"/>
                <a:ea typeface="HG行書体" pitchFamily="65" charset="-128"/>
              </a:rPr>
              <a:t>?</a:t>
            </a:r>
            <a:endParaRPr kumimoji="1" lang="ja-JP" altLang="en-US" sz="6000" dirty="0">
              <a:solidFill>
                <a:schemeClr val="tx2"/>
              </a:solidFill>
              <a:latin typeface="HG行書体" pitchFamily="65" charset="-128"/>
              <a:ea typeface="HG行書体" pitchFamily="65"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solidFill>
                  <a:srgbClr val="FF0000"/>
                </a:solidFill>
                <a:latin typeface="HGS行書体" pitchFamily="66" charset="-128"/>
                <a:ea typeface="HGS行書体" pitchFamily="66" charset="-128"/>
              </a:rPr>
              <a:t>実験環境</a:t>
            </a:r>
            <a:r>
              <a:rPr lang="ja-JP" altLang="en-US" dirty="0"/>
              <a:t/>
            </a:r>
            <a:br>
              <a:rPr lang="ja-JP" altLang="en-US" dirty="0"/>
            </a:b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pPr>
              <a:buNone/>
            </a:pPr>
            <a:r>
              <a:rPr lang="ja-JP" altLang="en-US" sz="5400" dirty="0" smtClean="0">
                <a:solidFill>
                  <a:srgbClr val="7030A0"/>
                </a:solidFill>
                <a:latin typeface="HG行書体" pitchFamily="65" charset="-128"/>
                <a:ea typeface="HG行書体" pitchFamily="65" charset="-128"/>
              </a:rPr>
              <a:t>実際に実験できないので</a:t>
            </a:r>
            <a:r>
              <a:rPr lang="en-US" altLang="ja-JP" sz="5400" dirty="0" smtClean="0">
                <a:solidFill>
                  <a:srgbClr val="7030A0"/>
                </a:solidFill>
                <a:latin typeface="HG行書体" pitchFamily="65" charset="-128"/>
                <a:ea typeface="HG行書体" pitchFamily="65" charset="-128"/>
              </a:rPr>
              <a:t>CG</a:t>
            </a:r>
            <a:r>
              <a:rPr lang="ja-JP" altLang="en-US" sz="5400" dirty="0" smtClean="0">
                <a:solidFill>
                  <a:srgbClr val="7030A0"/>
                </a:solidFill>
                <a:latin typeface="HG行書体" pitchFamily="65" charset="-128"/>
                <a:ea typeface="HG行書体" pitchFamily="65" charset="-128"/>
              </a:rPr>
              <a:t>で行う</a:t>
            </a:r>
            <a:endParaRPr lang="en-US" altLang="ja-JP" sz="5400" dirty="0" smtClean="0">
              <a:solidFill>
                <a:srgbClr val="7030A0"/>
              </a:solidFill>
              <a:latin typeface="HG行書体" pitchFamily="65" charset="-128"/>
              <a:ea typeface="HG行書体" pitchFamily="65" charset="-128"/>
            </a:endParaRPr>
          </a:p>
          <a:p>
            <a:pPr>
              <a:buNone/>
            </a:pPr>
            <a:r>
              <a:rPr kumimoji="1" lang="ja-JP" altLang="en-US" sz="5400" dirty="0">
                <a:solidFill>
                  <a:srgbClr val="7030A0"/>
                </a:solidFill>
                <a:latin typeface="HG行書体" pitchFamily="65" charset="-128"/>
                <a:ea typeface="HG行書体" pitchFamily="65" charset="-128"/>
              </a:rPr>
              <a:t>使用した</a:t>
            </a:r>
            <a:r>
              <a:rPr kumimoji="1" lang="ja-JP" altLang="en-US" sz="5400" dirty="0" smtClean="0">
                <a:solidFill>
                  <a:srgbClr val="7030A0"/>
                </a:solidFill>
                <a:latin typeface="HG行書体" pitchFamily="65" charset="-128"/>
                <a:ea typeface="HG行書体" pitchFamily="65" charset="-128"/>
              </a:rPr>
              <a:t>ソフト</a:t>
            </a:r>
            <a:endParaRPr kumimoji="1" lang="en-US" altLang="ja-JP" sz="5400" dirty="0" smtClean="0">
              <a:solidFill>
                <a:srgbClr val="7030A0"/>
              </a:solidFill>
              <a:latin typeface="HG行書体" pitchFamily="65" charset="-128"/>
              <a:ea typeface="HG行書体" pitchFamily="65" charset="-128"/>
            </a:endParaRPr>
          </a:p>
          <a:p>
            <a:r>
              <a:rPr lang="en-US" altLang="ja-JP" sz="5400" dirty="0" smtClean="0">
                <a:solidFill>
                  <a:srgbClr val="7030A0"/>
                </a:solidFill>
                <a:latin typeface="HG行書体" pitchFamily="65" charset="-128"/>
                <a:ea typeface="HG行書体" pitchFamily="65" charset="-128"/>
              </a:rPr>
              <a:t>Unity 2019</a:t>
            </a:r>
          </a:p>
          <a:p>
            <a:r>
              <a:rPr kumimoji="1" lang="en-US" altLang="ja-JP" sz="5400" dirty="0" smtClean="0">
                <a:solidFill>
                  <a:srgbClr val="7030A0"/>
                </a:solidFill>
                <a:latin typeface="HG行書体" pitchFamily="65" charset="-128"/>
                <a:ea typeface="HG行書体" pitchFamily="65" charset="-128"/>
              </a:rPr>
              <a:t>Visual Studio 2019</a:t>
            </a:r>
          </a:p>
          <a:p>
            <a:r>
              <a:rPr lang="en-US" altLang="ja-JP" sz="5400" dirty="0" smtClean="0">
                <a:solidFill>
                  <a:srgbClr val="7030A0"/>
                </a:solidFill>
                <a:latin typeface="HG行書体" pitchFamily="65" charset="-128"/>
                <a:ea typeface="HG行書体" pitchFamily="65" charset="-128"/>
              </a:rPr>
              <a:t>Power Point 2007</a:t>
            </a:r>
          </a:p>
          <a:p>
            <a:r>
              <a:rPr lang="en-US" altLang="ja-JP" sz="5400" dirty="0" smtClean="0">
                <a:solidFill>
                  <a:srgbClr val="7030A0"/>
                </a:solidFill>
                <a:latin typeface="HG行書体" pitchFamily="65" charset="-128"/>
                <a:ea typeface="HG行書体" pitchFamily="65" charset="-128"/>
              </a:rPr>
              <a:t>Microsoft Windows 10  1903</a:t>
            </a:r>
          </a:p>
          <a:p>
            <a:pPr>
              <a:buNone/>
            </a:pP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solidFill>
                  <a:srgbClr val="FF0000"/>
                </a:solidFill>
                <a:latin typeface="HGS行書体" pitchFamily="66" charset="-128"/>
                <a:ea typeface="HGS行書体" pitchFamily="66" charset="-128"/>
              </a:rPr>
              <a:t>実験環境</a:t>
            </a:r>
            <a:r>
              <a:rPr lang="ja-JP" altLang="en-US" dirty="0"/>
              <a:t/>
            </a:r>
            <a:br>
              <a:rPr lang="ja-JP" altLang="en-US" dirty="0"/>
            </a:br>
            <a:endParaRPr kumimoji="1" lang="ja-JP" altLang="en-US" dirty="0"/>
          </a:p>
        </p:txBody>
      </p:sp>
      <p:sp>
        <p:nvSpPr>
          <p:cNvPr id="3" name="コンテンツ プレースホルダ 2"/>
          <p:cNvSpPr>
            <a:spLocks noGrp="1"/>
          </p:cNvSpPr>
          <p:nvPr>
            <p:ph idx="1"/>
          </p:nvPr>
        </p:nvSpPr>
        <p:spPr/>
        <p:txBody>
          <a:bodyPr>
            <a:noAutofit/>
          </a:bodyPr>
          <a:lstStyle/>
          <a:p>
            <a:pPr>
              <a:buNone/>
            </a:pPr>
            <a:r>
              <a:rPr lang="ja-JP" altLang="en-US" sz="4400" dirty="0">
                <a:solidFill>
                  <a:srgbClr val="7030A0"/>
                </a:solidFill>
                <a:latin typeface="HG行書体" pitchFamily="65" charset="-128"/>
                <a:ea typeface="HG行書体" pitchFamily="65" charset="-128"/>
              </a:rPr>
              <a:t>各オブジェクトに</a:t>
            </a:r>
            <a:r>
              <a:rPr lang="ja-JP" altLang="en-US" sz="4400" dirty="0" smtClean="0">
                <a:solidFill>
                  <a:srgbClr val="7030A0"/>
                </a:solidFill>
                <a:latin typeface="HG行書体" pitchFamily="65" charset="-128"/>
                <a:ea typeface="HG行書体" pitchFamily="65" charset="-128"/>
              </a:rPr>
              <a:t>ついて</a:t>
            </a:r>
            <a:endParaRPr lang="en-US" altLang="ja-JP" sz="4400" dirty="0" smtClean="0">
              <a:solidFill>
                <a:srgbClr val="7030A0"/>
              </a:solidFill>
              <a:latin typeface="HG行書体" pitchFamily="65" charset="-128"/>
              <a:ea typeface="HG行書体" pitchFamily="65" charset="-128"/>
            </a:endParaRPr>
          </a:p>
          <a:p>
            <a:pPr>
              <a:buNone/>
            </a:pPr>
            <a:r>
              <a:rPr kumimoji="1" lang="ja-JP" altLang="en-US" sz="4400" dirty="0" smtClean="0">
                <a:solidFill>
                  <a:srgbClr val="7030A0"/>
                </a:solidFill>
                <a:latin typeface="HG行書体" pitchFamily="65" charset="-128"/>
                <a:ea typeface="HG行書体" pitchFamily="65" charset="-128"/>
              </a:rPr>
              <a:t>ぶつけられる立方体  </a:t>
            </a:r>
            <a:r>
              <a:rPr lang="en-US" altLang="ja-JP" sz="4400" dirty="0" smtClean="0">
                <a:solidFill>
                  <a:srgbClr val="7030A0"/>
                </a:solidFill>
                <a:latin typeface="HG行書体" pitchFamily="65" charset="-128"/>
                <a:ea typeface="HG行書体" pitchFamily="65" charset="-128"/>
              </a:rPr>
              <a:t>1M 50kg</a:t>
            </a:r>
          </a:p>
          <a:p>
            <a:pPr>
              <a:buNone/>
            </a:pPr>
            <a:r>
              <a:rPr kumimoji="1" lang="ja-JP" altLang="en-US" sz="4400" dirty="0" smtClean="0">
                <a:solidFill>
                  <a:srgbClr val="7030A0"/>
                </a:solidFill>
                <a:latin typeface="HG行書体" pitchFamily="65" charset="-128"/>
                <a:ea typeface="HG行書体" pitchFamily="65" charset="-128"/>
              </a:rPr>
              <a:t>ぶつける立方体 </a:t>
            </a:r>
            <a:r>
              <a:rPr kumimoji="1" lang="en-US" altLang="ja-JP" sz="4400" dirty="0" smtClean="0">
                <a:solidFill>
                  <a:srgbClr val="7030A0"/>
                </a:solidFill>
                <a:latin typeface="HG行書体" pitchFamily="65" charset="-128"/>
                <a:ea typeface="HG行書体" pitchFamily="65" charset="-128"/>
              </a:rPr>
              <a:t>1M 1kg</a:t>
            </a:r>
          </a:p>
          <a:p>
            <a:pPr>
              <a:buNone/>
            </a:pPr>
            <a:r>
              <a:rPr lang="ja-JP" altLang="en-US" sz="4400" dirty="0">
                <a:solidFill>
                  <a:srgbClr val="7030A0"/>
                </a:solidFill>
                <a:latin typeface="HG行書体" pitchFamily="65" charset="-128"/>
                <a:ea typeface="HG行書体" pitchFamily="65" charset="-128"/>
              </a:rPr>
              <a:t>スピード</a:t>
            </a:r>
            <a:r>
              <a:rPr lang="ja-JP" altLang="en-US" sz="4400" dirty="0" smtClean="0">
                <a:solidFill>
                  <a:srgbClr val="7030A0"/>
                </a:solidFill>
                <a:latin typeface="HG行書体" pitchFamily="65" charset="-128"/>
                <a:ea typeface="HG行書体" pitchFamily="65" charset="-128"/>
              </a:rPr>
              <a:t>は</a:t>
            </a:r>
            <a:r>
              <a:rPr lang="en-US" altLang="ja-JP" sz="4400" dirty="0" smtClean="0">
                <a:solidFill>
                  <a:srgbClr val="7030A0"/>
                </a:solidFill>
                <a:latin typeface="HG行書体" pitchFamily="65" charset="-128"/>
                <a:ea typeface="HG行書体" pitchFamily="65" charset="-128"/>
              </a:rPr>
              <a:t>Vector3</a:t>
            </a:r>
            <a:r>
              <a:rPr lang="ja-JP" altLang="en-US" sz="4400" dirty="0" smtClean="0">
                <a:solidFill>
                  <a:srgbClr val="7030A0"/>
                </a:solidFill>
                <a:latin typeface="HG行書体" pitchFamily="65" charset="-128"/>
                <a:ea typeface="HG行書体" pitchFamily="65" charset="-128"/>
              </a:rPr>
              <a:t>関数を使い調整。</a:t>
            </a:r>
            <a:endParaRPr lang="en-US" altLang="ja-JP" sz="4400" dirty="0" smtClean="0">
              <a:solidFill>
                <a:srgbClr val="7030A0"/>
              </a:solidFill>
              <a:latin typeface="HG行書体" pitchFamily="65" charset="-128"/>
              <a:ea typeface="HG行書体" pitchFamily="65" charset="-128"/>
            </a:endParaRPr>
          </a:p>
          <a:p>
            <a:pPr>
              <a:buNone/>
            </a:pPr>
            <a:r>
              <a:rPr kumimoji="1" lang="ja-JP" altLang="en-US" sz="4400" dirty="0">
                <a:solidFill>
                  <a:srgbClr val="7030A0"/>
                </a:solidFill>
                <a:latin typeface="HG行書体" pitchFamily="65" charset="-128"/>
                <a:ea typeface="HG行書体" pitchFamily="65" charset="-128"/>
              </a:rPr>
              <a:t>永遠</a:t>
            </a:r>
            <a:r>
              <a:rPr kumimoji="1" lang="ja-JP" altLang="en-US" sz="4400" dirty="0" smtClean="0">
                <a:solidFill>
                  <a:srgbClr val="7030A0"/>
                </a:solidFill>
                <a:latin typeface="HG行書体" pitchFamily="65" charset="-128"/>
                <a:ea typeface="HG行書体" pitchFamily="65" charset="-128"/>
              </a:rPr>
              <a:t>に指定した力がかかるようにする。</a:t>
            </a:r>
            <a:endParaRPr kumimoji="1" lang="en-US" altLang="ja-JP" sz="4400" dirty="0" smtClean="0">
              <a:solidFill>
                <a:srgbClr val="7030A0"/>
              </a:solidFill>
              <a:latin typeface="HG行書体" pitchFamily="65" charset="-128"/>
              <a:ea typeface="HG行書体" pitchFamily="65" charset="-128"/>
            </a:endParaRPr>
          </a:p>
          <a:p>
            <a:pPr>
              <a:buNone/>
            </a:pPr>
            <a:endParaRPr kumimoji="1" lang="ja-JP" altLang="en-US" sz="4400" dirty="0">
              <a:solidFill>
                <a:srgbClr val="FFFF00"/>
              </a:solidFill>
              <a:latin typeface="HG行書体" pitchFamily="65" charset="-128"/>
              <a:ea typeface="HG行書体" pitchFamily="65"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solidFill>
                  <a:srgbClr val="FF0000"/>
                </a:solidFill>
                <a:latin typeface="HGS行書体" pitchFamily="66" charset="-128"/>
                <a:ea typeface="HGS行書体" pitchFamily="66" charset="-128"/>
              </a:rPr>
              <a:t>実験環境</a:t>
            </a:r>
            <a:r>
              <a:rPr lang="ja-JP" altLang="en-US" dirty="0"/>
              <a:t/>
            </a:r>
            <a:br>
              <a:rPr lang="ja-JP" altLang="en-US" dirty="0"/>
            </a:br>
            <a:endParaRPr kumimoji="1" lang="ja-JP" altLang="en-US" dirty="0"/>
          </a:p>
        </p:txBody>
      </p:sp>
      <p:sp>
        <p:nvSpPr>
          <p:cNvPr id="3" name="コンテンツ プレースホルダ 2"/>
          <p:cNvSpPr>
            <a:spLocks noGrp="1"/>
          </p:cNvSpPr>
          <p:nvPr>
            <p:ph idx="1"/>
          </p:nvPr>
        </p:nvSpPr>
        <p:spPr/>
        <p:txBody>
          <a:bodyPr/>
          <a:lstStyle/>
          <a:p>
            <a:pPr>
              <a:buNone/>
            </a:pPr>
            <a:r>
              <a:rPr kumimoji="1" lang="ja-JP" altLang="en-US" dirty="0" smtClean="0">
                <a:solidFill>
                  <a:srgbClr val="7030A0"/>
                </a:solidFill>
              </a:rPr>
              <a:t>実験に用いるプログラム</a:t>
            </a:r>
            <a:endParaRPr kumimoji="1" lang="en-US" altLang="ja-JP" dirty="0" smtClean="0">
              <a:solidFill>
                <a:srgbClr val="7030A0"/>
              </a:solidFill>
            </a:endParaRPr>
          </a:p>
          <a:p>
            <a:pPr>
              <a:buNone/>
            </a:pPr>
            <a:r>
              <a:rPr lang="ja-JP" altLang="en-US" dirty="0" smtClean="0">
                <a:solidFill>
                  <a:srgbClr val="7030A0"/>
                </a:solidFill>
              </a:rPr>
              <a:t>ボールのもの</a:t>
            </a:r>
            <a:r>
              <a:rPr lang="en-US" altLang="ja-JP" dirty="0" smtClean="0">
                <a:solidFill>
                  <a:srgbClr val="7030A0"/>
                </a:solidFill>
              </a:rPr>
              <a:t>(-38597859</a:t>
            </a:r>
            <a:r>
              <a:rPr lang="ja-JP" altLang="en-US" dirty="0" smtClean="0">
                <a:solidFill>
                  <a:srgbClr val="7030A0"/>
                </a:solidFill>
              </a:rPr>
              <a:t>加えた時の例</a:t>
            </a:r>
            <a:r>
              <a:rPr lang="en-US" altLang="ja-JP" dirty="0" smtClean="0">
                <a:solidFill>
                  <a:srgbClr val="7030A0"/>
                </a:solidFill>
              </a:rPr>
              <a:t>)</a:t>
            </a:r>
            <a:endParaRPr kumimoji="1" lang="ja-JP" altLang="en-US" dirty="0">
              <a:solidFill>
                <a:srgbClr val="7030A0"/>
              </a:solidFill>
            </a:endParaRPr>
          </a:p>
        </p:txBody>
      </p:sp>
      <p:pic>
        <p:nvPicPr>
          <p:cNvPr id="2052" name="Picture 4"/>
          <p:cNvPicPr>
            <a:picLocks noChangeAspect="1" noChangeArrowheads="1"/>
          </p:cNvPicPr>
          <p:nvPr/>
        </p:nvPicPr>
        <p:blipFill>
          <a:blip r:embed="rId2" cstate="print"/>
          <a:srcRect/>
          <a:stretch>
            <a:fillRect/>
          </a:stretch>
        </p:blipFill>
        <p:spPr bwMode="auto">
          <a:xfrm>
            <a:off x="642910" y="2714620"/>
            <a:ext cx="5105400" cy="26003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nvGraphicFramePr>
        <p:xfrm>
          <a:off x="0" y="0"/>
          <a:ext cx="7620000" cy="6183632"/>
        </p:xfrm>
        <a:graphic>
          <a:graphicData uri="http://schemas.openxmlformats.org/drawingml/2006/table">
            <a:tbl>
              <a:tblPr firstRow="1" bandRow="1">
                <a:tableStyleId>{125E5076-3810-47DD-B79F-674D7AD40C01}</a:tableStyleId>
              </a:tblPr>
              <a:tblGrid>
                <a:gridCol w="762000"/>
                <a:gridCol w="1309670"/>
                <a:gridCol w="1857388"/>
                <a:gridCol w="214314"/>
                <a:gridCol w="214314"/>
                <a:gridCol w="214314"/>
                <a:gridCol w="762000"/>
                <a:gridCol w="762000"/>
                <a:gridCol w="762000"/>
                <a:gridCol w="762000"/>
              </a:tblGrid>
              <a:tr h="510540">
                <a:tc>
                  <a:txBody>
                    <a:bodyPr/>
                    <a:lstStyle/>
                    <a:p>
                      <a:r>
                        <a:rPr kumimoji="1" lang="ja-JP" altLang="en-US" dirty="0" smtClean="0"/>
                        <a:t>回数</a:t>
                      </a:r>
                      <a:endParaRPr kumimoji="1" lang="ja-JP" altLang="en-US" dirty="0"/>
                    </a:p>
                  </a:txBody>
                  <a:tcPr/>
                </a:tc>
                <a:tc>
                  <a:txBody>
                    <a:bodyPr/>
                    <a:lstStyle/>
                    <a:p>
                      <a:r>
                        <a:rPr kumimoji="1" lang="ja-JP" altLang="en-US" dirty="0" smtClean="0"/>
                        <a:t>速度</a:t>
                      </a:r>
                      <a:endParaRPr kumimoji="1" lang="ja-JP" altLang="en-US" dirty="0"/>
                    </a:p>
                  </a:txBody>
                  <a:tcPr/>
                </a:tc>
                <a:tc>
                  <a:txBody>
                    <a:bodyPr/>
                    <a:lstStyle/>
                    <a:p>
                      <a:r>
                        <a:rPr kumimoji="1" lang="ja-JP" altLang="en-US" dirty="0" smtClean="0"/>
                        <a:t>結果</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ja-JP" altLang="en-US" dirty="0" smtClean="0"/>
                        <a:t>無変化</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2</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ja-JP" altLang="en-US" dirty="0" smtClean="0"/>
                        <a:t>変動しないが乗りあがって飛んで行った</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3</a:t>
                      </a:r>
                      <a:endParaRPr kumimoji="1" lang="ja-JP" altLang="en-US" dirty="0"/>
                    </a:p>
                  </a:txBody>
                  <a:tcPr/>
                </a:tc>
                <a:tc>
                  <a:txBody>
                    <a:bodyPr/>
                    <a:lstStyle/>
                    <a:p>
                      <a:r>
                        <a:rPr kumimoji="1" lang="en-US" altLang="ja-JP" dirty="0" smtClean="0"/>
                        <a:t>-32</a:t>
                      </a:r>
                      <a:endParaRPr kumimoji="1" lang="ja-JP" altLang="en-US" dirty="0"/>
                    </a:p>
                  </a:txBody>
                  <a:tcPr/>
                </a:tc>
                <a:tc>
                  <a:txBody>
                    <a:bodyPr/>
                    <a:lstStyle/>
                    <a:p>
                      <a:r>
                        <a:rPr kumimoji="1" lang="ja-JP" altLang="en-US" dirty="0" smtClean="0"/>
                        <a:t>ぶっ飛んで行った</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4</a:t>
                      </a:r>
                      <a:endParaRPr kumimoji="1" lang="ja-JP" altLang="en-US" dirty="0"/>
                    </a:p>
                  </a:txBody>
                  <a:tcPr/>
                </a:tc>
                <a:tc>
                  <a:txBody>
                    <a:bodyPr/>
                    <a:lstStyle/>
                    <a:p>
                      <a:r>
                        <a:rPr kumimoji="1" lang="en-US" altLang="ja-JP" dirty="0" smtClean="0"/>
                        <a:t>-1024</a:t>
                      </a:r>
                      <a:endParaRPr kumimoji="1" lang="ja-JP" altLang="en-US" dirty="0"/>
                    </a:p>
                  </a:txBody>
                  <a:tcPr/>
                </a:tc>
                <a:tc>
                  <a:txBody>
                    <a:bodyPr/>
                    <a:lstStyle/>
                    <a:p>
                      <a:r>
                        <a:rPr kumimoji="1" lang="ja-JP" altLang="en-US" dirty="0" smtClean="0"/>
                        <a:t>一瞬でいなくなった</a:t>
                      </a:r>
                      <a:endParaRPr kumimoji="1" lang="en-US" altLang="ja-JP" dirty="0" smtClean="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5</a:t>
                      </a:r>
                      <a:endParaRPr kumimoji="1" lang="ja-JP" altLang="en-US" dirty="0"/>
                    </a:p>
                  </a:txBody>
                  <a:tcPr/>
                </a:tc>
                <a:tc>
                  <a:txBody>
                    <a:bodyPr/>
                    <a:lstStyle/>
                    <a:p>
                      <a:r>
                        <a:rPr kumimoji="1" lang="en-US" altLang="ja-JP" sz="1800" kern="1200" dirty="0" smtClean="0"/>
                        <a:t>-38597859</a:t>
                      </a:r>
                      <a:endParaRPr kumimoji="1" lang="ja-JP" altLang="en-US" dirty="0"/>
                    </a:p>
                  </a:txBody>
                  <a:tcPr/>
                </a:tc>
                <a:tc>
                  <a:txBody>
                    <a:bodyPr/>
                    <a:lstStyle/>
                    <a:p>
                      <a:r>
                        <a:rPr kumimoji="1" lang="ja-JP" altLang="en-US" dirty="0" smtClean="0"/>
                        <a:t>消えた</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651512">
                <a:tc>
                  <a:txBody>
                    <a:bodyPr/>
                    <a:lstStyle/>
                    <a:p>
                      <a:r>
                        <a:rPr kumimoji="1" lang="en-US" altLang="ja-JP" dirty="0" smtClean="0"/>
                        <a:t>6</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7</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8</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510540">
                <a:tc>
                  <a:txBody>
                    <a:bodyPr/>
                    <a:lstStyle/>
                    <a:p>
                      <a:r>
                        <a:rPr kumimoji="1" lang="en-US" altLang="ja-JP" dirty="0" smtClean="0"/>
                        <a:t>9</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solidFill>
                  <a:srgbClr val="FF0000"/>
                </a:solidFill>
              </a:rPr>
              <a:t>考察</a:t>
            </a:r>
            <a:r>
              <a:rPr kumimoji="1" lang="en-US" altLang="ja-JP" dirty="0" smtClean="0"/>
              <a:t/>
            </a:r>
            <a:br>
              <a:rPr kumimoji="1" lang="en-US" altLang="ja-JP" dirty="0" smtClean="0"/>
            </a:b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solidFill>
                  <a:srgbClr val="7030A0"/>
                </a:solidFill>
              </a:rPr>
              <a:t> 自らが吹っ飛ぶレベルの力を与えられたから吹っ飛んだ</a:t>
            </a:r>
            <a:r>
              <a:rPr kumimoji="1" lang="en-US" altLang="ja-JP" dirty="0" smtClean="0">
                <a:solidFill>
                  <a:srgbClr val="7030A0"/>
                </a:solidFill>
              </a:rPr>
              <a:t>?</a:t>
            </a:r>
          </a:p>
          <a:p>
            <a:r>
              <a:rPr lang="ja-JP" altLang="en-US" dirty="0">
                <a:solidFill>
                  <a:srgbClr val="7030A0"/>
                </a:solidFill>
              </a:rPr>
              <a:t>弱すぎる</a:t>
            </a:r>
            <a:r>
              <a:rPr lang="ja-JP" altLang="en-US" dirty="0" smtClean="0">
                <a:solidFill>
                  <a:srgbClr val="7030A0"/>
                </a:solidFill>
              </a:rPr>
              <a:t>と全然変動しない</a:t>
            </a:r>
            <a:endParaRPr kumimoji="1" lang="en-US" altLang="ja-JP" dirty="0" smtClean="0">
              <a:solidFill>
                <a:srgbClr val="7030A0"/>
              </a:solidFill>
            </a:endParaRPr>
          </a:p>
          <a:p>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solidFill>
                  <a:srgbClr val="FF0000"/>
                </a:solidFill>
              </a:rPr>
              <a:t>結論</a:t>
            </a:r>
            <a:r>
              <a:rPr kumimoji="1" lang="en-US" altLang="ja-JP" dirty="0" smtClean="0"/>
              <a:t/>
            </a:r>
            <a:br>
              <a:rPr kumimoji="1" lang="en-US" altLang="ja-JP" dirty="0" smtClean="0"/>
            </a:b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solidFill>
                  <a:srgbClr val="7030A0"/>
                </a:solidFill>
              </a:rPr>
              <a:t>弱い力で軽いものを押し、重いものを動かすのは無謀であることが分かった。</a:t>
            </a:r>
            <a:endParaRPr kumimoji="1" lang="en-US" altLang="ja-JP" dirty="0" smtClean="0">
              <a:solidFill>
                <a:srgbClr val="7030A0"/>
              </a:solidFill>
            </a:endParaRPr>
          </a:p>
          <a:p>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166</Words>
  <Application>Microsoft Office PowerPoint</Application>
  <PresentationFormat>画面に合わせる (4:3)</PresentationFormat>
  <Paragraphs>44</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軽いものを弱い力を長時間かけて重いものを動かすことができるか?</vt:lpstr>
      <vt:lpstr>実験環境 </vt:lpstr>
      <vt:lpstr>実験環境 </vt:lpstr>
      <vt:lpstr>実験環境 </vt:lpstr>
      <vt:lpstr>スライド 5</vt:lpstr>
      <vt:lpstr>考察 </vt:lpstr>
      <vt:lpstr>結論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kokki2</dc:creator>
  <cp:lastModifiedBy>kokki2</cp:lastModifiedBy>
  <cp:revision>42</cp:revision>
  <dcterms:created xsi:type="dcterms:W3CDTF">2019-08-23T07:34:27Z</dcterms:created>
  <dcterms:modified xsi:type="dcterms:W3CDTF">2019-08-24T11:31:22Z</dcterms:modified>
</cp:coreProperties>
</file>