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9" r:id="rId5"/>
    <p:sldId id="260" r:id="rId6"/>
    <p:sldId id="261" r:id="rId7"/>
    <p:sldId id="264" r:id="rId8"/>
    <p:sldId id="266"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B17592D-93F0-4311-8B65-9B068D7FE77D}"/>
              </a:ext>
            </a:extLst>
          </p:cNvPr>
          <p:cNvSpPr>
            <a:spLocks noGrp="1"/>
          </p:cNvSpPr>
          <p:nvPr>
            <p:ph type="ctrTitle"/>
          </p:nvPr>
        </p:nvSpPr>
        <p:spPr>
          <a:xfrm>
            <a:off x="1703705" y="1920648"/>
            <a:ext cx="5936615" cy="868362"/>
          </a:xfrm>
        </p:spPr>
        <p:txBody>
          <a:bodyPr/>
          <a:lstStyle/>
          <a:p>
            <a:r>
              <a:rPr lang="fr-FR" dirty="0"/>
              <a:t>Projet Android</a:t>
            </a:r>
          </a:p>
        </p:txBody>
      </p:sp>
      <p:sp>
        <p:nvSpPr>
          <p:cNvPr id="3" name="Sous-titre 2">
            <a:extLst>
              <a:ext uri="{FF2B5EF4-FFF2-40B4-BE49-F238E27FC236}">
                <a16:creationId xmlns:a16="http://schemas.microsoft.com/office/drawing/2014/main" xmlns="" id="{010299B3-E091-40B4-BCCC-1E9485E40345}"/>
              </a:ext>
            </a:extLst>
          </p:cNvPr>
          <p:cNvSpPr>
            <a:spLocks noGrp="1"/>
          </p:cNvSpPr>
          <p:nvPr>
            <p:ph type="subTitle" idx="1"/>
          </p:nvPr>
        </p:nvSpPr>
        <p:spPr>
          <a:xfrm>
            <a:off x="2040572" y="5283200"/>
            <a:ext cx="5498148" cy="718710"/>
          </a:xfrm>
        </p:spPr>
        <p:txBody>
          <a:bodyPr>
            <a:normAutofit fontScale="62500" lnSpcReduction="20000"/>
          </a:bodyPr>
          <a:lstStyle/>
          <a:p>
            <a:pPr marL="239395"/>
            <a:r>
              <a:rPr lang="fr-FR" sz="2400" b="1" i="1" dirty="0">
                <a:solidFill>
                  <a:srgbClr val="FFFFFF"/>
                </a:solidFill>
                <a:effectLst/>
                <a:uFill>
                  <a:solidFill>
                    <a:srgbClr val="FFFFFF"/>
                  </a:solidFill>
                </a:uFill>
                <a:latin typeface="Calibri" panose="020F0502020204030204" pitchFamily="34" charset="0"/>
                <a:ea typeface="Calibri" panose="020F0502020204030204" pitchFamily="34" charset="0"/>
              </a:rPr>
              <a:t>Promotion</a:t>
            </a:r>
            <a:r>
              <a:rPr lang="fr-FR" sz="2400" b="1" spc="-30" dirty="0">
                <a:solidFill>
                  <a:srgbClr val="FFFFFF"/>
                </a:solidFill>
                <a:effectLst/>
                <a:latin typeface="Calibri" panose="020F0502020204030204" pitchFamily="34" charset="0"/>
                <a:ea typeface="Calibri" panose="020F0502020204030204" pitchFamily="34" charset="0"/>
              </a:rPr>
              <a:t> </a:t>
            </a:r>
            <a:r>
              <a:rPr lang="fr-FR" sz="2400" b="1" dirty="0">
                <a:solidFill>
                  <a:srgbClr val="FFFFFF"/>
                </a:solidFill>
                <a:effectLst/>
                <a:latin typeface="Calibri" panose="020F0502020204030204" pitchFamily="34" charset="0"/>
                <a:ea typeface="Calibri" panose="020F0502020204030204" pitchFamily="34" charset="0"/>
              </a:rPr>
              <a:t>: </a:t>
            </a:r>
            <a:r>
              <a:rPr lang="fr-FR" sz="2400" b="1" spc="-45"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BTS</a:t>
            </a:r>
            <a:r>
              <a:rPr lang="fr-FR" sz="2000" spc="-25"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SIO</a:t>
            </a:r>
            <a:r>
              <a:rPr lang="fr-FR" sz="2000" spc="-15"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par</a:t>
            </a:r>
            <a:r>
              <a:rPr lang="fr-FR" sz="2000" spc="-60"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apprentissage</a:t>
            </a:r>
            <a:r>
              <a:rPr lang="fr-FR" sz="2000" spc="-35" dirty="0">
                <a:solidFill>
                  <a:srgbClr val="FFFFFF"/>
                </a:solidFill>
                <a:effectLst/>
                <a:latin typeface="Calibri" panose="020F0502020204030204" pitchFamily="34" charset="0"/>
                <a:ea typeface="Calibri" panose="020F0502020204030204" pitchFamily="34" charset="0"/>
              </a:rPr>
              <a:t> </a:t>
            </a:r>
            <a:r>
              <a:rPr lang="fr-FR" sz="2000" dirty="0">
                <a:solidFill>
                  <a:srgbClr val="FFFFFF"/>
                </a:solidFill>
                <a:effectLst/>
                <a:latin typeface="Calibri" panose="020F0502020204030204" pitchFamily="34" charset="0"/>
                <a:ea typeface="Calibri" panose="020F0502020204030204" pitchFamily="34" charset="0"/>
              </a:rPr>
              <a:t>2023-2024</a:t>
            </a:r>
            <a:endParaRPr lang="fr-FR" sz="2000" dirty="0">
              <a:effectLst/>
              <a:latin typeface="Calibri" panose="020F0502020204030204" pitchFamily="34" charset="0"/>
              <a:ea typeface="Calibri" panose="020F0502020204030204" pitchFamily="34" charset="0"/>
            </a:endParaRPr>
          </a:p>
          <a:p>
            <a:pPr marL="239395"/>
            <a:r>
              <a:rPr lang="fr-FR" sz="2400" b="1" i="1" dirty="0">
                <a:solidFill>
                  <a:srgbClr val="FFFFFF"/>
                </a:solidFill>
                <a:effectLst/>
                <a:uFill>
                  <a:solidFill>
                    <a:srgbClr val="FFFFFF"/>
                  </a:solidFill>
                </a:uFill>
                <a:latin typeface="Calibri" panose="020F0502020204030204" pitchFamily="34" charset="0"/>
                <a:ea typeface="Calibri" panose="020F0502020204030204" pitchFamily="34" charset="0"/>
              </a:rPr>
              <a:t>Nom</a:t>
            </a:r>
            <a:r>
              <a:rPr lang="fr-FR" sz="2400" b="1" i="1" spc="-10" dirty="0">
                <a:solidFill>
                  <a:srgbClr val="FFFFFF"/>
                </a:solidFill>
                <a:effectLst/>
                <a:uFill>
                  <a:solidFill>
                    <a:srgbClr val="FFFFFF"/>
                  </a:solidFill>
                </a:uFill>
                <a:latin typeface="Calibri" panose="020F0502020204030204" pitchFamily="34" charset="0"/>
                <a:ea typeface="Calibri" panose="020F0502020204030204" pitchFamily="34" charset="0"/>
              </a:rPr>
              <a:t> </a:t>
            </a:r>
            <a:r>
              <a:rPr lang="fr-FR" sz="2400" b="1" i="1" dirty="0">
                <a:solidFill>
                  <a:srgbClr val="FFFFFF"/>
                </a:solidFill>
                <a:effectLst/>
                <a:uFill>
                  <a:solidFill>
                    <a:srgbClr val="FFFFFF"/>
                  </a:solidFill>
                </a:uFill>
                <a:latin typeface="Calibri" panose="020F0502020204030204" pitchFamily="34" charset="0"/>
                <a:ea typeface="Calibri" panose="020F0502020204030204" pitchFamily="34" charset="0"/>
              </a:rPr>
              <a:t>et Prénom</a:t>
            </a:r>
            <a:r>
              <a:rPr lang="fr-FR" sz="2400" b="1" i="1" spc="-10" dirty="0">
                <a:solidFill>
                  <a:srgbClr val="FFFFFF"/>
                </a:solidFill>
                <a:effectLst/>
                <a:uFill>
                  <a:solidFill>
                    <a:srgbClr val="FFFFFF"/>
                  </a:solidFill>
                </a:uFill>
                <a:latin typeface="Calibri" panose="020F0502020204030204" pitchFamily="34" charset="0"/>
                <a:ea typeface="Calibri" panose="020F0502020204030204" pitchFamily="34" charset="0"/>
              </a:rPr>
              <a:t> </a:t>
            </a:r>
            <a:r>
              <a:rPr lang="fr-FR" sz="2400" b="1" i="1" dirty="0">
                <a:solidFill>
                  <a:srgbClr val="FFFFFF"/>
                </a:solidFill>
                <a:effectLst/>
                <a:uFill>
                  <a:solidFill>
                    <a:srgbClr val="FFFFFF"/>
                  </a:solidFill>
                </a:uFill>
                <a:latin typeface="Calibri" panose="020F0502020204030204" pitchFamily="34" charset="0"/>
                <a:ea typeface="Calibri" panose="020F0502020204030204" pitchFamily="34" charset="0"/>
              </a:rPr>
              <a:t>: </a:t>
            </a:r>
            <a:r>
              <a:rPr lang="fr-FR" sz="2400" b="1" i="1" spc="-35" dirty="0">
                <a:solidFill>
                  <a:srgbClr val="FFFFFF"/>
                </a:solidFill>
                <a:effectLst/>
                <a:latin typeface="Calibri" panose="020F0502020204030204" pitchFamily="34" charset="0"/>
                <a:ea typeface="Calibri" panose="020F0502020204030204" pitchFamily="34" charset="0"/>
              </a:rPr>
              <a:t> </a:t>
            </a:r>
            <a:r>
              <a:rPr lang="fr-FR" sz="2400" b="1" i="1" spc="-35" dirty="0" err="1" smtClean="0">
                <a:solidFill>
                  <a:srgbClr val="FFFFFF"/>
                </a:solidFill>
                <a:latin typeface="Calibri" panose="020F0502020204030204" pitchFamily="34" charset="0"/>
                <a:ea typeface="Calibri" panose="020F0502020204030204" pitchFamily="34" charset="0"/>
              </a:rPr>
              <a:t>saber</a:t>
            </a:r>
            <a:r>
              <a:rPr lang="fr-FR" sz="2400" b="1" i="1" spc="-35" dirty="0" smtClean="0">
                <a:solidFill>
                  <a:srgbClr val="FFFFFF"/>
                </a:solidFill>
                <a:latin typeface="Calibri" panose="020F0502020204030204" pitchFamily="34" charset="0"/>
                <a:ea typeface="Calibri" panose="020F0502020204030204" pitchFamily="34" charset="0"/>
              </a:rPr>
              <a:t> </a:t>
            </a:r>
            <a:r>
              <a:rPr lang="fr-FR" sz="2400" b="1" i="1" spc="-35" dirty="0" err="1" smtClean="0">
                <a:solidFill>
                  <a:srgbClr val="FFFFFF"/>
                </a:solidFill>
                <a:latin typeface="Calibri" panose="020F0502020204030204" pitchFamily="34" charset="0"/>
                <a:ea typeface="Calibri" panose="020F0502020204030204" pitchFamily="34" charset="0"/>
              </a:rPr>
              <a:t>kahina</a:t>
            </a:r>
            <a:endParaRPr lang="fr-FR" dirty="0"/>
          </a:p>
        </p:txBody>
      </p:sp>
      <p:grpSp>
        <p:nvGrpSpPr>
          <p:cNvPr id="4" name="Group 806">
            <a:extLst>
              <a:ext uri="{FF2B5EF4-FFF2-40B4-BE49-F238E27FC236}">
                <a16:creationId xmlns:a16="http://schemas.microsoft.com/office/drawing/2014/main" xmlns="" id="{4CED04B4-B7C0-47E1-83DA-62B31EBB67D0}"/>
              </a:ext>
            </a:extLst>
          </p:cNvPr>
          <p:cNvGrpSpPr/>
          <p:nvPr/>
        </p:nvGrpSpPr>
        <p:grpSpPr>
          <a:xfrm>
            <a:off x="9312275" y="219869"/>
            <a:ext cx="959486" cy="1283811"/>
            <a:chOff x="0" y="0"/>
            <a:chExt cx="557530" cy="730764"/>
          </a:xfrm>
        </p:grpSpPr>
        <p:pic>
          <p:nvPicPr>
            <p:cNvPr id="5" name="Picture 7">
              <a:extLst>
                <a:ext uri="{FF2B5EF4-FFF2-40B4-BE49-F238E27FC236}">
                  <a16:creationId xmlns:a16="http://schemas.microsoft.com/office/drawing/2014/main" xmlns="" id="{298BA7D0-B0C4-43E5-BBA4-AF1AE7CD8BDE}"/>
                </a:ext>
              </a:extLst>
            </p:cNvPr>
            <p:cNvPicPr/>
            <p:nvPr/>
          </p:nvPicPr>
          <p:blipFill>
            <a:blip r:embed="rId2"/>
            <a:stretch>
              <a:fillRect/>
            </a:stretch>
          </p:blipFill>
          <p:spPr>
            <a:xfrm>
              <a:off x="0" y="0"/>
              <a:ext cx="557530" cy="730764"/>
            </a:xfrm>
            <a:prstGeom prst="rect">
              <a:avLst/>
            </a:prstGeom>
          </p:spPr>
        </p:pic>
        <p:sp>
          <p:nvSpPr>
            <p:cNvPr id="6" name="Rectangle 5">
              <a:extLst>
                <a:ext uri="{FF2B5EF4-FFF2-40B4-BE49-F238E27FC236}">
                  <a16:creationId xmlns:a16="http://schemas.microsoft.com/office/drawing/2014/main" xmlns="" id="{EC6FC602-EB46-466F-A390-A4044C21D995}"/>
                </a:ext>
              </a:extLst>
            </p:cNvPr>
            <p:cNvSpPr/>
            <p:nvPr/>
          </p:nvSpPr>
          <p:spPr>
            <a:xfrm>
              <a:off x="126" y="28767"/>
              <a:ext cx="83458" cy="188904"/>
            </a:xfrm>
            <a:prstGeom prst="rect">
              <a:avLst/>
            </a:prstGeom>
            <a:ln>
              <a:noFill/>
            </a:ln>
          </p:spPr>
          <p:txBody>
            <a:bodyPr vert="horz" lIns="0" tIns="0" rIns="0" bIns="0" rtlCol="0">
              <a:noAutofit/>
            </a:bodyPr>
            <a:lstStyle/>
            <a:p>
              <a:pPr marL="6350" indent="-6350" algn="l">
                <a:lnSpc>
                  <a:spcPct val="107000"/>
                </a:lnSpc>
                <a:spcAft>
                  <a:spcPts val="800"/>
                </a:spcAft>
              </a:pPr>
              <a:r>
                <a:rPr lang="fr-FR" sz="1100">
                  <a:solidFill>
                    <a:srgbClr val="000000"/>
                  </a:solidFill>
                  <a:effectLst/>
                  <a:latin typeface="Calibri" panose="020F0502020204030204" pitchFamily="34" charset="0"/>
                  <a:ea typeface="Calibri" panose="020F0502020204030204" pitchFamily="34" charset="0"/>
                </a:rPr>
                <a:t>  </a:t>
              </a:r>
              <a:endParaRPr lang="fr-FR" sz="1200">
                <a:solidFill>
                  <a:srgbClr val="000000"/>
                </a:solidFill>
                <a:effectLst/>
                <a:latin typeface="Times New Roman" panose="02020603050405020304" pitchFamily="18" charset="0"/>
                <a:ea typeface="Times New Roman" panose="02020603050405020304" pitchFamily="18" charset="0"/>
              </a:endParaRPr>
            </a:p>
          </p:txBody>
        </p:sp>
      </p:grpSp>
      <p:sp>
        <p:nvSpPr>
          <p:cNvPr id="9" name="Rectangle 8">
            <a:extLst>
              <a:ext uri="{FF2B5EF4-FFF2-40B4-BE49-F238E27FC236}">
                <a16:creationId xmlns:a16="http://schemas.microsoft.com/office/drawing/2014/main" xmlns="" id="{7FADB28E-7872-445E-B6FA-3C377CFB8130}"/>
              </a:ext>
            </a:extLst>
          </p:cNvPr>
          <p:cNvSpPr/>
          <p:nvPr/>
        </p:nvSpPr>
        <p:spPr>
          <a:xfrm>
            <a:off x="5817361" y="3092622"/>
            <a:ext cx="83458" cy="188771"/>
          </a:xfrm>
          <a:prstGeom prst="rect">
            <a:avLst/>
          </a:prstGeom>
          <a:ln>
            <a:noFill/>
          </a:ln>
        </p:spPr>
        <p:txBody>
          <a:bodyPr vert="horz" lIns="0" tIns="0" rIns="0" bIns="0" rtlCol="0">
            <a:noAutofit/>
          </a:bodyPr>
          <a:lstStyle/>
          <a:p>
            <a:pPr marL="6350" indent="-6350" algn="l">
              <a:lnSpc>
                <a:spcPct val="107000"/>
              </a:lnSpc>
              <a:spcAft>
                <a:spcPts val="800"/>
              </a:spcAft>
            </a:pPr>
            <a:r>
              <a:rPr lang="fr-FR" sz="1100">
                <a:solidFill>
                  <a:srgbClr val="000000"/>
                </a:solidFill>
                <a:effectLst/>
                <a:latin typeface="Calibri" panose="020F0502020204030204" pitchFamily="34" charset="0"/>
                <a:ea typeface="Calibri" panose="020F0502020204030204" pitchFamily="34" charset="0"/>
              </a:rPr>
              <a:t>  </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10" name="Titre 1">
            <a:extLst>
              <a:ext uri="{FF2B5EF4-FFF2-40B4-BE49-F238E27FC236}">
                <a16:creationId xmlns:a16="http://schemas.microsoft.com/office/drawing/2014/main" xmlns="" id="{9EE2EB44-A404-43FF-B6BE-50FD8FCCD994}"/>
              </a:ext>
            </a:extLst>
          </p:cNvPr>
          <p:cNvSpPr txBox="1">
            <a:spLocks/>
          </p:cNvSpPr>
          <p:nvPr/>
        </p:nvSpPr>
        <p:spPr>
          <a:xfrm>
            <a:off x="4458604" y="3316933"/>
            <a:ext cx="1588135" cy="519350"/>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fr-FR" dirty="0" smtClean="0"/>
              <a:t>projectE5</a:t>
            </a:r>
            <a:endParaRPr lang="fr-FR" dirty="0"/>
          </a:p>
        </p:txBody>
      </p:sp>
    </p:spTree>
    <p:extLst>
      <p:ext uri="{BB962C8B-B14F-4D97-AF65-F5344CB8AC3E}">
        <p14:creationId xmlns:p14="http://schemas.microsoft.com/office/powerpoint/2010/main" val="52516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2B6A1FD-63DD-4382-9C30-911975CB7B45}"/>
              </a:ext>
            </a:extLst>
          </p:cNvPr>
          <p:cNvSpPr>
            <a:spLocks noGrp="1"/>
          </p:cNvSpPr>
          <p:nvPr>
            <p:ph type="title"/>
          </p:nvPr>
        </p:nvSpPr>
        <p:spPr/>
        <p:txBody>
          <a:bodyPr/>
          <a:lstStyle/>
          <a:p>
            <a:r>
              <a:rPr lang="fr-FR" sz="3600" dirty="0"/>
              <a:t>Les données de l’application</a:t>
            </a:r>
            <a:endParaRPr lang="fr-FR" dirty="0"/>
          </a:p>
        </p:txBody>
      </p:sp>
      <p:sp>
        <p:nvSpPr>
          <p:cNvPr id="3" name="Espace réservé du contenu 2">
            <a:extLst>
              <a:ext uri="{FF2B5EF4-FFF2-40B4-BE49-F238E27FC236}">
                <a16:creationId xmlns:a16="http://schemas.microsoft.com/office/drawing/2014/main" xmlns="" id="{5B0D2977-0612-4ADF-A07E-3F9F766A104F}"/>
              </a:ext>
            </a:extLst>
          </p:cNvPr>
          <p:cNvSpPr>
            <a:spLocks noGrp="1"/>
          </p:cNvSpPr>
          <p:nvPr>
            <p:ph idx="1"/>
          </p:nvPr>
        </p:nvSpPr>
        <p:spPr>
          <a:xfrm>
            <a:off x="1053149" y="2990056"/>
            <a:ext cx="6780212" cy="3541714"/>
          </a:xfrm>
        </p:spPr>
        <p:txBody>
          <a:bodyPr>
            <a:normAutofit/>
          </a:bodyPr>
          <a:lstStyle/>
          <a:p>
            <a:pPr marL="0" indent="0">
              <a:buNone/>
            </a:pPr>
            <a:r>
              <a:rPr lang="fr-FR" sz="2000" dirty="0"/>
              <a:t>L'espace de connexion constitue l'interface permettant aux utilisateurs d'accéder au menu en saisissant les identifiants appropriés. Pour créer cette interface conviviale, j'ai utilisé le langage XML pour structurer les données.</a:t>
            </a:r>
          </a:p>
        </p:txBody>
      </p:sp>
      <p:sp>
        <p:nvSpPr>
          <p:cNvPr id="4" name="Titre 1">
            <a:extLst>
              <a:ext uri="{FF2B5EF4-FFF2-40B4-BE49-F238E27FC236}">
                <a16:creationId xmlns:a16="http://schemas.microsoft.com/office/drawing/2014/main" xmlns="" id="{2A6111C2-78E6-466A-80C4-3C6BEA9D2777}"/>
              </a:ext>
            </a:extLst>
          </p:cNvPr>
          <p:cNvSpPr txBox="1">
            <a:spLocks/>
          </p:cNvSpPr>
          <p:nvPr/>
        </p:nvSpPr>
        <p:spPr>
          <a:xfrm>
            <a:off x="1141413" y="2061924"/>
            <a:ext cx="6620827" cy="481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sz="2400" dirty="0"/>
              <a:t>Les interfaces de l’utilisateurs</a:t>
            </a:r>
          </a:p>
        </p:txBody>
      </p:sp>
    </p:spTree>
    <p:extLst>
      <p:ext uri="{BB962C8B-B14F-4D97-AF65-F5344CB8AC3E}">
        <p14:creationId xmlns:p14="http://schemas.microsoft.com/office/powerpoint/2010/main" val="332346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77A79CC-3A17-4A0B-9887-E72F8A593693}"/>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xmlns="" id="{62919AD3-50EA-46ED-A07A-8BBAE3A1AE1F}"/>
              </a:ext>
            </a:extLst>
          </p:cNvPr>
          <p:cNvSpPr>
            <a:spLocks noGrp="1"/>
          </p:cNvSpPr>
          <p:nvPr>
            <p:ph idx="1"/>
          </p:nvPr>
        </p:nvSpPr>
        <p:spPr>
          <a:xfrm>
            <a:off x="1141413" y="1971040"/>
            <a:ext cx="9905999" cy="4104640"/>
          </a:xfrm>
        </p:spPr>
        <p:txBody>
          <a:bodyPr>
            <a:normAutofit/>
          </a:bodyPr>
          <a:lstStyle/>
          <a:p>
            <a:pPr marL="0" indent="0">
              <a:buNone/>
            </a:pPr>
            <a:r>
              <a:rPr lang="fr-FR" sz="2000" dirty="0"/>
              <a:t>En résumé, le développement de l'application </a:t>
            </a:r>
            <a:r>
              <a:rPr lang="fr-FR" sz="2000" dirty="0"/>
              <a:t>projcteE5 </a:t>
            </a:r>
            <a:r>
              <a:rPr lang="fr-FR" sz="2000" dirty="0"/>
              <a:t>vise à simplifier la gestion des produits et des clients. Ses fonctionnalités principales, telles que l'identification des utilisateurs et la gestion des clients et des produits, sont intuitives. Nous sommes convaincus que cette application contribuera à accroître l'efficacité de la gestion en entreprise pour les futures générations. En fin de compte, ce projet offre une opportunité passionnante de combiner expertise technique, design et apprentissage, tout en améliorant la gestion. Nous espérons sincèrement que cette application apportera des bénéfices tangibles aux entreprises.</a:t>
            </a:r>
          </a:p>
        </p:txBody>
      </p:sp>
    </p:spTree>
    <p:extLst>
      <p:ext uri="{BB962C8B-B14F-4D97-AF65-F5344CB8AC3E}">
        <p14:creationId xmlns:p14="http://schemas.microsoft.com/office/powerpoint/2010/main" val="176783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796D8AD-6B27-4485-A4D0-B5B887A58807}"/>
              </a:ext>
            </a:extLst>
          </p:cNvPr>
          <p:cNvSpPr>
            <a:spLocks noGrp="1"/>
          </p:cNvSpPr>
          <p:nvPr>
            <p:ph type="title"/>
          </p:nvPr>
        </p:nvSpPr>
        <p:spPr>
          <a:xfrm>
            <a:off x="1141413" y="455958"/>
            <a:ext cx="9905998" cy="1088362"/>
          </a:xfrm>
        </p:spPr>
        <p:txBody>
          <a:bodyPr>
            <a:normAutofit/>
          </a:bodyPr>
          <a:lstStyle/>
          <a:p>
            <a:r>
              <a:rPr lang="fr-FR" dirty="0"/>
              <a:t>Sommaire</a:t>
            </a:r>
            <a:br>
              <a:rPr lang="fr-FR" dirty="0"/>
            </a:br>
            <a:endParaRPr lang="fr-FR" dirty="0"/>
          </a:p>
        </p:txBody>
      </p:sp>
      <p:sp>
        <p:nvSpPr>
          <p:cNvPr id="3" name="Espace réservé du contenu 2">
            <a:extLst>
              <a:ext uri="{FF2B5EF4-FFF2-40B4-BE49-F238E27FC236}">
                <a16:creationId xmlns:a16="http://schemas.microsoft.com/office/drawing/2014/main" xmlns="" id="{8475B437-C034-4164-BA15-496C7C661FFA}"/>
              </a:ext>
            </a:extLst>
          </p:cNvPr>
          <p:cNvSpPr>
            <a:spLocks noGrp="1"/>
          </p:cNvSpPr>
          <p:nvPr>
            <p:ph idx="1"/>
          </p:nvPr>
        </p:nvSpPr>
        <p:spPr>
          <a:xfrm>
            <a:off x="1141413" y="1484602"/>
            <a:ext cx="4734559" cy="4917440"/>
          </a:xfrm>
        </p:spPr>
        <p:txBody>
          <a:bodyPr>
            <a:noAutofit/>
          </a:bodyPr>
          <a:lstStyle/>
          <a:p>
            <a:r>
              <a:rPr lang="fr-FR" sz="2000" dirty="0"/>
              <a:t>Introduction</a:t>
            </a:r>
          </a:p>
          <a:p>
            <a:r>
              <a:rPr lang="fr-FR" sz="2000" dirty="0"/>
              <a:t>Objectifs	</a:t>
            </a:r>
          </a:p>
          <a:p>
            <a:r>
              <a:rPr lang="fr-FR" sz="2000" dirty="0"/>
              <a:t>Description générale du projet	</a:t>
            </a:r>
          </a:p>
          <a:p>
            <a:r>
              <a:rPr lang="fr-FR" sz="2000" dirty="0"/>
              <a:t>Spécifications fonctionnelles</a:t>
            </a:r>
          </a:p>
          <a:p>
            <a:r>
              <a:rPr lang="fr-FR" sz="2000" dirty="0"/>
              <a:t>Architecture logiciel system</a:t>
            </a:r>
          </a:p>
          <a:p>
            <a:r>
              <a:rPr lang="fr-FR" sz="2000" dirty="0"/>
              <a:t>Diagramme de class</a:t>
            </a:r>
          </a:p>
          <a:p>
            <a:r>
              <a:rPr lang="fr-FR" sz="2000" dirty="0"/>
              <a:t>Environnement de travail</a:t>
            </a:r>
          </a:p>
          <a:p>
            <a:r>
              <a:rPr lang="fr-FR" sz="2000" dirty="0"/>
              <a:t>Les données de l’application	</a:t>
            </a:r>
          </a:p>
          <a:p>
            <a:r>
              <a:rPr lang="fr-FR" sz="2000" dirty="0"/>
              <a:t>Conclusion	</a:t>
            </a:r>
          </a:p>
          <a:p>
            <a:endParaRPr lang="fr-FR" sz="2000" dirty="0"/>
          </a:p>
          <a:p>
            <a:endParaRPr lang="fr-FR" sz="2000" dirty="0"/>
          </a:p>
          <a:p>
            <a:endParaRPr lang="fr-FR" sz="2000" dirty="0"/>
          </a:p>
          <a:p>
            <a:endParaRPr lang="fr-FR" sz="2000" dirty="0"/>
          </a:p>
        </p:txBody>
      </p:sp>
    </p:spTree>
    <p:extLst>
      <p:ext uri="{BB962C8B-B14F-4D97-AF65-F5344CB8AC3E}">
        <p14:creationId xmlns:p14="http://schemas.microsoft.com/office/powerpoint/2010/main" val="60732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6FF1EB1-4052-44B0-AC1F-E2E01FCC3FF1}"/>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xmlns="" id="{BB461CBB-1E59-4C84-AB17-81CAF518478E}"/>
              </a:ext>
            </a:extLst>
          </p:cNvPr>
          <p:cNvSpPr>
            <a:spLocks noGrp="1"/>
          </p:cNvSpPr>
          <p:nvPr>
            <p:ph idx="1"/>
          </p:nvPr>
        </p:nvSpPr>
        <p:spPr>
          <a:xfrm>
            <a:off x="1141413" y="2097089"/>
            <a:ext cx="5899467" cy="3724592"/>
          </a:xfrm>
        </p:spPr>
        <p:txBody>
          <a:bodyPr>
            <a:normAutofit/>
          </a:bodyPr>
          <a:lstStyle/>
          <a:p>
            <a:pPr marL="0" indent="0">
              <a:buNone/>
            </a:pPr>
            <a:r>
              <a:rPr lang="fr-FR" sz="2000" dirty="0"/>
              <a:t>   Parmi les différentes applications mobiles existantes sur le marché, j’ai décidé de crée une application qui se connecte à une base de donnée distant. Cette application se définis comme un outils permettant de visualisé les client ainsi de les produits dans la base de donnée. Notons que Xget est une version numérique, qui pourrait être lu sur tout smartphone Android. Le projet consiste à réaliser une application mobile qui permet à l'utilisateur de consulter une bibliothèque en ligne.</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385" y="858301"/>
            <a:ext cx="3048425" cy="5115639"/>
          </a:xfrm>
          <a:prstGeom prst="rect">
            <a:avLst/>
          </a:prstGeom>
        </p:spPr>
      </p:pic>
    </p:spTree>
    <p:extLst>
      <p:ext uri="{BB962C8B-B14F-4D97-AF65-F5344CB8AC3E}">
        <p14:creationId xmlns:p14="http://schemas.microsoft.com/office/powerpoint/2010/main" val="46453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FDE5352-F1C2-40FB-AA03-EED400E56ED9}"/>
              </a:ext>
            </a:extLst>
          </p:cNvPr>
          <p:cNvSpPr>
            <a:spLocks noGrp="1"/>
          </p:cNvSpPr>
          <p:nvPr>
            <p:ph type="title"/>
          </p:nvPr>
        </p:nvSpPr>
        <p:spPr/>
        <p:txBody>
          <a:bodyPr/>
          <a:lstStyle/>
          <a:p>
            <a:r>
              <a:rPr lang="fr-FR" dirty="0"/>
              <a:t>objectifs</a:t>
            </a:r>
          </a:p>
        </p:txBody>
      </p:sp>
      <p:sp>
        <p:nvSpPr>
          <p:cNvPr id="3" name="Espace réservé du contenu 2">
            <a:extLst>
              <a:ext uri="{FF2B5EF4-FFF2-40B4-BE49-F238E27FC236}">
                <a16:creationId xmlns:a16="http://schemas.microsoft.com/office/drawing/2014/main" xmlns="" id="{2A9C7E10-06E1-4F92-85DE-74D0AF0D3B8F}"/>
              </a:ext>
            </a:extLst>
          </p:cNvPr>
          <p:cNvSpPr>
            <a:spLocks noGrp="1"/>
          </p:cNvSpPr>
          <p:nvPr>
            <p:ph idx="1"/>
          </p:nvPr>
        </p:nvSpPr>
        <p:spPr/>
        <p:txBody>
          <a:bodyPr>
            <a:normAutofit/>
          </a:bodyPr>
          <a:lstStyle/>
          <a:p>
            <a:pPr marL="0" indent="0">
              <a:buNone/>
            </a:pPr>
            <a:r>
              <a:rPr lang="fr-FR" sz="2000" dirty="0"/>
              <a:t>Pour mon projet de fin d'études de BTS, j'ai opté pour le développement d'une application Android dédiée à la gestion des produits et des clients, en liaison avec la base de données de L’ORP Odoo. </a:t>
            </a:r>
            <a:r>
              <a:rPr lang="fr-FR" sz="2000" dirty="0"/>
              <a:t>projcteE5 Intitulée </a:t>
            </a:r>
            <a:r>
              <a:rPr lang="fr-FR" sz="2000" dirty="0" smtClean="0"/>
              <a:t>, </a:t>
            </a:r>
            <a:r>
              <a:rPr lang="fr-FR" sz="2000" dirty="0"/>
              <a:t>cette application propose une interface conviviale offrant plusieurs fonctionnalités pratiques. Les utilisateurs peuvent aisément rechercher des clients, des produits et des catégories. Ils ont accès à une liste détaillée de leurs clients et de leurs produits, avec la possibilité d'afficher des informations approfondies sur ces derniers. De plus, ils peuvent ajouter de nouveaux clients et produits directement depuis l'application. L'objectif principal de </a:t>
            </a:r>
            <a:r>
              <a:rPr lang="fr-FR" sz="2000" dirty="0" smtClean="0"/>
              <a:t>projcteE5</a:t>
            </a:r>
            <a:r>
              <a:rPr lang="fr-FR" sz="2000" dirty="0" smtClean="0"/>
              <a:t> </a:t>
            </a:r>
            <a:r>
              <a:rPr lang="fr-FR" sz="2000" dirty="0"/>
              <a:t>est de fournir une plateforme offrant une expérience utilisateur optimale et intuitive.</a:t>
            </a:r>
          </a:p>
        </p:txBody>
      </p:sp>
    </p:spTree>
    <p:extLst>
      <p:ext uri="{BB962C8B-B14F-4D97-AF65-F5344CB8AC3E}">
        <p14:creationId xmlns:p14="http://schemas.microsoft.com/office/powerpoint/2010/main" val="132815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0F60311-947A-46E5-A99C-6FCE066B4B7A}"/>
              </a:ext>
            </a:extLst>
          </p:cNvPr>
          <p:cNvSpPr>
            <a:spLocks noGrp="1"/>
          </p:cNvSpPr>
          <p:nvPr>
            <p:ph type="title"/>
          </p:nvPr>
        </p:nvSpPr>
        <p:spPr>
          <a:xfrm>
            <a:off x="1144590" y="415318"/>
            <a:ext cx="9905998" cy="1478570"/>
          </a:xfrm>
        </p:spPr>
        <p:txBody>
          <a:bodyPr/>
          <a:lstStyle/>
          <a:p>
            <a:r>
              <a:rPr lang="fr-FR" dirty="0"/>
              <a:t>Description générale du projet</a:t>
            </a:r>
          </a:p>
        </p:txBody>
      </p:sp>
      <p:sp>
        <p:nvSpPr>
          <p:cNvPr id="3" name="Espace réservé du contenu 2">
            <a:extLst>
              <a:ext uri="{FF2B5EF4-FFF2-40B4-BE49-F238E27FC236}">
                <a16:creationId xmlns:a16="http://schemas.microsoft.com/office/drawing/2014/main" xmlns="" id="{144B3BAF-FFB4-4509-AA0F-86D6B2E229AA}"/>
              </a:ext>
            </a:extLst>
          </p:cNvPr>
          <p:cNvSpPr>
            <a:spLocks noGrp="1"/>
          </p:cNvSpPr>
          <p:nvPr>
            <p:ph idx="1"/>
          </p:nvPr>
        </p:nvSpPr>
        <p:spPr>
          <a:xfrm>
            <a:off x="1141412" y="1778000"/>
            <a:ext cx="10410508" cy="4439920"/>
          </a:xfrm>
        </p:spPr>
        <p:txBody>
          <a:bodyPr>
            <a:noAutofit/>
          </a:bodyPr>
          <a:lstStyle/>
          <a:p>
            <a:pPr marL="0" indent="0">
              <a:buNone/>
            </a:pPr>
            <a:r>
              <a:rPr lang="fr-FR" sz="2000" dirty="0"/>
              <a:t>MYWAY simplifie l'ajout et la consultation de produits directement dans la base de données de l'ERP Odoo à partir d'un téléphone Android. Cette application propose plusieurs fonctionnalités visant à offrir une utilisation intuitive et pratique. Ses différentes caractéristiques incluent :</a:t>
            </a:r>
          </a:p>
          <a:p>
            <a:pPr marL="0" indent="0">
              <a:buNone/>
            </a:pPr>
            <a:r>
              <a:rPr lang="fr-FR" sz="2000" dirty="0"/>
              <a:t>- Module d'identification : Permettant la création de compte pour de nouveaux utilisateurs ainsi que la connexion.</a:t>
            </a:r>
          </a:p>
          <a:p>
            <a:pPr marL="0" indent="0">
              <a:buNone/>
            </a:pPr>
            <a:r>
              <a:rPr lang="fr-FR" sz="2000" dirty="0"/>
              <a:t>- Module de consultation : Offrant la possibilité à tous les utilisateurs de visualiser les données.</a:t>
            </a:r>
          </a:p>
          <a:p>
            <a:pPr marL="0" indent="0">
              <a:buNone/>
            </a:pPr>
            <a:r>
              <a:rPr lang="fr-FR" sz="2000" dirty="0"/>
              <a:t>- Module d'information : Permettant aux utilisateurs d'accéder directement aux informations sur l'ERP Odoo.</a:t>
            </a:r>
          </a:p>
        </p:txBody>
      </p:sp>
    </p:spTree>
    <p:extLst>
      <p:ext uri="{BB962C8B-B14F-4D97-AF65-F5344CB8AC3E}">
        <p14:creationId xmlns:p14="http://schemas.microsoft.com/office/powerpoint/2010/main" val="33311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C5DF1B9-8DB5-4873-A79A-F4C7909453DA}"/>
              </a:ext>
            </a:extLst>
          </p:cNvPr>
          <p:cNvSpPr>
            <a:spLocks noGrp="1"/>
          </p:cNvSpPr>
          <p:nvPr>
            <p:ph type="title"/>
          </p:nvPr>
        </p:nvSpPr>
        <p:spPr>
          <a:xfrm>
            <a:off x="1141412" y="0"/>
            <a:ext cx="9905998" cy="1478570"/>
          </a:xfrm>
        </p:spPr>
        <p:txBody>
          <a:bodyPr/>
          <a:lstStyle/>
          <a:p>
            <a:r>
              <a:rPr lang="fr-FR" dirty="0"/>
              <a:t>Spécifications fonctionnelles</a:t>
            </a:r>
          </a:p>
        </p:txBody>
      </p:sp>
      <p:sp>
        <p:nvSpPr>
          <p:cNvPr id="3" name="Espace réservé du contenu 2">
            <a:extLst>
              <a:ext uri="{FF2B5EF4-FFF2-40B4-BE49-F238E27FC236}">
                <a16:creationId xmlns:a16="http://schemas.microsoft.com/office/drawing/2014/main" xmlns="" id="{AF2A69A2-374A-4E7C-AB57-736B7AF8428E}"/>
              </a:ext>
            </a:extLst>
          </p:cNvPr>
          <p:cNvSpPr>
            <a:spLocks noGrp="1"/>
          </p:cNvSpPr>
          <p:nvPr>
            <p:ph idx="1"/>
          </p:nvPr>
        </p:nvSpPr>
        <p:spPr>
          <a:xfrm>
            <a:off x="1141412" y="1312101"/>
            <a:ext cx="10166668" cy="5257511"/>
          </a:xfrm>
        </p:spPr>
        <p:txBody>
          <a:bodyPr>
            <a:noAutofit/>
          </a:bodyPr>
          <a:lstStyle/>
          <a:p>
            <a:r>
              <a:rPr lang="fr-FR" sz="2000" dirty="0"/>
              <a:t>Vue d'Ensemble des Clients et Produits :</a:t>
            </a:r>
          </a:p>
          <a:p>
            <a:r>
              <a:rPr lang="fr-FR" sz="2000" dirty="0"/>
              <a:t>Accès rapide à la liste des clients et des produits depuis l'application.</a:t>
            </a:r>
          </a:p>
          <a:p>
            <a:r>
              <a:rPr lang="fr-FR" sz="2000" dirty="0"/>
              <a:t>Recherche Intuitive :</a:t>
            </a:r>
          </a:p>
          <a:p>
            <a:r>
              <a:rPr lang="fr-FR" sz="2000" dirty="0"/>
              <a:t>Possibilité de rechercher rapidement des clients ou des produits par leur nom ou leur code.</a:t>
            </a:r>
          </a:p>
          <a:p>
            <a:r>
              <a:rPr lang="fr-FR" sz="2000" dirty="0"/>
              <a:t>Interface Conviviale :</a:t>
            </a:r>
          </a:p>
          <a:p>
            <a:r>
              <a:rPr lang="fr-FR" sz="2000" dirty="0"/>
              <a:t>Interface utilisateur intuitive et conviviale pour une navigation sans effort.</a:t>
            </a:r>
          </a:p>
          <a:p>
            <a:r>
              <a:rPr lang="fr-FR" sz="2000" dirty="0"/>
              <a:t>Gestion de visualisation :</a:t>
            </a:r>
          </a:p>
          <a:p>
            <a:pPr>
              <a:buFontTx/>
              <a:buChar char="-"/>
            </a:pPr>
            <a:r>
              <a:rPr lang="fr-FR" sz="2000" dirty="0"/>
              <a:t>Les utilisateurs peuvent voir les produits et clients présent dans la base de donnée.</a:t>
            </a:r>
          </a:p>
          <a:p>
            <a:r>
              <a:rPr lang="fr-FR" sz="2000" dirty="0"/>
              <a:t>Informations:</a:t>
            </a:r>
          </a:p>
          <a:p>
            <a:pPr>
              <a:buFontTx/>
              <a:buChar char="-"/>
            </a:pPr>
            <a:r>
              <a:rPr lang="fr-FR" sz="2000" dirty="0"/>
              <a:t>Les utilisateurs ont des informations sur l’ORP Odoo.</a:t>
            </a:r>
          </a:p>
          <a:p>
            <a:endParaRPr lang="fr-FR" sz="2000" dirty="0"/>
          </a:p>
          <a:p>
            <a:pPr marL="0" indent="0">
              <a:buNone/>
            </a:pPr>
            <a:endParaRPr lang="fr-FR" sz="2000" dirty="0"/>
          </a:p>
        </p:txBody>
      </p:sp>
    </p:spTree>
    <p:extLst>
      <p:ext uri="{BB962C8B-B14F-4D97-AF65-F5344CB8AC3E}">
        <p14:creationId xmlns:p14="http://schemas.microsoft.com/office/powerpoint/2010/main" val="227326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2605BDB-4308-445A-BDAB-B7F412CA199F}"/>
              </a:ext>
            </a:extLst>
          </p:cNvPr>
          <p:cNvSpPr>
            <a:spLocks noGrp="1"/>
          </p:cNvSpPr>
          <p:nvPr>
            <p:ph type="title"/>
          </p:nvPr>
        </p:nvSpPr>
        <p:spPr/>
        <p:txBody>
          <a:bodyPr/>
          <a:lstStyle/>
          <a:p>
            <a:r>
              <a:rPr lang="fr-FR" dirty="0"/>
              <a:t>Architecture logicielle du système</a:t>
            </a:r>
          </a:p>
        </p:txBody>
      </p:sp>
      <p:sp>
        <p:nvSpPr>
          <p:cNvPr id="3" name="Espace réservé du contenu 2">
            <a:extLst>
              <a:ext uri="{FF2B5EF4-FFF2-40B4-BE49-F238E27FC236}">
                <a16:creationId xmlns:a16="http://schemas.microsoft.com/office/drawing/2014/main" xmlns="" id="{E5CCFB51-7EDC-477A-A8D8-F0F787946285}"/>
              </a:ext>
            </a:extLst>
          </p:cNvPr>
          <p:cNvSpPr>
            <a:spLocks noGrp="1"/>
          </p:cNvSpPr>
          <p:nvPr>
            <p:ph idx="1"/>
          </p:nvPr>
        </p:nvSpPr>
        <p:spPr>
          <a:xfrm>
            <a:off x="1141413" y="2004004"/>
            <a:ext cx="6498907" cy="4235478"/>
          </a:xfrm>
        </p:spPr>
        <p:txBody>
          <a:bodyPr>
            <a:noAutofit/>
          </a:bodyPr>
          <a:lstStyle/>
          <a:p>
            <a:pPr marL="0" indent="0">
              <a:buNone/>
            </a:pPr>
            <a:r>
              <a:rPr lang="fr-FR" sz="2000" dirty="0"/>
              <a:t>Voici l’architecture system de </a:t>
            </a:r>
            <a:r>
              <a:rPr lang="fr-FR" sz="2000" dirty="0"/>
              <a:t>projcteE5 :</a:t>
            </a:r>
            <a:endParaRPr lang="fr-FR" sz="2000" dirty="0"/>
          </a:p>
          <a:p>
            <a:pPr marL="0" indent="0">
              <a:buNone/>
            </a:pPr>
            <a:r>
              <a:rPr lang="fr-FR" sz="2000" dirty="0"/>
              <a:t>Elle est composé de plusieurs couche. </a:t>
            </a:r>
          </a:p>
          <a:p>
            <a:pPr marL="0" indent="0">
              <a:buNone/>
            </a:pPr>
            <a:r>
              <a:rPr lang="fr-FR" sz="2000" dirty="0"/>
              <a:t>-Une couche manifestes pour les autorisations de l’application.</a:t>
            </a:r>
          </a:p>
          <a:p>
            <a:pPr marL="0" indent="0">
              <a:buNone/>
            </a:pPr>
            <a:r>
              <a:rPr lang="fr-FR" sz="2000" dirty="0"/>
              <a:t>-Une couche java pour la partie traitement.</a:t>
            </a:r>
          </a:p>
          <a:p>
            <a:pPr marL="0" indent="0">
              <a:buNone/>
            </a:pPr>
            <a:r>
              <a:rPr lang="fr-FR" sz="2000" dirty="0"/>
              <a:t>-Une couche res (Ressource) pour la partie interface utilisateur de l'application.</a:t>
            </a:r>
          </a:p>
          <a:p>
            <a:pPr marL="0" indent="0">
              <a:buNone/>
            </a:pPr>
            <a:r>
              <a:rPr lang="fr-FR" sz="2000" dirty="0"/>
              <a:t>Elle comprend des composants tels que drawable, font, layout, mipmap, values et xml.</a:t>
            </a:r>
          </a:p>
          <a:p>
            <a:pPr marL="0" indent="0">
              <a:buNone/>
            </a:pPr>
            <a:r>
              <a:rPr lang="fr-FR" sz="2000" dirty="0"/>
              <a:t>-Une couche Gradle Scripts pour les implémentations.</a:t>
            </a:r>
          </a:p>
        </p:txBody>
      </p:sp>
    </p:spTree>
    <p:extLst>
      <p:ext uri="{BB962C8B-B14F-4D97-AF65-F5344CB8AC3E}">
        <p14:creationId xmlns:p14="http://schemas.microsoft.com/office/powerpoint/2010/main" val="151630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C1B25C4-3B46-4523-B4C4-60812E5AD504}"/>
              </a:ext>
            </a:extLst>
          </p:cNvPr>
          <p:cNvSpPr>
            <a:spLocks noGrp="1"/>
          </p:cNvSpPr>
          <p:nvPr>
            <p:ph type="title"/>
          </p:nvPr>
        </p:nvSpPr>
        <p:spPr/>
        <p:txBody>
          <a:bodyPr/>
          <a:lstStyle/>
          <a:p>
            <a:r>
              <a:rPr lang="fr-FR" dirty="0"/>
              <a:t>Diagramme de cas d’utilisation MYWAY</a:t>
            </a:r>
            <a:br>
              <a:rPr lang="fr-FR" dirty="0"/>
            </a:br>
            <a:endParaRPr lang="fr-FR" dirty="0"/>
          </a:p>
        </p:txBody>
      </p:sp>
      <p:sp>
        <p:nvSpPr>
          <p:cNvPr id="7" name="Espace réservé du contenu 6">
            <a:extLst>
              <a:ext uri="{FF2B5EF4-FFF2-40B4-BE49-F238E27FC236}">
                <a16:creationId xmlns:a16="http://schemas.microsoft.com/office/drawing/2014/main" xmlns="" id="{19971C77-0C9D-4ED3-8C03-870443698DA4}"/>
              </a:ext>
            </a:extLst>
          </p:cNvPr>
          <p:cNvSpPr>
            <a:spLocks noGrp="1"/>
          </p:cNvSpPr>
          <p:nvPr>
            <p:ph idx="1"/>
          </p:nvPr>
        </p:nvSpPr>
        <p:spPr>
          <a:xfrm>
            <a:off x="836612" y="1751647"/>
            <a:ext cx="10319067" cy="1794193"/>
          </a:xfrm>
        </p:spPr>
        <p:txBody>
          <a:bodyPr>
            <a:normAutofit/>
          </a:bodyPr>
          <a:lstStyle/>
          <a:p>
            <a:pPr marL="0" indent="0">
              <a:buNone/>
            </a:pPr>
            <a:r>
              <a:rPr lang="fr-FR" sz="2000" dirty="0"/>
              <a:t>Un diagramme de cas d'utilisation est une représentation graphique des interactions entre les acteurs et le système logiciel. Il met en évidence les différentes actions que les acteurs peuvent effectuer dans le système et montre comment ces actions sont liées aux fonctionnalités de l'application. Voici le diagramme de cas d'utilisation de l'application </a:t>
            </a:r>
            <a:r>
              <a:rPr lang="fr-FR" sz="2000" dirty="0"/>
              <a:t>projcteE5 </a:t>
            </a:r>
            <a:r>
              <a:rPr lang="fr-FR" sz="2000" dirty="0"/>
              <a:t>:</a:t>
            </a:r>
          </a:p>
        </p:txBody>
      </p:sp>
      <p:pic>
        <p:nvPicPr>
          <p:cNvPr id="8" name="Image 7">
            <a:extLst>
              <a:ext uri="{FF2B5EF4-FFF2-40B4-BE49-F238E27FC236}">
                <a16:creationId xmlns:a16="http://schemas.microsoft.com/office/drawing/2014/main" xmlns="" id="{B52CF3F7-AB47-BA79-F8FB-1EDB77BA12B5}"/>
              </a:ext>
            </a:extLst>
          </p:cNvPr>
          <p:cNvPicPr>
            <a:picLocks noChangeAspect="1"/>
          </p:cNvPicPr>
          <p:nvPr/>
        </p:nvPicPr>
        <p:blipFill>
          <a:blip r:embed="rId2"/>
          <a:stretch>
            <a:fillRect/>
          </a:stretch>
        </p:blipFill>
        <p:spPr>
          <a:xfrm>
            <a:off x="3956566" y="3230217"/>
            <a:ext cx="3735741" cy="3176435"/>
          </a:xfrm>
          <a:prstGeom prst="rect">
            <a:avLst/>
          </a:prstGeom>
        </p:spPr>
      </p:pic>
    </p:spTree>
    <p:extLst>
      <p:ext uri="{BB962C8B-B14F-4D97-AF65-F5344CB8AC3E}">
        <p14:creationId xmlns:p14="http://schemas.microsoft.com/office/powerpoint/2010/main" val="341939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50E9E2B-FBDA-432F-8FDB-1CE301A94D2F}"/>
              </a:ext>
            </a:extLst>
          </p:cNvPr>
          <p:cNvSpPr>
            <a:spLocks noGrp="1"/>
          </p:cNvSpPr>
          <p:nvPr>
            <p:ph type="title"/>
          </p:nvPr>
        </p:nvSpPr>
        <p:spPr/>
        <p:txBody>
          <a:bodyPr/>
          <a:lstStyle/>
          <a:p>
            <a:r>
              <a:rPr lang="fr-FR" sz="3600" dirty="0"/>
              <a:t>Environnement de travail</a:t>
            </a:r>
            <a:br>
              <a:rPr lang="fr-FR" sz="3600" dirty="0"/>
            </a:br>
            <a:endParaRPr lang="fr-FR" dirty="0"/>
          </a:p>
        </p:txBody>
      </p:sp>
      <p:sp>
        <p:nvSpPr>
          <p:cNvPr id="3" name="Espace réservé du contenu 2">
            <a:extLst>
              <a:ext uri="{FF2B5EF4-FFF2-40B4-BE49-F238E27FC236}">
                <a16:creationId xmlns:a16="http://schemas.microsoft.com/office/drawing/2014/main" xmlns="" id="{91121802-CEC5-4AF2-A680-E6549390403B}"/>
              </a:ext>
            </a:extLst>
          </p:cNvPr>
          <p:cNvSpPr>
            <a:spLocks noGrp="1"/>
          </p:cNvSpPr>
          <p:nvPr>
            <p:ph idx="1"/>
          </p:nvPr>
        </p:nvSpPr>
        <p:spPr>
          <a:xfrm>
            <a:off x="1000918" y="1949302"/>
            <a:ext cx="10186988" cy="3541714"/>
          </a:xfrm>
        </p:spPr>
        <p:txBody>
          <a:bodyPr>
            <a:noAutofit/>
          </a:bodyPr>
          <a:lstStyle/>
          <a:p>
            <a:r>
              <a:rPr lang="fr-FR" sz="2000" dirty="0"/>
              <a:t>Pour le développement de l'API (Interface de Programmation d'Application), j'ai choisi d'utiliser Android Studio. Android Studio est un environnement de développement intégré (IDE) recommandé par Google pour la création d'applications Android. Il fournit une gamme complète d'outils et de fonctionnalités spécialement conçus pour faciliter et accélérer le processus de développement d'applications Android.</a:t>
            </a:r>
          </a:p>
          <a:p>
            <a:pPr marL="0" indent="0">
              <a:buNone/>
            </a:pPr>
            <a:endParaRPr lang="fr-FR" sz="2000" dirty="0"/>
          </a:p>
          <a:p>
            <a:pPr marL="0" indent="0">
              <a:buNone/>
            </a:pPr>
            <a:r>
              <a:rPr lang="fr-FR" sz="2000" dirty="0"/>
              <a:t>Android Studio</a:t>
            </a:r>
          </a:p>
        </p:txBody>
      </p:sp>
      <p:pic>
        <p:nvPicPr>
          <p:cNvPr id="5" name="Image 4">
            <a:extLst>
              <a:ext uri="{FF2B5EF4-FFF2-40B4-BE49-F238E27FC236}">
                <a16:creationId xmlns:a16="http://schemas.microsoft.com/office/drawing/2014/main" xmlns="" id="{E4AA599A-5E94-4B98-A707-628D55009D50}"/>
              </a:ext>
            </a:extLst>
          </p:cNvPr>
          <p:cNvPicPr>
            <a:picLocks noChangeAspect="1"/>
          </p:cNvPicPr>
          <p:nvPr/>
        </p:nvPicPr>
        <p:blipFill>
          <a:blip r:embed="rId2"/>
          <a:stretch>
            <a:fillRect/>
          </a:stretch>
        </p:blipFill>
        <p:spPr>
          <a:xfrm>
            <a:off x="3229291" y="4908698"/>
            <a:ext cx="1769776" cy="1765006"/>
          </a:xfrm>
          <a:prstGeom prst="rect">
            <a:avLst/>
          </a:prstGeom>
        </p:spPr>
      </p:pic>
    </p:spTree>
    <p:extLst>
      <p:ext uri="{BB962C8B-B14F-4D97-AF65-F5344CB8AC3E}">
        <p14:creationId xmlns:p14="http://schemas.microsoft.com/office/powerpoint/2010/main" val="190740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1483</TotalTime>
  <Words>757</Words>
  <Application>Microsoft Office PowerPoint</Application>
  <PresentationFormat>Grand écran</PresentationFormat>
  <Paragraphs>57</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Times New Roman</vt:lpstr>
      <vt:lpstr>Trebuchet MS</vt:lpstr>
      <vt:lpstr>Tw Cen MT</vt:lpstr>
      <vt:lpstr>Circuit</vt:lpstr>
      <vt:lpstr>Projet Android</vt:lpstr>
      <vt:lpstr>Sommaire </vt:lpstr>
      <vt:lpstr>Introduction</vt:lpstr>
      <vt:lpstr>objectifs</vt:lpstr>
      <vt:lpstr>Description générale du projet</vt:lpstr>
      <vt:lpstr>Spécifications fonctionnelles</vt:lpstr>
      <vt:lpstr>Architecture logicielle du système</vt:lpstr>
      <vt:lpstr>Diagramme de cas d’utilisation MYWAY </vt:lpstr>
      <vt:lpstr>Environnement de travail </vt:lpstr>
      <vt:lpstr>Les données de l’application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Stevans Onzala</dc:creator>
  <cp:lastModifiedBy>Utilisateur Windows</cp:lastModifiedBy>
  <cp:revision>55</cp:revision>
  <dcterms:created xsi:type="dcterms:W3CDTF">2024-03-31T19:32:35Z</dcterms:created>
  <dcterms:modified xsi:type="dcterms:W3CDTF">2024-04-05T13:48:18Z</dcterms:modified>
</cp:coreProperties>
</file>