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
      <p:font typeface="Merriweather"/>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bold.fntdata"/><Relationship Id="rId11" Type="http://schemas.openxmlformats.org/officeDocument/2006/relationships/slide" Target="slides/slide6.xml"/><Relationship Id="rId22" Type="http://schemas.openxmlformats.org/officeDocument/2006/relationships/font" Target="fonts/Merriweather-boldItalic.fntdata"/><Relationship Id="rId10" Type="http://schemas.openxmlformats.org/officeDocument/2006/relationships/slide" Target="slides/slide5.xml"/><Relationship Id="rId21" Type="http://schemas.openxmlformats.org/officeDocument/2006/relationships/font" Target="fonts/Merriweather-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19" Type="http://schemas.openxmlformats.org/officeDocument/2006/relationships/font" Target="fonts/Merriweather-regular.fntdata"/><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8125484910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8125484910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8125484910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8125484910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8125484910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8125484910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8125484910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8125484910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8125484910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8125484910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8125484910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8125484910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8125484910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8125484910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8125484910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8125484910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DVWA TEAM PROJECT</a:t>
            </a:r>
            <a:endParaRPr/>
          </a:p>
        </p:txBody>
      </p:sp>
      <p:sp>
        <p:nvSpPr>
          <p:cNvPr id="65" name="Google Shape;65;p13"/>
          <p:cNvSpPr txBox="1"/>
          <p:nvPr>
            <p:ph idx="1" type="subTitle"/>
          </p:nvPr>
        </p:nvSpPr>
        <p:spPr>
          <a:xfrm>
            <a:off x="311700" y="1878550"/>
            <a:ext cx="46839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Robert Atwood | Kahla Anderson | Joshua Atalla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pic>
        <p:nvPicPr>
          <p:cNvPr id="70" name="Google Shape;70;p14"/>
          <p:cNvPicPr preferRelativeResize="0"/>
          <p:nvPr/>
        </p:nvPicPr>
        <p:blipFill>
          <a:blip r:embed="rId3">
            <a:alphaModFix/>
          </a:blip>
          <a:stretch>
            <a:fillRect/>
          </a:stretch>
        </p:blipFill>
        <p:spPr>
          <a:xfrm>
            <a:off x="3755575" y="0"/>
            <a:ext cx="5388424" cy="5143500"/>
          </a:xfrm>
          <a:prstGeom prst="rect">
            <a:avLst/>
          </a:prstGeom>
          <a:noFill/>
          <a:ln>
            <a:noFill/>
          </a:ln>
        </p:spPr>
      </p:pic>
      <p:sp>
        <p:nvSpPr>
          <p:cNvPr id="71" name="Google Shape;71;p14"/>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BUSINESS GOALS</a:t>
            </a:r>
            <a:endParaRPr/>
          </a:p>
        </p:txBody>
      </p:sp>
      <p:sp>
        <p:nvSpPr>
          <p:cNvPr id="72" name="Google Shape;72;p14"/>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Our goal is to create an online store for hot tubs. We want our </a:t>
            </a:r>
            <a:r>
              <a:rPr lang="en"/>
              <a:t>users to be able to select from a variety of brands based on their preferred functions and features. The users can select what features they want and the site will pull up any one of our warehouse models that fits their specifications.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25" y="486075"/>
            <a:ext cx="3127500" cy="605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ERD</a:t>
            </a:r>
            <a:endParaRPr/>
          </a:p>
        </p:txBody>
      </p:sp>
      <p:sp>
        <p:nvSpPr>
          <p:cNvPr id="78" name="Google Shape;78;p15"/>
          <p:cNvSpPr txBox="1"/>
          <p:nvPr>
            <p:ph idx="1" type="body"/>
          </p:nvPr>
        </p:nvSpPr>
        <p:spPr>
          <a:xfrm>
            <a:off x="430475" y="1202375"/>
            <a:ext cx="3008700" cy="348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The </a:t>
            </a:r>
            <a:r>
              <a:rPr b="1" lang="en" sz="1200"/>
              <a:t>Manufacturer</a:t>
            </a:r>
            <a:r>
              <a:rPr b="1" lang="en" sz="1200"/>
              <a:t> </a:t>
            </a:r>
            <a:r>
              <a:rPr lang="en" sz="1200"/>
              <a:t>model entity </a:t>
            </a:r>
            <a:r>
              <a:rPr lang="en" sz="1200"/>
              <a:t>represent</a:t>
            </a:r>
            <a:r>
              <a:rPr lang="en" sz="1200"/>
              <a:t> companies that produce spas. Each manufacturer has </a:t>
            </a:r>
            <a:r>
              <a:rPr lang="en" sz="1200"/>
              <a:t>unique details</a:t>
            </a:r>
            <a:r>
              <a:rPr lang="en" sz="1200"/>
              <a:t> captured by the attributes above.</a:t>
            </a:r>
            <a:endParaRPr sz="1200"/>
          </a:p>
          <a:p>
            <a:pPr indent="0" lvl="0" marL="0" rtl="0" algn="l">
              <a:spcBef>
                <a:spcPts val="1200"/>
              </a:spcBef>
              <a:spcAft>
                <a:spcPts val="0"/>
              </a:spcAft>
              <a:buNone/>
            </a:pPr>
            <a:r>
              <a:rPr lang="en" sz="1200"/>
              <a:t>The </a:t>
            </a:r>
            <a:r>
              <a:rPr b="1" lang="en" sz="1200"/>
              <a:t>Brand </a:t>
            </a:r>
            <a:r>
              <a:rPr lang="en" sz="1200"/>
              <a:t>entity represents different lines or series of spas that a manufacturer produces. Each brand belongs to one manufacturer.</a:t>
            </a:r>
            <a:endParaRPr sz="1200"/>
          </a:p>
          <a:p>
            <a:pPr indent="0" lvl="0" marL="0" rtl="0" algn="l">
              <a:spcBef>
                <a:spcPts val="1200"/>
              </a:spcBef>
              <a:spcAft>
                <a:spcPts val="1200"/>
              </a:spcAft>
              <a:buNone/>
            </a:pPr>
            <a:r>
              <a:rPr lang="en" sz="1200"/>
              <a:t>The </a:t>
            </a:r>
            <a:r>
              <a:rPr b="1" lang="en" sz="1200"/>
              <a:t>Model</a:t>
            </a:r>
            <a:r>
              <a:rPr lang="en" sz="1200"/>
              <a:t> entity represents specific spa models that fall under different brands. Each model is unique and has specific characteristics like the number of jets, motors, etc.</a:t>
            </a:r>
            <a:endParaRPr sz="1200"/>
          </a:p>
        </p:txBody>
      </p:sp>
      <p:pic>
        <p:nvPicPr>
          <p:cNvPr id="79" name="Google Shape;79;p15"/>
          <p:cNvPicPr preferRelativeResize="0"/>
          <p:nvPr/>
        </p:nvPicPr>
        <p:blipFill>
          <a:blip r:embed="rId3">
            <a:alphaModFix/>
          </a:blip>
          <a:stretch>
            <a:fillRect/>
          </a:stretch>
        </p:blipFill>
        <p:spPr>
          <a:xfrm>
            <a:off x="5603000" y="152400"/>
            <a:ext cx="1154939" cy="4838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DICTIONARY</a:t>
            </a:r>
            <a:endParaRPr/>
          </a:p>
        </p:txBody>
      </p:sp>
      <p:sp>
        <p:nvSpPr>
          <p:cNvPr id="85" name="Google Shape;85;p16"/>
          <p:cNvSpPr txBox="1"/>
          <p:nvPr>
            <p:ph idx="1" type="body"/>
          </p:nvPr>
        </p:nvSpPr>
        <p:spPr>
          <a:xfrm>
            <a:off x="4089575" y="266475"/>
            <a:ext cx="4775100" cy="22980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400">
                <a:solidFill>
                  <a:schemeClr val="lt2"/>
                </a:solidFill>
              </a:rPr>
              <a:t>This data dictionary provides the structure and details needed for creating and managing these two tables within a database, ensuring data integrity and proper relationships between the spa pool models and their respective brands.</a:t>
            </a:r>
            <a:endParaRPr sz="1400">
              <a:solidFill>
                <a:schemeClr val="lt2"/>
              </a:solidFill>
            </a:endParaRPr>
          </a:p>
          <a:p>
            <a:pPr indent="0" lvl="0" marL="0" rtl="0" algn="l">
              <a:spcBef>
                <a:spcPts val="1200"/>
              </a:spcBef>
              <a:spcAft>
                <a:spcPts val="1200"/>
              </a:spcAft>
              <a:buNone/>
            </a:pPr>
            <a:r>
              <a:t/>
            </a:r>
            <a:endParaRPr sz="1400">
              <a:solidFill>
                <a:schemeClr val="accent4"/>
              </a:solidFill>
            </a:endParaRPr>
          </a:p>
        </p:txBody>
      </p:sp>
      <p:pic>
        <p:nvPicPr>
          <p:cNvPr id="86" name="Google Shape;86;p16"/>
          <p:cNvPicPr preferRelativeResize="0"/>
          <p:nvPr/>
        </p:nvPicPr>
        <p:blipFill>
          <a:blip r:embed="rId3">
            <a:alphaModFix/>
          </a:blip>
          <a:stretch>
            <a:fillRect/>
          </a:stretch>
        </p:blipFill>
        <p:spPr>
          <a:xfrm>
            <a:off x="0" y="2845501"/>
            <a:ext cx="9143999" cy="2298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DATABASE CREATION</a:t>
            </a:r>
            <a:endParaRPr/>
          </a:p>
        </p:txBody>
      </p:sp>
      <p:sp>
        <p:nvSpPr>
          <p:cNvPr id="92" name="Google Shape;92;p1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lang="en" sz="1120"/>
              <a:t>The database table is designed to manage comprehensive information about spa pool models, supporting features that allow the application to provide detailed comparisons and recommendations.</a:t>
            </a:r>
            <a:endParaRPr sz="1120"/>
          </a:p>
          <a:p>
            <a:pPr indent="0" lvl="0" marL="0" rtl="0" algn="l">
              <a:lnSpc>
                <a:spcPct val="95000"/>
              </a:lnSpc>
              <a:spcBef>
                <a:spcPts val="1200"/>
              </a:spcBef>
              <a:spcAft>
                <a:spcPts val="0"/>
              </a:spcAft>
              <a:buSzPts val="935"/>
              <a:buNone/>
            </a:pPr>
            <a:r>
              <a:rPr lang="en" sz="1120"/>
              <a:t>All the columns are set to allow NULL values meaning they can be left empty unless specified otherwise. The table is also </a:t>
            </a:r>
            <a:r>
              <a:rPr lang="en" sz="1120"/>
              <a:t>structured</a:t>
            </a:r>
            <a:r>
              <a:rPr lang="en" sz="1120"/>
              <a:t> to store essential details about different spa pool models, including technical specifications, pricing, and brand info.</a:t>
            </a:r>
            <a:endParaRPr sz="1120"/>
          </a:p>
          <a:p>
            <a:pPr indent="0" lvl="0" marL="0" rtl="0" algn="l">
              <a:lnSpc>
                <a:spcPct val="95000"/>
              </a:lnSpc>
              <a:spcBef>
                <a:spcPts val="1200"/>
              </a:spcBef>
              <a:spcAft>
                <a:spcPts val="1200"/>
              </a:spcAft>
              <a:buSzPts val="935"/>
              <a:buNone/>
            </a:pPr>
            <a:r>
              <a:t/>
            </a:r>
            <a:endParaRPr sz="1120"/>
          </a:p>
        </p:txBody>
      </p:sp>
      <p:pic>
        <p:nvPicPr>
          <p:cNvPr id="93" name="Google Shape;93;p17"/>
          <p:cNvPicPr preferRelativeResize="0"/>
          <p:nvPr/>
        </p:nvPicPr>
        <p:blipFill>
          <a:blip r:embed="rId3">
            <a:alphaModFix/>
          </a:blip>
          <a:stretch>
            <a:fillRect/>
          </a:stretch>
        </p:blipFill>
        <p:spPr>
          <a:xfrm>
            <a:off x="3829400" y="1142688"/>
            <a:ext cx="5208575" cy="1889175"/>
          </a:xfrm>
          <a:prstGeom prst="rect">
            <a:avLst/>
          </a:prstGeom>
          <a:noFill/>
          <a:ln>
            <a:noFill/>
          </a:ln>
        </p:spPr>
      </p:pic>
      <p:pic>
        <p:nvPicPr>
          <p:cNvPr id="94" name="Google Shape;94;p17"/>
          <p:cNvPicPr preferRelativeResize="0"/>
          <p:nvPr/>
        </p:nvPicPr>
        <p:blipFill>
          <a:blip r:embed="rId4">
            <a:alphaModFix/>
          </a:blip>
          <a:stretch>
            <a:fillRect/>
          </a:stretch>
        </p:blipFill>
        <p:spPr>
          <a:xfrm>
            <a:off x="3805276" y="129527"/>
            <a:ext cx="5256823" cy="923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HTML PAGE</a:t>
            </a:r>
            <a:endParaRPr/>
          </a:p>
        </p:txBody>
      </p:sp>
      <p:sp>
        <p:nvSpPr>
          <p:cNvPr id="100" name="Google Shape;100;p18"/>
          <p:cNvSpPr txBox="1"/>
          <p:nvPr>
            <p:ph idx="1" type="body"/>
          </p:nvPr>
        </p:nvSpPr>
        <p:spPr>
          <a:xfrm>
            <a:off x="311700" y="2390650"/>
            <a:ext cx="3127500" cy="22980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This HTML page will allow the user to select many different things, and it gets very specific.</a:t>
            </a:r>
            <a:endParaRPr/>
          </a:p>
          <a:p>
            <a:pPr indent="0" lvl="0" marL="0" rtl="0" algn="l">
              <a:spcBef>
                <a:spcPts val="1200"/>
              </a:spcBef>
              <a:spcAft>
                <a:spcPts val="1200"/>
              </a:spcAft>
              <a:buNone/>
            </a:pPr>
            <a:r>
              <a:rPr lang="en"/>
              <a:t>You’re able to select the manufacturer the tub will be from, the brand and model, the number of jets and motors, how much horsepower each motor will have, the maximum price of the tub, how much water the tub can carry, as well as how many people can be seated in the tub.</a:t>
            </a:r>
            <a:endParaRPr/>
          </a:p>
        </p:txBody>
      </p:sp>
      <p:pic>
        <p:nvPicPr>
          <p:cNvPr id="101" name="Google Shape;101;p18"/>
          <p:cNvPicPr preferRelativeResize="0"/>
          <p:nvPr/>
        </p:nvPicPr>
        <p:blipFill>
          <a:blip r:embed="rId3">
            <a:alphaModFix/>
          </a:blip>
          <a:stretch>
            <a:fillRect/>
          </a:stretch>
        </p:blipFill>
        <p:spPr>
          <a:xfrm>
            <a:off x="3742250" y="-39900"/>
            <a:ext cx="5401753"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ADMIN PERMISSIONS</a:t>
            </a:r>
            <a:endParaRPr/>
          </a:p>
        </p:txBody>
      </p:sp>
      <p:sp>
        <p:nvSpPr>
          <p:cNvPr id="107" name="Google Shape;107;p19"/>
          <p:cNvSpPr txBox="1"/>
          <p:nvPr>
            <p:ph idx="1" type="body"/>
          </p:nvPr>
        </p:nvSpPr>
        <p:spPr>
          <a:xfrm>
            <a:off x="311700" y="2390650"/>
            <a:ext cx="3127500" cy="2298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The ability to write to our </a:t>
            </a:r>
            <a:r>
              <a:rPr lang="en"/>
              <a:t>SpaManufacturer</a:t>
            </a:r>
            <a:r>
              <a:rPr lang="en"/>
              <a:t> Database requires you to login with a username and password that our “login.php” fetches from the Admin table of our </a:t>
            </a:r>
            <a:r>
              <a:rPr lang="en"/>
              <a:t>database.</a:t>
            </a:r>
            <a:endParaRPr/>
          </a:p>
          <a:p>
            <a:pPr indent="0" lvl="0" marL="0" rtl="0" algn="l">
              <a:spcBef>
                <a:spcPts val="1200"/>
              </a:spcBef>
              <a:spcAft>
                <a:spcPts val="1200"/>
              </a:spcAft>
              <a:buNone/>
            </a:pPr>
            <a:r>
              <a:rPr lang="en"/>
              <a:t>If the username and password exist in that table than you are redirected to the admin_dashboard html that uses a separate php file “add_product.php” to write new Spa’s to the database.</a:t>
            </a:r>
            <a:endParaRPr/>
          </a:p>
        </p:txBody>
      </p:sp>
      <p:pic>
        <p:nvPicPr>
          <p:cNvPr id="108" name="Google Shape;108;p19"/>
          <p:cNvPicPr preferRelativeResize="0"/>
          <p:nvPr/>
        </p:nvPicPr>
        <p:blipFill>
          <a:blip r:embed="rId3">
            <a:alphaModFix/>
          </a:blip>
          <a:stretch>
            <a:fillRect/>
          </a:stretch>
        </p:blipFill>
        <p:spPr>
          <a:xfrm>
            <a:off x="4444938" y="1229647"/>
            <a:ext cx="4097623" cy="2462954"/>
          </a:xfrm>
          <a:prstGeom prst="rect">
            <a:avLst/>
          </a:prstGeom>
          <a:noFill/>
          <a:ln>
            <a:noFill/>
          </a:ln>
        </p:spPr>
      </p:pic>
      <p:pic>
        <p:nvPicPr>
          <p:cNvPr id="109" name="Google Shape;109;p19"/>
          <p:cNvPicPr preferRelativeResize="0"/>
          <p:nvPr/>
        </p:nvPicPr>
        <p:blipFill>
          <a:blip r:embed="rId4">
            <a:alphaModFix/>
          </a:blip>
          <a:stretch>
            <a:fillRect/>
          </a:stretch>
        </p:blipFill>
        <p:spPr>
          <a:xfrm>
            <a:off x="4357176" y="236746"/>
            <a:ext cx="4273152" cy="876325"/>
          </a:xfrm>
          <a:prstGeom prst="rect">
            <a:avLst/>
          </a:prstGeom>
          <a:noFill/>
          <a:ln>
            <a:noFill/>
          </a:ln>
        </p:spPr>
      </p:pic>
      <p:pic>
        <p:nvPicPr>
          <p:cNvPr id="110" name="Google Shape;110;p19"/>
          <p:cNvPicPr preferRelativeResize="0"/>
          <p:nvPr/>
        </p:nvPicPr>
        <p:blipFill>
          <a:blip r:embed="rId5">
            <a:alphaModFix/>
          </a:blip>
          <a:stretch>
            <a:fillRect/>
          </a:stretch>
        </p:blipFill>
        <p:spPr>
          <a:xfrm>
            <a:off x="3924824" y="3809173"/>
            <a:ext cx="5137875" cy="1191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DEMO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QUESTIONS</a:t>
            </a:r>
            <a:endParaRPr/>
          </a:p>
        </p:txBody>
      </p:sp>
      <p:sp>
        <p:nvSpPr>
          <p:cNvPr id="121" name="Google Shape;121;p21"/>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