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5"/>
  </p:sldMasterIdLst>
  <p:notesMasterIdLst>
    <p:notesMasterId r:id="rId10"/>
  </p:notesMasterIdLst>
  <p:handoutMasterIdLst>
    <p:handoutMasterId r:id="rId11"/>
  </p:handoutMasterIdLst>
  <p:sldIdLst>
    <p:sldId id="548" r:id="rId6"/>
    <p:sldId id="549" r:id="rId7"/>
    <p:sldId id="550" r:id="rId8"/>
    <p:sldId id="551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1">
          <p15:clr>
            <a:srgbClr val="A4A3A4"/>
          </p15:clr>
        </p15:guide>
        <p15:guide id="2" orient="horz" pos="3805">
          <p15:clr>
            <a:srgbClr val="A4A3A4"/>
          </p15:clr>
        </p15:guide>
        <p15:guide id="3" orient="horz" pos="2645">
          <p15:clr>
            <a:srgbClr val="A4A3A4"/>
          </p15:clr>
        </p15:guide>
        <p15:guide id="4" orient="horz" pos="1107">
          <p15:clr>
            <a:srgbClr val="A4A3A4"/>
          </p15:clr>
        </p15:guide>
        <p15:guide id="5" pos="185">
          <p15:clr>
            <a:srgbClr val="A4A3A4"/>
          </p15:clr>
        </p15:guide>
        <p15:guide id="6" pos="3858">
          <p15:clr>
            <a:srgbClr val="A4A3A4"/>
          </p15:clr>
        </p15:guide>
        <p15:guide id="7" pos="1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623">
          <p15:clr>
            <a:srgbClr val="A4A3A4"/>
          </p15:clr>
        </p15:guide>
        <p15:guide id="2" orient="horz" pos="5025">
          <p15:clr>
            <a:srgbClr val="A4A3A4"/>
          </p15:clr>
        </p15:guide>
        <p15:guide id="3" pos="2239">
          <p15:clr>
            <a:srgbClr val="A4A3A4"/>
          </p15:clr>
        </p15:guide>
        <p15:guide id="4" pos="453">
          <p15:clr>
            <a:srgbClr val="A4A3A4"/>
          </p15:clr>
        </p15:guide>
        <p15:guide id="5" pos="4024">
          <p15:clr>
            <a:srgbClr val="A4A3A4"/>
          </p15:clr>
        </p15:guide>
        <p15:guide id="6" orient="horz" pos="3598">
          <p15:clr>
            <a:srgbClr val="A4A3A4"/>
          </p15:clr>
        </p15:guide>
        <p15:guide id="7" orient="horz" pos="4991">
          <p15:clr>
            <a:srgbClr val="A4A3A4"/>
          </p15:clr>
        </p15:guide>
        <p15:guide id="8" pos="2219">
          <p15:clr>
            <a:srgbClr val="A4A3A4"/>
          </p15:clr>
        </p15:guide>
        <p15:guide id="9" pos="449">
          <p15:clr>
            <a:srgbClr val="A4A3A4"/>
          </p15:clr>
        </p15:guide>
        <p15:guide id="10" pos="39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DCC"/>
    <a:srgbClr val="9F0927"/>
    <a:srgbClr val="808080"/>
    <a:srgbClr val="C41230"/>
    <a:srgbClr val="000000"/>
    <a:srgbClr val="FF00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2" autoAdjust="0"/>
    <p:restoredTop sz="91471" autoAdjust="0"/>
  </p:normalViewPr>
  <p:slideViewPr>
    <p:cSldViewPr snapToGrid="0">
      <p:cViewPr varScale="1">
        <p:scale>
          <a:sx n="112" d="100"/>
          <a:sy n="112" d="100"/>
        </p:scale>
        <p:origin x="-1632" y="-78"/>
      </p:cViewPr>
      <p:guideLst>
        <p:guide orient="horz" pos="201"/>
        <p:guide orient="horz" pos="3805"/>
        <p:guide orient="horz" pos="2645"/>
        <p:guide orient="horz" pos="1107"/>
        <p:guide pos="185"/>
        <p:guide pos="3858"/>
        <p:guide pos="1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74" y="-96"/>
      </p:cViewPr>
      <p:guideLst>
        <p:guide orient="horz" pos="3623"/>
        <p:guide orient="horz" pos="5025"/>
        <p:guide orient="horz" pos="3598"/>
        <p:guide orient="horz" pos="4991"/>
        <p:guide pos="2239"/>
        <p:guide pos="453"/>
        <p:guide pos="4024"/>
        <p:guide pos="2219"/>
        <p:guide pos="449"/>
        <p:guide pos="39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A0FD9B31-DFF9-4509-9F1C-C770D25768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288" cy="4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3" rIns="93306" bIns="46653" numCol="1" anchor="t" anchorCtr="0" compatLnSpc="1">
            <a:prstTxWarp prst="textNoShape">
              <a:avLst/>
            </a:prstTxWarp>
          </a:bodyPr>
          <a:lstStyle>
            <a:lvl1pPr defTabSz="933251" eaLnBrk="1" hangingPunct="1">
              <a:defRPr sz="1300"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66C0E0BC-E073-4901-8D8D-0870BF81A9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7240" y="0"/>
            <a:ext cx="3044288" cy="4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3" rIns="93306" bIns="46653" numCol="1" anchor="t" anchorCtr="0" compatLnSpc="1">
            <a:prstTxWarp prst="textNoShape">
              <a:avLst/>
            </a:prstTxWarp>
          </a:bodyPr>
          <a:lstStyle>
            <a:lvl1pPr algn="r" defTabSz="933251" eaLnBrk="1" hangingPunct="1">
              <a:defRPr sz="1300"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xmlns="" id="{2D5E80C4-3288-4F36-9053-3FCB7C711B7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808"/>
            <a:ext cx="3044288" cy="4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3" rIns="93306" bIns="46653" numCol="1" anchor="b" anchorCtr="0" compatLnSpc="1">
            <a:prstTxWarp prst="textNoShape">
              <a:avLst/>
            </a:prstTxWarp>
          </a:bodyPr>
          <a:lstStyle>
            <a:lvl1pPr defTabSz="933251" eaLnBrk="1" hangingPunct="1">
              <a:defRPr sz="1300"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xmlns="" id="{0148E9D5-9BD5-4F58-821F-05DFAD826D6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7240" y="8840808"/>
            <a:ext cx="3044288" cy="4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3" rIns="93306" bIns="46653" numCol="1" anchor="b" anchorCtr="0" compatLnSpc="1">
            <a:prstTxWarp prst="textNoShape">
              <a:avLst/>
            </a:prstTxWarp>
          </a:bodyPr>
          <a:lstStyle>
            <a:lvl1pPr algn="r" defTabSz="933251" eaLnBrk="1" hangingPunct="1">
              <a:defRPr sz="1300"/>
            </a:lvl1pPr>
          </a:lstStyle>
          <a:p>
            <a:pPr>
              <a:defRPr/>
            </a:pPr>
            <a:fld id="{EB3002D7-5D00-4C41-9869-8BFEAB9BAB05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75793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BF7DF123-A07E-4E9E-B0F4-9DBD3A2AB0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62738" y="230205"/>
            <a:ext cx="3042714" cy="32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3" rIns="93306" bIns="46653" numCol="1" anchor="t" anchorCtr="0" compatLnSpc="1">
            <a:prstTxWarp prst="textNoShape">
              <a:avLst/>
            </a:prstTxWarp>
          </a:bodyPr>
          <a:lstStyle>
            <a:lvl1pPr defTabSz="933251" eaLnBrk="1" hangingPunct="1">
              <a:defRPr sz="1200">
                <a:latin typeface="Gill Sans" pitchFamily="-65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32FBD5FE-6AD7-4E73-876A-170C7BBB49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692477" y="230205"/>
            <a:ext cx="3044287" cy="32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3" rIns="93306" bIns="46653" numCol="1" anchor="t" anchorCtr="0" compatLnSpc="1">
            <a:prstTxWarp prst="textNoShape">
              <a:avLst/>
            </a:prstTxWarp>
          </a:bodyPr>
          <a:lstStyle>
            <a:lvl1pPr algn="r" defTabSz="933251" eaLnBrk="1" hangingPunct="1">
              <a:defRPr sz="1200">
                <a:latin typeface="Gill Sans" pitchFamily="-65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86537C12-6E79-481D-8236-EFF437F8E5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7550" y="696913"/>
            <a:ext cx="5570538" cy="417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xmlns="" id="{81A3D078-69A3-464B-8D11-5C888FF645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55" y="5152802"/>
            <a:ext cx="5616592" cy="345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3" rIns="93306" bIns="46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xmlns="" id="{0258AB28-39A6-4042-A34C-D4AAEBD783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2738" y="8733589"/>
            <a:ext cx="3042714" cy="33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3" rIns="93306" bIns="46653" numCol="1" anchor="b" anchorCtr="0" compatLnSpc="1">
            <a:prstTxWarp prst="textNoShape">
              <a:avLst/>
            </a:prstTxWarp>
          </a:bodyPr>
          <a:lstStyle>
            <a:lvl1pPr defTabSz="933251" eaLnBrk="1" hangingPunct="1">
              <a:defRPr sz="1200">
                <a:latin typeface="Gill Sans" pitchFamily="-65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xmlns="" id="{7198789F-8F02-4A30-BBEF-FC3333B07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92477" y="8733589"/>
            <a:ext cx="3044287" cy="33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6" tIns="46653" rIns="93306" bIns="46653" numCol="1" anchor="b" anchorCtr="0" compatLnSpc="1">
            <a:prstTxWarp prst="textNoShape">
              <a:avLst/>
            </a:prstTxWarp>
          </a:bodyPr>
          <a:lstStyle>
            <a:lvl1pPr algn="r" defTabSz="933251" eaLnBrk="1" hangingPunct="1">
              <a:defRPr sz="1200">
                <a:latin typeface="Gill Sans" charset="0"/>
              </a:defRPr>
            </a:lvl1pPr>
          </a:lstStyle>
          <a:p>
            <a:pPr>
              <a:defRPr/>
            </a:pPr>
            <a:r>
              <a:rPr lang="en-CA" altLang="en-US" dirty="0"/>
              <a:t> Page </a:t>
            </a:r>
            <a:fld id="{77E79C79-0E56-499A-8140-16A075B73B71}" type="slidenum">
              <a:rPr lang="en-CA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61463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ill Sans" pitchFamily="-65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ill Sans" pitchFamily="-65" charset="0"/>
        <a:ea typeface="MS PGothic" pitchFamily="34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ill Sans" pitchFamily="-65" charset="0"/>
        <a:ea typeface="MS PGothic" pitchFamily="34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ill Sans" pitchFamily="-65" charset="0"/>
        <a:ea typeface="MS PGothic" pitchFamily="34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ill Sans" pitchFamily="-65" charset="0"/>
        <a:ea typeface="MS PGothic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679B1-6FDA-4F48-BADE-589476401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959118-4829-4F0C-A13D-7CCC096B5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DF1869-B5AB-4ABD-868B-F35B56F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61AC8F-487C-457E-9353-7B9AD0F4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60795A-9CE2-4E28-A462-8719A1F19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FAFBE9-D023-407A-8F72-DC8147DE0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32C208-12F1-4352-8431-792FE9FC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FF1E12-67EF-48DE-B941-EEC44126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B90BC5-7657-453E-A805-56E0FD6F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dirty="0"/>
              <a:t>PAGE </a:t>
            </a:r>
            <a:fld id="{1393933D-8BFD-4F47-B7A7-3CFF7E20AC32}" type="slidenum">
              <a:rPr lang="en-CA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1715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C5B31-4AE2-4C7A-99B6-011EF8C9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9D45A6-0472-4D53-8660-A1CE2372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4F0A86-21E9-4212-8D33-AD4C417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AADBAB-324A-43D4-AD99-6E1ADD32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F64E34-E2A4-49C3-8C92-B5F85083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7E6F0-DBF1-47E0-BB21-DB15BC23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3DB1E1-08D3-4F55-9C3C-D0D0BCA95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B103B1-B6FE-4E97-A2D9-EB847153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B8AAA6-E70F-452C-9AE7-0ABD4685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62D6B8-D25C-4D42-8F7A-3D9F1A9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811B7-34B2-4FEF-9CC8-3D7D9E21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6AE73-1314-4E27-8B7A-ABF023078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56D0CF-34EF-4F71-8210-B06D55E3A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E477C5-6AAC-4E25-A3D5-41CD57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707ACA-C868-402B-A207-DBA2B88A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34BFA-2A7C-4F09-BABE-3415C27D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1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E7DDB-4BDF-4412-B67C-33B6317B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E3E473-09DB-4298-A519-B0728A57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666B16-4499-4B31-99E7-B5D45F94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DF4679-3ABF-44D0-8134-2122EBDE3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0E83B5-371D-4BC9-BBC1-000A2B8EF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12B50D-47C6-4CA8-B26D-7DAA551C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5491D4-F61D-4979-B2E1-AD4D3561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E92EF61-DDEE-437A-9B23-41FEE3F2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795C68-6C3F-4CE4-A3D4-6528B3E0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A29A87-1004-4CF4-B44C-9F715816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8DD01D-DCB6-49CD-AB8F-AF4DE27F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9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0123B-903C-4CF1-8547-A89AE82A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2128DF-4044-4319-B15D-BBAEC2DB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B75927-346B-4ED8-A5EB-7ABE26903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8F2AFF-F777-400C-85FD-2F79DC0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D204B5-E538-4307-AE82-A8E464FC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C3C1A9-D126-41CD-9AA5-489284DF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9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2CB37-8D13-4006-AA1C-A156C667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F5F58B9-5CFD-47D1-9DB0-7AC89C0CE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5432DF-DE6B-45B4-87BF-BB07A5DE9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B0C309-9F89-4C76-B86B-491E5225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10C374-C8C1-48C6-902F-E615EF0D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014E7E-B1DB-4DC1-9B4D-6581D96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dirty="0"/>
              <a:t>PAGE </a:t>
            </a:r>
            <a:fld id="{03B27738-1046-4C36-BBD2-505815DCE87D}" type="slidenum">
              <a:rPr lang="en-CA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8250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87FC6-21A5-48F6-9C5B-0AB84661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A8F70B-E4E2-474A-B717-BDC74F1E7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9EEF2B-B290-4A7B-B457-6ED018F1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B90BFC-5F2B-4330-8C1C-46484585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ED8D1E-3A90-4B01-9CF6-AB16585F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dirty="0"/>
              <a:t>PAGE </a:t>
            </a:r>
            <a:fld id="{E3715276-3573-4DEF-A3FA-8D1E768A7373}" type="slidenum">
              <a:rPr lang="en-CA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439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A6D508-2284-4838-A54D-A4B273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FA62BA-2C55-4B48-9CF4-B42D0CB2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C6620E-2CFD-43C4-BE4F-281967A18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B30760-9AFE-4403-A472-7E2A7CED9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4290AA-68FE-4F53-B9C9-6D60CAF3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328200B-35E5-47CC-98D9-D470C882E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42025"/>
            <a:ext cx="9144000" cy="815975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pic>
        <p:nvPicPr>
          <p:cNvPr id="8" name="Picture 7" descr="LDBLogo_w_BCMark_WHT.eps">
            <a:extLst>
              <a:ext uri="{FF2B5EF4-FFF2-40B4-BE49-F238E27FC236}">
                <a16:creationId xmlns:a16="http://schemas.microsoft.com/office/drawing/2014/main" xmlns="" id="{53827CC4-5809-4208-A12A-16F492E0ECF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6154738"/>
            <a:ext cx="207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FEDD726C-6DF1-45EA-A4C9-3B25D105D9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6108700"/>
            <a:ext cx="12144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3803043E-6196-42B2-89CE-3F46613F0D43}"/>
              </a:ext>
            </a:extLst>
          </p:cNvPr>
          <p:cNvSpPr txBox="1">
            <a:spLocks/>
          </p:cNvSpPr>
          <p:nvPr userDrawn="1"/>
        </p:nvSpPr>
        <p:spPr>
          <a:xfrm>
            <a:off x="6812177" y="9469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/>
              <a:t>Slide </a:t>
            </a:r>
            <a:fld id="{6D22F896-40B5-4ADD-8801-0D06FADFA095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128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2" r:id="rId6"/>
    <p:sldLayoutId id="2147484033" r:id="rId7"/>
    <p:sldLayoutId id="2147484034" r:id="rId8"/>
    <p:sldLayoutId id="2147484035" r:id="rId9"/>
    <p:sldLayoutId id="2147484036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Tecsys WMS - Upgrades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Bikram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96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Tecsys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2074355"/>
            <a:ext cx="2057400" cy="3124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WMS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943600" y="2226755"/>
            <a:ext cx="1828800" cy="64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Loftware </a:t>
            </a:r>
          </a:p>
          <a:p>
            <a:pPr algn="ctr"/>
            <a:r>
              <a:rPr lang="en-US" sz="1200" dirty="0" smtClean="0"/>
              <a:t>Labels</a:t>
            </a:r>
            <a:endParaRPr lang="en-CA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3293555"/>
            <a:ext cx="1828800" cy="64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Cognos</a:t>
            </a:r>
            <a:endParaRPr lang="en-US" dirty="0" smtClean="0"/>
          </a:p>
          <a:p>
            <a:pPr algn="ctr"/>
            <a:r>
              <a:rPr lang="en-US" sz="1200" dirty="0" smtClean="0"/>
              <a:t>BI</a:t>
            </a:r>
            <a:endParaRPr lang="en-CA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43600" y="4436555"/>
            <a:ext cx="1828800" cy="64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Jasper</a:t>
            </a:r>
          </a:p>
          <a:p>
            <a:pPr algn="ctr"/>
            <a:r>
              <a:rPr lang="en-US" sz="1200" dirty="0" smtClean="0"/>
              <a:t>Reports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1066799" y="2226755"/>
            <a:ext cx="18288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Iguana</a:t>
            </a:r>
          </a:p>
          <a:p>
            <a:pPr algn="ctr"/>
            <a:r>
              <a:rPr lang="en-US" sz="1200" dirty="0" err="1" smtClean="0"/>
              <a:t>Cubi</a:t>
            </a:r>
            <a:r>
              <a:rPr lang="en-US" sz="1200" dirty="0" smtClean="0"/>
              <a:t>-scan</a:t>
            </a:r>
            <a:endParaRPr lang="en-CA" sz="1200" dirty="0"/>
          </a:p>
        </p:txBody>
      </p:sp>
      <p:sp>
        <p:nvSpPr>
          <p:cNvPr id="13" name="Rectangle 12"/>
          <p:cNvSpPr/>
          <p:nvPr/>
        </p:nvSpPr>
        <p:spPr>
          <a:xfrm>
            <a:off x="3581400" y="4131755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Meta-data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674555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Business-data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3581400" y="2683955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JEE Web-Tier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3581400" y="3136882"/>
            <a:ext cx="17526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Wildfly</a:t>
            </a:r>
            <a:endParaRPr lang="en-CA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588955"/>
            <a:ext cx="1752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SQL Server</a:t>
            </a:r>
            <a:endParaRPr lang="en-CA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066799" y="3293555"/>
            <a:ext cx="18288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Pallet Wrapper</a:t>
            </a:r>
          </a:p>
          <a:p>
            <a:pPr algn="ctr"/>
            <a:r>
              <a:rPr lang="en-US" sz="1200" dirty="0" smtClean="0"/>
              <a:t>Scale Weight</a:t>
            </a:r>
            <a:endParaRPr lang="en-CA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066799" y="4436555"/>
            <a:ext cx="18288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OSB</a:t>
            </a:r>
          </a:p>
          <a:p>
            <a:pPr algn="ctr"/>
            <a:r>
              <a:rPr lang="en-US" sz="1200" dirty="0" smtClean="0"/>
              <a:t>Interfaces</a:t>
            </a:r>
            <a:endParaRPr lang="en-CA" sz="1200" dirty="0"/>
          </a:p>
        </p:txBody>
      </p:sp>
      <p:sp>
        <p:nvSpPr>
          <p:cNvPr id="20" name="Rectangle 19"/>
          <p:cNvSpPr/>
          <p:nvPr/>
        </p:nvSpPr>
        <p:spPr>
          <a:xfrm>
            <a:off x="5791200" y="1617155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Supporting tools</a:t>
            </a:r>
            <a:endParaRPr lang="en-CA" sz="1400" dirty="0"/>
          </a:p>
        </p:txBody>
      </p:sp>
      <p:sp>
        <p:nvSpPr>
          <p:cNvPr id="21" name="Rectangle 20"/>
          <p:cNvSpPr/>
          <p:nvPr/>
        </p:nvSpPr>
        <p:spPr>
          <a:xfrm>
            <a:off x="3429000" y="1617155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</a:t>
            </a:r>
            <a:endParaRPr lang="en-CA" sz="1400" dirty="0"/>
          </a:p>
        </p:txBody>
      </p:sp>
      <p:sp>
        <p:nvSpPr>
          <p:cNvPr id="22" name="Rectangle 21"/>
          <p:cNvSpPr/>
          <p:nvPr/>
        </p:nvSpPr>
        <p:spPr>
          <a:xfrm>
            <a:off x="914399" y="1617155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429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30" y="1515534"/>
            <a:ext cx="7520940" cy="37846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Tecsys provides extensive customization </a:t>
            </a:r>
            <a:r>
              <a:rPr lang="en-US" dirty="0" smtClean="0"/>
              <a:t>options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Java </a:t>
            </a:r>
            <a:r>
              <a:rPr lang="en-US" dirty="0" smtClean="0"/>
              <a:t>classes are extended from core module </a:t>
            </a:r>
          </a:p>
          <a:p>
            <a:pPr lvl="1"/>
            <a:r>
              <a:rPr lang="en-US" dirty="0" smtClean="0"/>
              <a:t>Views/workflow </a:t>
            </a:r>
            <a:r>
              <a:rPr lang="en-US" dirty="0" smtClean="0"/>
              <a:t>changes can be achieved by meta-data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2780" y="2936262"/>
            <a:ext cx="23622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Tecsys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19200" y="4064022"/>
            <a:ext cx="1280160" cy="1066800"/>
            <a:chOff x="1219200" y="2819400"/>
            <a:chExt cx="1280160" cy="1066800"/>
          </a:xfrm>
        </p:grpSpPr>
        <p:sp>
          <p:nvSpPr>
            <p:cNvPr id="12" name="Rectangle 11"/>
            <p:cNvSpPr/>
            <p:nvPr/>
          </p:nvSpPr>
          <p:spPr>
            <a:xfrm>
              <a:off x="1219200" y="2819400"/>
              <a:ext cx="128016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353568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mod</a:t>
              </a:r>
              <a:endParaRPr lang="en-CA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9200" y="321564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</a:t>
              </a:r>
              <a:endParaRPr lang="en-CA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289560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BC LDB</a:t>
              </a:r>
              <a:endParaRPr lang="en-CA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0" y="4064022"/>
            <a:ext cx="1280160" cy="1066800"/>
            <a:chOff x="1219200" y="2819400"/>
            <a:chExt cx="1280160" cy="1066800"/>
          </a:xfrm>
        </p:grpSpPr>
        <p:sp>
          <p:nvSpPr>
            <p:cNvPr id="15" name="Rectangle 14"/>
            <p:cNvSpPr/>
            <p:nvPr/>
          </p:nvSpPr>
          <p:spPr>
            <a:xfrm>
              <a:off x="1219200" y="2819400"/>
              <a:ext cx="128016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353568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mod</a:t>
              </a:r>
              <a:endParaRPr lang="en-CA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321564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</a:t>
              </a:r>
              <a:endParaRPr lang="en-CA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9200" y="289560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Y</a:t>
              </a:r>
              <a:endParaRPr lang="en-CA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5600" y="4064022"/>
            <a:ext cx="1280160" cy="1066800"/>
            <a:chOff x="1219200" y="2819400"/>
            <a:chExt cx="1280160" cy="1066800"/>
          </a:xfrm>
        </p:grpSpPr>
        <p:sp>
          <p:nvSpPr>
            <p:cNvPr id="20" name="Rectangle 19"/>
            <p:cNvSpPr/>
            <p:nvPr/>
          </p:nvSpPr>
          <p:spPr>
            <a:xfrm>
              <a:off x="1219200" y="2819400"/>
              <a:ext cx="128016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19200" y="353568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mod</a:t>
              </a:r>
              <a:endParaRPr lang="en-CA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9200" y="321564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</a:t>
              </a:r>
              <a:endParaRPr lang="en-CA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9200" y="289560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</a:t>
              </a:r>
              <a:endParaRPr lang="en-CA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48400" y="4064022"/>
            <a:ext cx="1280160" cy="1066800"/>
            <a:chOff x="1219200" y="2819400"/>
            <a:chExt cx="1280160" cy="1066800"/>
          </a:xfrm>
        </p:grpSpPr>
        <p:sp>
          <p:nvSpPr>
            <p:cNvPr id="25" name="Rectangle 24"/>
            <p:cNvSpPr/>
            <p:nvPr/>
          </p:nvSpPr>
          <p:spPr>
            <a:xfrm>
              <a:off x="1219200" y="2819400"/>
              <a:ext cx="128016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9200" y="353568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mod</a:t>
              </a:r>
              <a:endParaRPr lang="en-CA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9200" y="321564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</a:t>
              </a:r>
              <a:endParaRPr lang="en-CA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9200" y="2895600"/>
              <a:ext cx="128016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Z</a:t>
              </a:r>
              <a:endParaRPr lang="en-CA" sz="1400" dirty="0"/>
            </a:p>
          </p:txBody>
        </p:sp>
      </p:grpSp>
      <p:cxnSp>
        <p:nvCxnSpPr>
          <p:cNvPr id="33" name="Elbow Connector 32"/>
          <p:cNvCxnSpPr>
            <a:stCxn id="4" idx="2"/>
          </p:cNvCxnSpPr>
          <p:nvPr/>
        </p:nvCxnSpPr>
        <p:spPr>
          <a:xfrm rot="16200000" flipH="1">
            <a:off x="5478780" y="2197122"/>
            <a:ext cx="304800" cy="2514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2891155" y="2574947"/>
            <a:ext cx="450850" cy="2514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0"/>
          </p:cNvCxnSpPr>
          <p:nvPr/>
        </p:nvCxnSpPr>
        <p:spPr>
          <a:xfrm flipV="1">
            <a:off x="6888480" y="3613172"/>
            <a:ext cx="0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0"/>
          </p:cNvCxnSpPr>
          <p:nvPr/>
        </p:nvCxnSpPr>
        <p:spPr>
          <a:xfrm flipV="1">
            <a:off x="3535680" y="3606822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0"/>
          </p:cNvCxnSpPr>
          <p:nvPr/>
        </p:nvCxnSpPr>
        <p:spPr>
          <a:xfrm flipV="1">
            <a:off x="5212080" y="3613172"/>
            <a:ext cx="0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</a:t>
            </a:r>
            <a:r>
              <a:rPr lang="en-US" dirty="0" smtClean="0"/>
              <a:t>Type/Timeline</a:t>
            </a:r>
            <a:r>
              <a:rPr lang="en-US" dirty="0" smtClean="0"/>
              <a:t>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6214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Major</a:t>
            </a:r>
          </a:p>
          <a:p>
            <a:r>
              <a:rPr lang="en-US" sz="1700" dirty="0" smtClean="0"/>
              <a:t>Technology Change </a:t>
            </a:r>
          </a:p>
          <a:p>
            <a:r>
              <a:rPr lang="en-US" sz="1700" dirty="0"/>
              <a:t>New Module</a:t>
            </a:r>
          </a:p>
          <a:p>
            <a:pPr marL="0" indent="0">
              <a:buNone/>
            </a:pPr>
            <a:r>
              <a:rPr lang="en-US" sz="1100" dirty="0" smtClean="0"/>
              <a:t>upgrade timeline 5-10 years</a:t>
            </a:r>
          </a:p>
          <a:p>
            <a:endParaRPr lang="en-US" sz="1100" dirty="0" smtClean="0"/>
          </a:p>
          <a:p>
            <a:pPr marL="0" indent="0">
              <a:buNone/>
            </a:pPr>
            <a:r>
              <a:rPr lang="en-US" dirty="0" smtClean="0"/>
              <a:t>Minor</a:t>
            </a:r>
          </a:p>
          <a:p>
            <a:r>
              <a:rPr lang="en-US" sz="1700" dirty="0"/>
              <a:t>Security Fixes</a:t>
            </a:r>
          </a:p>
          <a:p>
            <a:r>
              <a:rPr lang="en-US" sz="1700" dirty="0" smtClean="0"/>
              <a:t>System performance improvement</a:t>
            </a:r>
          </a:p>
          <a:p>
            <a:pPr marL="0" indent="0">
              <a:buNone/>
            </a:pPr>
            <a:r>
              <a:rPr lang="en-US" sz="1100" dirty="0" smtClean="0"/>
              <a:t>upgrade </a:t>
            </a:r>
            <a:r>
              <a:rPr lang="en-US" sz="1100" dirty="0"/>
              <a:t>timeline  12-18 months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dirty="0"/>
              <a:t>Small</a:t>
            </a:r>
          </a:p>
          <a:p>
            <a:r>
              <a:rPr lang="en-US" sz="1700" dirty="0" smtClean="0"/>
              <a:t>Improvement</a:t>
            </a:r>
          </a:p>
          <a:p>
            <a:r>
              <a:rPr lang="en-US" sz="1700" dirty="0"/>
              <a:t>Bug Fixes</a:t>
            </a:r>
            <a:endParaRPr lang="en-US" sz="1700" dirty="0" smtClean="0"/>
          </a:p>
          <a:p>
            <a:pPr marL="0" lvl="1" indent="0">
              <a:buNone/>
            </a:pPr>
            <a:r>
              <a:rPr lang="en-US" sz="1100" b="1" dirty="0"/>
              <a:t>upgrade timeline Every 2-4 weeks</a:t>
            </a:r>
          </a:p>
          <a:p>
            <a:pPr marL="0" lvl="1" indent="0">
              <a:buNone/>
            </a:pPr>
            <a:endParaRPr lang="en-US" sz="1400" dirty="0" smtClean="0"/>
          </a:p>
          <a:p>
            <a:pPr marL="342900" lvl="1" indent="-342900">
              <a:spcBef>
                <a:spcPts val="800"/>
              </a:spcBef>
              <a:buNone/>
            </a:pPr>
            <a:r>
              <a:rPr lang="en-US" sz="1500" b="1" dirty="0"/>
              <a:t>Emergency</a:t>
            </a:r>
          </a:p>
          <a:p>
            <a:r>
              <a:rPr lang="en-US" sz="1700" dirty="0"/>
              <a:t>Data-fix </a:t>
            </a:r>
          </a:p>
          <a:p>
            <a:pPr marL="0" lvl="1" indent="0">
              <a:buNone/>
            </a:pPr>
            <a:r>
              <a:rPr lang="en-US" sz="1200" b="1" dirty="0"/>
              <a:t>Timeline 2-8 hours</a:t>
            </a:r>
          </a:p>
          <a:p>
            <a:pPr lvl="1"/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58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oject Site Document" ma:contentTypeID="0x01010014A489BC050F8B46A42301DB8678C9E2" ma:contentTypeVersion="23" ma:contentTypeDescription="" ma:contentTypeScope="" ma:versionID="b482c55717a7fc068f370fe2c1e4eeb5">
  <xsd:schema xmlns:xsd="http://www.w3.org/2001/XMLSchema" xmlns:xs="http://www.w3.org/2001/XMLSchema" xmlns:p="http://schemas.microsoft.com/office/2006/metadata/properties" xmlns:ns1="http://schemas.microsoft.com/sharepoint/v3" xmlns:ns2="ed5a5d10-a045-42e1-bb3d-0bc3852b7ac4" xmlns:ns3="a64a9aa6-f432-40b0-bd69-5ccf9e3a68b2" xmlns:ns4="http://schemas.microsoft.com/sharepoint/v4" targetNamespace="http://schemas.microsoft.com/office/2006/metadata/properties" ma:root="true" ma:fieldsID="648cda9c7e76981f9a7dedc106cf1e19" ns1:_="" ns2:_="" ns3:_="" ns4:_="">
    <xsd:import namespace="http://schemas.microsoft.com/sharepoint/v3"/>
    <xsd:import namespace="ed5a5d10-a045-42e1-bb3d-0bc3852b7ac4"/>
    <xsd:import namespace="a64a9aa6-f432-40b0-bd69-5ccf9e3a68b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tatus" minOccurs="0"/>
                <xsd:element ref="ns3:Subject_x0020_Area" minOccurs="0"/>
                <xsd:element ref="ns2:Work_x0020_Stream" minOccurs="0"/>
                <xsd:element ref="ns2:Phase" minOccurs="0"/>
                <xsd:element ref="ns3:DocumentType" minOccurs="0"/>
                <xsd:element ref="ns3:_dlc_DocId" minOccurs="0"/>
                <xsd:element ref="ns3:_dlc_DocIdUrl" minOccurs="0"/>
                <xsd:element ref="ns3:_dlc_DocIdPersistId" minOccurs="0"/>
                <xsd:element ref="ns4:IconOverlay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18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19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a5d10-a045-42e1-bb3d-0bc3852b7ac4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list="UserInfo" ma:SearchPeopleOnly="false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9" nillable="true" ma:displayName="Status" ma:default="Draft" ma:format="Dropdown" ma:internalName="Status" ma:readOnly="false">
      <xsd:simpleType>
        <xsd:restriction base="dms:Choice">
          <xsd:enumeration value="Draft"/>
          <xsd:enumeration value="Ready For Review"/>
          <xsd:enumeration value="Final"/>
        </xsd:restriction>
      </xsd:simpleType>
    </xsd:element>
    <xsd:element name="Work_x0020_Stream" ma:index="11" nillable="true" ma:displayName="Work Stream" ma:default="(1) Process" ma:format="Dropdown" ma:internalName="Work_x0020_Stream" ma:readOnly="false">
      <xsd:simpleType>
        <xsd:restriction base="dms:Choice">
          <xsd:enumeration value="(1) Process"/>
          <xsd:enumeration value="(2) Facility"/>
          <xsd:enumeration value="(3) IS"/>
          <xsd:enumeration value="(4) Site Selection"/>
          <xsd:enumeration value="(5) Interim Facility"/>
          <xsd:enumeration value="(6) Other"/>
        </xsd:restriction>
      </xsd:simpleType>
    </xsd:element>
    <xsd:element name="Phase" ma:index="12" nillable="true" ma:displayName="Phase" ma:default="Discovery" ma:format="Dropdown" ma:internalName="Phase" ma:readOnly="false">
      <xsd:simpleType>
        <xsd:restriction base="dms:Choice">
          <xsd:enumeration value="Discovery"/>
          <xsd:enumeration value="Initiation"/>
          <xsd:enumeration value="Planning"/>
          <xsd:enumeration value="Execution"/>
          <xsd:enumeration value="Clos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a9aa6-f432-40b0-bd69-5ccf9e3a68b2" elementFormDefault="qualified">
    <xsd:import namespace="http://schemas.microsoft.com/office/2006/documentManagement/types"/>
    <xsd:import namespace="http://schemas.microsoft.com/office/infopath/2007/PartnerControls"/>
    <xsd:element name="Subject_x0020_Area" ma:index="10" nillable="true" ma:displayName="Subject Area" ma:default="POS Project - Prep" ma:format="Dropdown" ma:internalName="Subject_x0020_Area" ma:readOnly="false">
      <xsd:simpleType>
        <xsd:restriction base="dms:Choice">
          <xsd:enumeration value="POS Project - Prep"/>
          <xsd:enumeration value="PMO Methodology Review"/>
          <xsd:enumeration value="EPDP"/>
          <xsd:enumeration value="SharePoint"/>
          <xsd:enumeration value="SharePoint/Project Server"/>
          <xsd:enumeration value="Change Request Documentation Review"/>
          <xsd:enumeration value="Project Goals and Objectives"/>
        </xsd:restriction>
      </xsd:simpleType>
    </xsd:element>
    <xsd:element name="DocumentType" ma:index="13" nillable="true" ma:displayName="Document Type" ma:internalName="DocumentTyp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HR"/>
                        <xsd:enumeration value="Training"/>
                        <xsd:enumeration value="Contract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ed5a5d10-a045-42e1-bb3d-0bc3852b7ac4">Ready For Review</Status>
    <Work_x0020_Stream xmlns="ed5a5d10-a045-42e1-bb3d-0bc3852b7ac4">(6) Other</Work_x0020_Stream>
    <DocumentType xmlns="a64a9aa6-f432-40b0-bd69-5ccf9e3a68b2"/>
    <Owner xmlns="ed5a5d10-a045-42e1-bb3d-0bc3852b7ac4">
      <UserInfo>
        <DisplayName>Renate Gross</DisplayName>
        <AccountId>27</AccountId>
        <AccountType/>
      </UserInfo>
    </Owner>
    <IconOverlay xmlns="http://schemas.microsoft.com/sharepoint/v4" xsi:nil="true"/>
    <Phase xmlns="ed5a5d10-a045-42e1-bb3d-0bc3852b7ac4">Execution</Phase>
    <Subject_x0020_Area xmlns="a64a9aa6-f432-40b0-bd69-5ccf9e3a68b2">POS Project - Prep</Subject_x0020_Area>
    <_dlc_DocId xmlns="a64a9aa6-f432-40b0-bd69-5ccf9e3a68b2">K7HK4E2EAQSD-867919289-363</_dlc_DocId>
    <_dlc_DocIdUrl xmlns="a64a9aa6-f432-40b0-bd69-5ccf9e3a68b2">
      <Url>http://headoffice.bcldb.com/projects/LDBDC/_layouts/15/DocIdRedir.aspx?ID=K7HK4E2EAQSD-867919289-363</Url>
      <Description>K7HK4E2EAQSD-867919289-363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968D127-3985-443C-9C33-D7E869D8F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d5a5d10-a045-42e1-bb3d-0bc3852b7ac4"/>
    <ds:schemaRef ds:uri="a64a9aa6-f432-40b0-bd69-5ccf9e3a68b2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9C2B5E-8929-4453-AF40-6E0BFC0BFB72}">
  <ds:schemaRefs>
    <ds:schemaRef ds:uri="http://schemas.microsoft.com/office/2006/metadata/properties"/>
    <ds:schemaRef ds:uri="http://schemas.microsoft.com/sharepoint/v3"/>
    <ds:schemaRef ds:uri="http://purl.org/dc/elements/1.1/"/>
    <ds:schemaRef ds:uri="http://purl.org/dc/terms/"/>
    <ds:schemaRef ds:uri="ed5a5d10-a045-42e1-bb3d-0bc3852b7ac4"/>
    <ds:schemaRef ds:uri="http://schemas.microsoft.com/office/2006/documentManagement/types"/>
    <ds:schemaRef ds:uri="http://schemas.microsoft.com/sharepoint/v4"/>
    <ds:schemaRef ds:uri="http://schemas.microsoft.com/office/infopath/2007/PartnerControls"/>
    <ds:schemaRef ds:uri="http://schemas.openxmlformats.org/package/2006/metadata/core-properties"/>
    <ds:schemaRef ds:uri="a64a9aa6-f432-40b0-bd69-5ccf9e3a68b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5D8012-4A63-4963-9B45-EC37C368453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695A80-DFCA-4793-A4B0-7DC91D2DD81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</TotalTime>
  <Words>106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Tecsys WMS - Upgrades</vt:lpstr>
      <vt:lpstr>Tecsys Architecture</vt:lpstr>
      <vt:lpstr>Methodology</vt:lpstr>
      <vt:lpstr>Upgrade Type/Timeline </vt:lpstr>
    </vt:vector>
  </TitlesOfParts>
  <Company>Province of British 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VDC on the Move</dc:title>
  <dc:creator>Richard Steele</dc:creator>
  <cp:lastModifiedBy>Bikram Kahlon</cp:lastModifiedBy>
  <cp:revision>1026</cp:revision>
  <cp:lastPrinted>2019-01-29T20:41:13Z</cp:lastPrinted>
  <dcterms:created xsi:type="dcterms:W3CDTF">2017-09-04T21:30:39Z</dcterms:created>
  <dcterms:modified xsi:type="dcterms:W3CDTF">2019-02-20T18:15:20Z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0x01010014A489BC050F8B46A42301DB8678C9E2</vt:lpwstr>
  </property>
  <property fmtid="{D5CDD505-2E9C-101B-9397-08002B2CF9AE}" pid="3" name="_dlc_DocIdItemGuid">
    <vt:lpwstr>653d9983-74d6-4777-8ae0-3843a14bca4f</vt:lpwstr>
  </property>
</Properties>
</file>