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71" r:id="rId3"/>
    <p:sldId id="293" r:id="rId4"/>
    <p:sldId id="268" r:id="rId5"/>
    <p:sldId id="284" r:id="rId6"/>
    <p:sldId id="278" r:id="rId7"/>
    <p:sldId id="295" r:id="rId8"/>
    <p:sldId id="277" r:id="rId9"/>
    <p:sldId id="276" r:id="rId10"/>
    <p:sldId id="282" r:id="rId11"/>
    <p:sldId id="279" r:id="rId12"/>
    <p:sldId id="290" r:id="rId13"/>
    <p:sldId id="289" r:id="rId14"/>
    <p:sldId id="285" r:id="rId15"/>
    <p:sldId id="280" r:id="rId16"/>
    <p:sldId id="287" r:id="rId17"/>
    <p:sldId id="281" r:id="rId18"/>
    <p:sldId id="288" r:id="rId19"/>
    <p:sldId id="296" r:id="rId20"/>
    <p:sldId id="291" r:id="rId21"/>
    <p:sldId id="27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Grace" initials="TG" lastIdx="24" clrIdx="0">
    <p:extLst>
      <p:ext uri="{19B8F6BF-5375-455C-9EA6-DF929625EA0E}">
        <p15:presenceInfo xmlns:p15="http://schemas.microsoft.com/office/powerpoint/2012/main" userId="S-1-5-21-2455101938-2081098319-3243300316-657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3T18:01:11.211" idx="22">
    <p:pos x="2181" y="1833"/>
    <p:text>http://mira.quintiq.com/img-uploads/_PID-32730/1475557663_Blast1.png</p:text>
    <p:extLst mod="1">
      <p:ext uri="{C676402C-5697-4E1C-873F-D02D1690AC5C}">
        <p15:threadingInfo xmlns:p15="http://schemas.microsoft.com/office/powerpoint/2012/main" timeZoneBias="-480"/>
      </p:ext>
    </p:extLst>
  </p:cm>
  <p:cm authorId="1" dt="2016-10-04T13:08:15.416" idx="23">
    <p:pos x="2181" y="1969"/>
    <p:text>http://mira.quintiq.com/img-uploads/_PID-32730/1475557663_Blast2.png</p:text>
    <p:extLst>
      <p:ext uri="{C676402C-5697-4E1C-873F-D02D1690AC5C}">
        <p15:threadingInfo xmlns:p15="http://schemas.microsoft.com/office/powerpoint/2012/main" timeZoneBias="-480">
          <p15:parentCm authorId="1" idx="22"/>
        </p15:threadingInfo>
      </p:ext>
    </p:extLst>
  </p:cm>
  <p:cm authorId="1" dt="2016-10-04T13:08:21.255" idx="24">
    <p:pos x="2181" y="2105"/>
    <p:text>http://mira.quintiq.com/img-uploads/_PID-32730/1475557663_Blast3.png</p:text>
    <p:extLst>
      <p:ext uri="{C676402C-5697-4E1C-873F-D02D1690AC5C}">
        <p15:threadingInfo xmlns:p15="http://schemas.microsoft.com/office/powerpoint/2012/main" timeZoneBias="-480">
          <p15:parentCm authorId="1" idx="2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83D-339D-41F1-A180-812B2710A503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A67FF-DC46-4AC3-A81C-30C2611801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786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smtClean="0"/>
              <a:t>submission’s interface - 	http://mira.quintiq.com/job-setup/job-request-structure.php?id=36437&amp;sequenceID=1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0C0CD-6B40-4253-9A57-0DAD747DD5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69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480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http://maas.quintiq.com/modules/project-summary.php?id=5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353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Lead-time</a:t>
            </a:r>
            <a:r>
              <a:rPr lang="en-US" baseline="0" dirty="0" smtClean="0"/>
              <a:t> : 7 business day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0C0CD-6B40-4253-9A57-0DAD747DD5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smtClean="0"/>
              <a:t>download email signature banner</a:t>
            </a:r>
          </a:p>
          <a:p>
            <a:r>
              <a:rPr lang="en-MY" dirty="0" smtClean="0"/>
              <a:t>http://www.omt-gdc.com/banners/email-signature.php 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smtClean="0"/>
              <a:t>how to attach banner into email</a:t>
            </a:r>
            <a:endParaRPr lang="en-MY" sz="1200" u="sng" dirty="0" smtClean="0"/>
          </a:p>
          <a:p>
            <a:r>
              <a:rPr lang="en-MY" dirty="0" smtClean="0"/>
              <a:t>http://www.quintiq.com/brand/content/downloads/signature/Quintiq%20signature%20for%20Outlook%20email.docx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39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http://www.omt-gdc.com/banners/email-signature.php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677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Lead-time</a:t>
            </a:r>
            <a:r>
              <a:rPr lang="en-US" baseline="0" dirty="0" smtClean="0"/>
              <a:t> : 7 business day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0C0CD-6B40-4253-9A57-0DAD747DD5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email</a:t>
            </a:r>
            <a:r>
              <a:rPr lang="en-US" baseline="0" dirty="0" smtClean="0"/>
              <a:t>  x 3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invite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Invitation reminder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Last chance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Thank you for attending*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show*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31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Issue:</a:t>
            </a:r>
          </a:p>
          <a:p>
            <a:r>
              <a:rPr lang="en-MY" dirty="0" smtClean="0"/>
              <a:t>1. Lost track</a:t>
            </a:r>
          </a:p>
          <a:p>
            <a:r>
              <a:rPr lang="en-MY" dirty="0" smtClean="0"/>
              <a:t>Forth and back to upload, review, and install email copy, in different time and day</a:t>
            </a:r>
          </a:p>
          <a:p>
            <a:r>
              <a:rPr lang="en-MY" dirty="0" smtClean="0"/>
              <a:t>2.  Confusion by different terms and language </a:t>
            </a:r>
          </a:p>
          <a:p>
            <a:r>
              <a:rPr lang="en-MY" dirty="0" smtClean="0"/>
              <a:t>To requesters, it's all called emails invites</a:t>
            </a:r>
          </a:p>
          <a:p>
            <a:r>
              <a:rPr lang="en-MY" dirty="0" smtClean="0"/>
              <a:t>To writers - Invite 1, First reminder, second invite </a:t>
            </a:r>
            <a:r>
              <a:rPr lang="en-MY" dirty="0" err="1" smtClean="0"/>
              <a:t>bla</a:t>
            </a:r>
            <a:endParaRPr lang="en-MY" dirty="0" smtClean="0"/>
          </a:p>
          <a:p>
            <a:r>
              <a:rPr lang="en-MY" dirty="0" smtClean="0"/>
              <a:t>In </a:t>
            </a:r>
            <a:r>
              <a:rPr lang="en-MY" dirty="0" err="1" smtClean="0"/>
              <a:t>Marketo</a:t>
            </a:r>
            <a:r>
              <a:rPr lang="en-MY" dirty="0" smtClean="0"/>
              <a:t> - different labels (Invitation, Invitation Reminder, </a:t>
            </a:r>
            <a:r>
              <a:rPr lang="en-MY" dirty="0" err="1" smtClean="0"/>
              <a:t>Inviation</a:t>
            </a:r>
            <a:r>
              <a:rPr lang="en-MY" dirty="0" smtClean="0"/>
              <a:t> Last Chance) </a:t>
            </a:r>
          </a:p>
          <a:p>
            <a:r>
              <a:rPr lang="en-MY" dirty="0" smtClean="0"/>
              <a:t>3. Nobody knows the status</a:t>
            </a:r>
          </a:p>
          <a:p>
            <a:r>
              <a:rPr lang="en-MY" dirty="0" smtClean="0"/>
              <a:t>Whether </a:t>
            </a:r>
            <a:r>
              <a:rPr lang="en-MY" dirty="0" err="1" smtClean="0"/>
              <a:t>gotoWebinar</a:t>
            </a:r>
            <a:r>
              <a:rPr lang="en-MY" dirty="0" smtClean="0"/>
              <a:t>/ SF is already created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836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A67FF-DC46-4AC3-A81C-30C261180199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273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72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99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245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6372226"/>
            <a:ext cx="12192000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E8EBED"/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414867" y="1"/>
            <a:ext cx="11167533" cy="811213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 flipV="1">
            <a:off x="548641" y="6626948"/>
            <a:ext cx="9466217" cy="1"/>
          </a:xfrm>
          <a:prstGeom prst="line">
            <a:avLst/>
          </a:prstGeom>
          <a:ln w="12700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805054" y="6639649"/>
            <a:ext cx="581895" cy="231053"/>
          </a:xfrm>
          <a:prstGeom prst="rect">
            <a:avLst/>
          </a:prstGeom>
        </p:spPr>
        <p:txBody>
          <a:bodyPr anchor="ctr"/>
          <a:lstStyle/>
          <a:p>
            <a:pPr algn="ctr"/>
            <a:fld id="{D5020DF9-751E-45A9-8DF4-5C532CBC2E56}" type="slidenum">
              <a:rPr lang="en-US" sz="700" b="0">
                <a:solidFill>
                  <a:srgbClr val="95999C"/>
                </a:solidFill>
              </a:rPr>
              <a:pPr algn="ctr"/>
              <a:t>‹#›</a:t>
            </a:fld>
            <a:endParaRPr lang="en-US" sz="700" b="0" dirty="0">
              <a:solidFill>
                <a:srgbClr val="95999C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67" y="6405056"/>
            <a:ext cx="1828797" cy="35661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35517" y="6640053"/>
            <a:ext cx="11656483" cy="215444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rgbClr val="929699"/>
                </a:solidFill>
                <a:latin typeface="Calibri" panose="020F0502020204030204" pitchFamily="34" charset="0"/>
                <a:cs typeface="Arial" charset="0"/>
              </a:rPr>
              <a:t>© </a:t>
            </a:r>
            <a:r>
              <a:rPr lang="en-US" sz="800" b="0" dirty="0" smtClean="0">
                <a:solidFill>
                  <a:srgbClr val="929699"/>
                </a:solidFill>
                <a:latin typeface="Calibri" panose="020F0502020204030204" pitchFamily="34" charset="0"/>
                <a:cs typeface="Arial" charset="0"/>
              </a:rPr>
              <a:t>2016 </a:t>
            </a:r>
            <a:r>
              <a:rPr lang="en-US" sz="800" b="0" dirty="0">
                <a:solidFill>
                  <a:srgbClr val="929699"/>
                </a:solidFill>
                <a:latin typeface="Calibri" panose="020F0502020204030204" pitchFamily="34" charset="0"/>
                <a:cs typeface="Arial" charset="0"/>
              </a:rPr>
              <a:t>Quintiq</a:t>
            </a:r>
          </a:p>
        </p:txBody>
      </p:sp>
    </p:spTree>
    <p:extLst>
      <p:ext uri="{BB962C8B-B14F-4D97-AF65-F5344CB8AC3E}">
        <p14:creationId xmlns:p14="http://schemas.microsoft.com/office/powerpoint/2010/main" val="43509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033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63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466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86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66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22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8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75C4-F5F8-4D22-8CA5-2D3A3F336A22}" type="datetimeFigureOut">
              <a:rPr lang="en-MY" smtClean="0"/>
              <a:t>24/10/2016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F37C-366E-4BAF-A3DC-4B61F17DE2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2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8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g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://mira.quintiq.com/img-uploads/_PID-25769/1455618808_email-banner-creating-a-winning-rail-franshise-bid-webinar-440x85.jpg" TargetMode="External"/><Relationship Id="rId7" Type="http://schemas.openxmlformats.org/officeDocument/2006/relationships/hyperlink" Target="http://www.quintiq.com/downloads/video/creating-a-winning-rail-franchise-bid.html" TargetMode="External"/><Relationship Id="rId2" Type="http://schemas.openxmlformats.org/officeDocument/2006/relationships/hyperlink" Target="http://www.quintiq.com/events-2016/creating-a-winning-rail-franchise-bid-with-quintiq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ources.miraportal.com/img-uploads/_PID-26429/1457076129_Quintiq-Webinar-March-2016-CT.pptx" TargetMode="External"/><Relationship Id="rId5" Type="http://schemas.openxmlformats.org/officeDocument/2006/relationships/hyperlink" Target="http://mira.quintiq.com/img-uploads/_PID-25768/1455503161_social-post-draft5.jpg" TargetMode="External"/><Relationship Id="rId4" Type="http://schemas.openxmlformats.org/officeDocument/2006/relationships/hyperlink" Target="http://resources.miraportal.com/img-uploads/_PID-25766/1473066833_DAA-sample.p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u5La5wDURxvEdMbj-tkH_HLmUNfo6rBX7XNOrzhcS4/edi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campaign based on lead’s type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3764280" y="3118677"/>
            <a:ext cx="3836505" cy="171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Choose one from below.</a:t>
            </a:r>
          </a:p>
          <a:p>
            <a:r>
              <a:rPr lang="en-US" sz="1400" b="1" dirty="0" smtClean="0"/>
              <a:t>L2</a:t>
            </a:r>
          </a:p>
          <a:p>
            <a:r>
              <a:rPr lang="en-US" sz="1400" b="1" dirty="0" smtClean="0"/>
              <a:t>L3</a:t>
            </a:r>
          </a:p>
          <a:p>
            <a:r>
              <a:rPr lang="en-US" sz="1400" b="1" dirty="0" smtClean="0"/>
              <a:t>L4</a:t>
            </a:r>
            <a:endParaRPr lang="en-MY" sz="1400" dirty="0" smtClean="0"/>
          </a:p>
          <a:p>
            <a:endParaRPr lang="en-MY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5046979" y="4316011"/>
            <a:ext cx="1271105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Proceed</a:t>
            </a:r>
            <a:endParaRPr lang="en-MY" sz="1400" b="1" dirty="0"/>
          </a:p>
        </p:txBody>
      </p:sp>
    </p:spTree>
    <p:extLst>
      <p:ext uri="{BB962C8B-B14F-4D97-AF65-F5344CB8AC3E}">
        <p14:creationId xmlns:p14="http://schemas.microsoft.com/office/powerpoint/2010/main" val="1552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AUTO-CALCULATE LAUNCH DATE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55081" y="1178929"/>
            <a:ext cx="2103120" cy="307777"/>
          </a:xfrm>
          <a:prstGeom prst="rect">
            <a:avLst/>
          </a:prstGeom>
          <a:solidFill>
            <a:srgbClr val="FFA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CAMPAIGN - WEBINAR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55082" y="1851204"/>
            <a:ext cx="2103120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EVENT PAGE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925" y="3678493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EMAIL BLAST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5313" y="3687639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PRESO DECK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917" y="4345228"/>
            <a:ext cx="210312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23917" y="5023932"/>
            <a:ext cx="2103120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DOWNLOAD PAGE</a:t>
            </a:r>
          </a:p>
        </p:txBody>
      </p:sp>
      <p:cxnSp>
        <p:nvCxnSpPr>
          <p:cNvPr id="7" name="Straight Arrow Connector 6"/>
          <p:cNvCxnSpPr>
            <a:stCxn id="40" idx="2"/>
            <a:endCxn id="41" idx="0"/>
          </p:cNvCxnSpPr>
          <p:nvPr/>
        </p:nvCxnSpPr>
        <p:spPr bwMode="auto">
          <a:xfrm>
            <a:off x="5506642" y="1486705"/>
            <a:ext cx="1" cy="364498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2"/>
            <a:endCxn id="43" idx="0"/>
          </p:cNvCxnSpPr>
          <p:nvPr/>
        </p:nvCxnSpPr>
        <p:spPr bwMode="auto">
          <a:xfrm rot="5400000">
            <a:off x="3222956" y="1394807"/>
            <a:ext cx="1519512" cy="3047861"/>
          </a:xfrm>
          <a:prstGeom prst="bentConnector3">
            <a:avLst>
              <a:gd name="adj1" fmla="val 86106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1" idx="2"/>
          </p:cNvCxnSpPr>
          <p:nvPr/>
        </p:nvCxnSpPr>
        <p:spPr bwMode="auto">
          <a:xfrm rot="5400000">
            <a:off x="5138785" y="2523726"/>
            <a:ext cx="732602" cy="3113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1" idx="2"/>
            <a:endCxn id="38" idx="0"/>
          </p:cNvCxnSpPr>
          <p:nvPr/>
        </p:nvCxnSpPr>
        <p:spPr bwMode="auto">
          <a:xfrm rot="16200000" flipH="1">
            <a:off x="5992119" y="1673504"/>
            <a:ext cx="742443" cy="171339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1" idx="2"/>
            <a:endCxn id="65" idx="0"/>
          </p:cNvCxnSpPr>
          <p:nvPr/>
        </p:nvCxnSpPr>
        <p:spPr bwMode="auto">
          <a:xfrm rot="16200000" flipH="1">
            <a:off x="6466076" y="1199546"/>
            <a:ext cx="1528658" cy="3447527"/>
          </a:xfrm>
          <a:prstGeom prst="bentConnector3">
            <a:avLst>
              <a:gd name="adj1" fmla="val 85225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1" idx="2"/>
            <a:endCxn id="42" idx="0"/>
          </p:cNvCxnSpPr>
          <p:nvPr/>
        </p:nvCxnSpPr>
        <p:spPr bwMode="auto">
          <a:xfrm rot="5400000">
            <a:off x="4369582" y="1755215"/>
            <a:ext cx="733294" cy="154082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8" idx="2"/>
            <a:endCxn id="70" idx="0"/>
          </p:cNvCxnSpPr>
          <p:nvPr/>
        </p:nvCxnSpPr>
        <p:spPr bwMode="auto">
          <a:xfrm>
            <a:off x="5575477" y="4653005"/>
            <a:ext cx="0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23916" y="5702636"/>
            <a:ext cx="2103120" cy="307777"/>
          </a:xfrm>
          <a:prstGeom prst="rect">
            <a:avLst/>
          </a:prstGeom>
          <a:solidFill>
            <a:srgbClr val="4D80B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CLOSE</a:t>
            </a:r>
          </a:p>
        </p:txBody>
      </p:sp>
      <p:cxnSp>
        <p:nvCxnSpPr>
          <p:cNvPr id="37" name="Straight Arrow Connector 36"/>
          <p:cNvCxnSpPr>
            <a:stCxn id="70" idx="2"/>
            <a:endCxn id="79" idx="0"/>
          </p:cNvCxnSpPr>
          <p:nvPr/>
        </p:nvCxnSpPr>
        <p:spPr bwMode="auto">
          <a:xfrm flipH="1">
            <a:off x="5575476" y="5331709"/>
            <a:ext cx="1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3" idx="2"/>
            <a:endCxn id="68" idx="0"/>
          </p:cNvCxnSpPr>
          <p:nvPr/>
        </p:nvCxnSpPr>
        <p:spPr bwMode="auto">
          <a:xfrm rot="16200000" flipH="1">
            <a:off x="3837650" y="2607401"/>
            <a:ext cx="358958" cy="3116696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8" idx="0"/>
          </p:cNvCxnSpPr>
          <p:nvPr/>
        </p:nvCxnSpPr>
        <p:spPr bwMode="auto">
          <a:xfrm rot="5400000">
            <a:off x="5514230" y="4283981"/>
            <a:ext cx="122494" cy="12700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2"/>
            <a:endCxn id="68" idx="0"/>
          </p:cNvCxnSpPr>
          <p:nvPr/>
        </p:nvCxnSpPr>
        <p:spPr bwMode="auto">
          <a:xfrm rot="5400000">
            <a:off x="7089917" y="2480976"/>
            <a:ext cx="349812" cy="3378692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1182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EMAIL SIGNATURE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6960" y="2892275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4071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SOCIAL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" y="3383557"/>
            <a:ext cx="10442864" cy="338702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20" name="Group 119"/>
          <p:cNvGrpSpPr/>
          <p:nvPr/>
        </p:nvGrpSpPr>
        <p:grpSpPr>
          <a:xfrm>
            <a:off x="9687955" y="1073728"/>
            <a:ext cx="2121958" cy="4280339"/>
            <a:chOff x="9687955" y="1073728"/>
            <a:chExt cx="2121958" cy="4280339"/>
          </a:xfrm>
        </p:grpSpPr>
        <p:sp>
          <p:nvSpPr>
            <p:cNvPr id="121" name="TextBox 120"/>
            <p:cNvSpPr txBox="1"/>
            <p:nvPr/>
          </p:nvSpPr>
          <p:spPr>
            <a:xfrm>
              <a:off x="9687955" y="1073728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SETUP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7955" y="1846213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PRE-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689772" y="507706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POST-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689772" y="434522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DURING</a:t>
              </a:r>
            </a:p>
          </p:txBody>
        </p:sp>
      </p:grpSp>
      <p:sp>
        <p:nvSpPr>
          <p:cNvPr id="128" name="Oval Callout 127"/>
          <p:cNvSpPr/>
          <p:nvPr/>
        </p:nvSpPr>
        <p:spPr>
          <a:xfrm>
            <a:off x="7372813" y="2543941"/>
            <a:ext cx="679803" cy="407806"/>
          </a:xfrm>
          <a:prstGeom prst="wedgeEllipseCallo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I’m here!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78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SIG. BANNER IN MIRA</a:t>
            </a:r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2834640"/>
            <a:ext cx="10515600" cy="2032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98932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Webinar brief</a:t>
            </a:r>
            <a:endParaRPr lang="en-MY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43" idx="6"/>
          </p:cNvCxnSpPr>
          <p:nvPr/>
        </p:nvCxnSpPr>
        <p:spPr bwMode="auto">
          <a:xfrm flipV="1">
            <a:off x="233680" y="3316817"/>
            <a:ext cx="8053137" cy="14385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2604" y="3148322"/>
            <a:ext cx="1359605" cy="956949"/>
            <a:chOff x="925477" y="3057031"/>
            <a:chExt cx="1359605" cy="956949"/>
          </a:xfrm>
        </p:grpSpPr>
        <p:sp>
          <p:nvSpPr>
            <p:cNvPr id="31" name="Oval 3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20 SEP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4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MIRA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23467" y="3148322"/>
            <a:ext cx="1359605" cy="787672"/>
            <a:chOff x="4329077" y="3057031"/>
            <a:chExt cx="1359605" cy="787672"/>
          </a:xfrm>
        </p:grpSpPr>
        <p:sp>
          <p:nvSpPr>
            <p:cNvPr id="40" name="Oval 3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Approval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24134" y="3133937"/>
            <a:ext cx="1359605" cy="787672"/>
            <a:chOff x="4329077" y="3057031"/>
            <a:chExt cx="1359605" cy="787672"/>
          </a:xfrm>
        </p:grpSpPr>
        <p:sp>
          <p:nvSpPr>
            <p:cNvPr id="43" name="Oval 42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Launch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3951" y="4249716"/>
            <a:ext cx="166584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 involved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MY" u="sng" dirty="0"/>
          </a:p>
        </p:txBody>
      </p:sp>
      <p:pic>
        <p:nvPicPr>
          <p:cNvPr id="1041" name="Picture 17" descr="http://www.omt-gdc.com/jobrequest/images/profileImg/profile-defaul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8" y="4652130"/>
            <a:ext cx="218954" cy="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0" y="6031533"/>
            <a:ext cx="10515600" cy="8047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31" y="61009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8283949" y="6049226"/>
            <a:ext cx="1665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</a:p>
          <a:p>
            <a:endParaRPr lang="en-US" u="sng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3094519" y="3148322"/>
            <a:ext cx="1359605" cy="787672"/>
            <a:chOff x="4329077" y="3057031"/>
            <a:chExt cx="1359605" cy="787672"/>
          </a:xfrm>
        </p:grpSpPr>
        <p:sp>
          <p:nvSpPr>
            <p:cNvPr id="55" name="Oval 5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Publish</a:t>
              </a:r>
              <a:endParaRPr lang="en-US" sz="1100" dirty="0"/>
            </a:p>
          </p:txBody>
        </p:sp>
      </p:grpSp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53" y="4907154"/>
            <a:ext cx="254091" cy="2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mira.quintiq.com/user-profile-images/1430874669_10449102-471601362976603-1698157358-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6186">
            <a:off x="2426372" y="4095790"/>
            <a:ext cx="306048" cy="3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urved Connector 63"/>
          <p:cNvCxnSpPr/>
          <p:nvPr/>
        </p:nvCxnSpPr>
        <p:spPr>
          <a:xfrm rot="16200000" flipV="1">
            <a:off x="2363929" y="3867872"/>
            <a:ext cx="359888" cy="29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7454" y="4652130"/>
            <a:ext cx="84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Requester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8673961" y="4928459"/>
            <a:ext cx="1275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Design lead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Event page URL</a:t>
            </a:r>
            <a:endParaRPr lang="en-MY" sz="1600" dirty="0">
              <a:solidFill>
                <a:schemeClr val="tx1"/>
              </a:solidFill>
            </a:endParaRPr>
          </a:p>
        </p:txBody>
      </p:sp>
      <p:pic>
        <p:nvPicPr>
          <p:cNvPr id="53" name="Picture 29" descr="http://mira.quintiq.com/user-profile-images/1430874669_10449102-471601362976603-1698157358-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52" y="5144276"/>
            <a:ext cx="252133" cy="2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673960" y="5132391"/>
            <a:ext cx="1275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Design Executor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00018" y="4742625"/>
            <a:ext cx="6500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(Accountable message)</a:t>
            </a:r>
          </a:p>
          <a:p>
            <a:r>
              <a:rPr lang="en-MY" sz="1400" dirty="0" smtClean="0"/>
              <a:t>Email signature banner is being progressed. Banner will be posted by designer soon. Stay tuned!</a:t>
            </a:r>
          </a:p>
          <a:p>
            <a:r>
              <a:rPr lang="en-US" sz="1400" u="sng" dirty="0" smtClean="0"/>
              <a:t>Guideline on how to download email signature banner</a:t>
            </a:r>
          </a:p>
          <a:p>
            <a:r>
              <a:rPr lang="en-US" sz="1400" u="sng" dirty="0" smtClean="0"/>
              <a:t>Guideline on how to attach banner into email</a:t>
            </a:r>
            <a:endParaRPr lang="en-MY" sz="1400" u="sng" dirty="0" smtClean="0"/>
          </a:p>
          <a:p>
            <a:endParaRPr lang="en-MY" sz="1400" dirty="0"/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-368682" y="4850844"/>
            <a:ext cx="1048647" cy="734116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945449" y="453662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slide 11</a:t>
            </a:r>
            <a:endParaRPr lang="en-MY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747136" y="3139002"/>
            <a:ext cx="1359605" cy="787672"/>
            <a:chOff x="4329077" y="3057031"/>
            <a:chExt cx="1359605" cy="787672"/>
          </a:xfrm>
        </p:grpSpPr>
        <p:sp>
          <p:nvSpPr>
            <p:cNvPr id="37" name="Oval 36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Design</a:t>
              </a:r>
              <a:endParaRPr lang="en-US" sz="11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62209" y="2870457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I’m here!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08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Feature</a:t>
            </a:r>
            <a:endParaRPr lang="en-MY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Add in filters (Search)</a:t>
            </a:r>
          </a:p>
          <a:p>
            <a:r>
              <a:rPr lang="en-US" dirty="0"/>
              <a:t>Categories  (Search)</a:t>
            </a:r>
            <a:endParaRPr lang="en-US" dirty="0" smtClean="0"/>
          </a:p>
          <a:p>
            <a:r>
              <a:rPr lang="en-US" dirty="0" smtClean="0"/>
              <a:t>Archived 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16" y="2140293"/>
            <a:ext cx="767334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AUTO-CALCULATE LAUNCH DATE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55081" y="1178929"/>
            <a:ext cx="2103120" cy="307777"/>
          </a:xfrm>
          <a:prstGeom prst="rect">
            <a:avLst/>
          </a:prstGeom>
          <a:solidFill>
            <a:srgbClr val="FFA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CAMPAIGN - WEBINAR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55082" y="1851204"/>
            <a:ext cx="2103120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EVENT PAGE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925" y="3678493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EMAIL BLAST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5313" y="3687639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PRESO DECK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917" y="4345228"/>
            <a:ext cx="210312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23917" y="5023932"/>
            <a:ext cx="2103120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DOWNLOAD PAGE</a:t>
            </a:r>
          </a:p>
        </p:txBody>
      </p:sp>
      <p:cxnSp>
        <p:nvCxnSpPr>
          <p:cNvPr id="7" name="Straight Arrow Connector 6"/>
          <p:cNvCxnSpPr>
            <a:stCxn id="40" idx="2"/>
            <a:endCxn id="41" idx="0"/>
          </p:cNvCxnSpPr>
          <p:nvPr/>
        </p:nvCxnSpPr>
        <p:spPr bwMode="auto">
          <a:xfrm>
            <a:off x="5506642" y="1486705"/>
            <a:ext cx="1" cy="364498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2"/>
            <a:endCxn id="43" idx="0"/>
          </p:cNvCxnSpPr>
          <p:nvPr/>
        </p:nvCxnSpPr>
        <p:spPr bwMode="auto">
          <a:xfrm rot="5400000">
            <a:off x="3222956" y="1394807"/>
            <a:ext cx="1519512" cy="3047861"/>
          </a:xfrm>
          <a:prstGeom prst="bentConnector3">
            <a:avLst>
              <a:gd name="adj1" fmla="val 86106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1" idx="2"/>
          </p:cNvCxnSpPr>
          <p:nvPr/>
        </p:nvCxnSpPr>
        <p:spPr bwMode="auto">
          <a:xfrm rot="5400000">
            <a:off x="5138785" y="2523726"/>
            <a:ext cx="732602" cy="3113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1" idx="2"/>
            <a:endCxn id="38" idx="0"/>
          </p:cNvCxnSpPr>
          <p:nvPr/>
        </p:nvCxnSpPr>
        <p:spPr bwMode="auto">
          <a:xfrm rot="16200000" flipH="1">
            <a:off x="5992119" y="1673504"/>
            <a:ext cx="742443" cy="171339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1" idx="2"/>
            <a:endCxn id="65" idx="0"/>
          </p:cNvCxnSpPr>
          <p:nvPr/>
        </p:nvCxnSpPr>
        <p:spPr bwMode="auto">
          <a:xfrm rot="16200000" flipH="1">
            <a:off x="6466076" y="1199546"/>
            <a:ext cx="1528658" cy="3447527"/>
          </a:xfrm>
          <a:prstGeom prst="bentConnector3">
            <a:avLst>
              <a:gd name="adj1" fmla="val 85225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1" idx="2"/>
            <a:endCxn id="42" idx="0"/>
          </p:cNvCxnSpPr>
          <p:nvPr/>
        </p:nvCxnSpPr>
        <p:spPr bwMode="auto">
          <a:xfrm rot="5400000">
            <a:off x="4369582" y="1755215"/>
            <a:ext cx="733294" cy="154082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8" idx="2"/>
            <a:endCxn id="70" idx="0"/>
          </p:cNvCxnSpPr>
          <p:nvPr/>
        </p:nvCxnSpPr>
        <p:spPr bwMode="auto">
          <a:xfrm>
            <a:off x="5575477" y="4653005"/>
            <a:ext cx="0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23916" y="5702636"/>
            <a:ext cx="2103120" cy="307777"/>
          </a:xfrm>
          <a:prstGeom prst="rect">
            <a:avLst/>
          </a:prstGeom>
          <a:solidFill>
            <a:srgbClr val="4D80B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CLOSE</a:t>
            </a:r>
          </a:p>
        </p:txBody>
      </p:sp>
      <p:cxnSp>
        <p:nvCxnSpPr>
          <p:cNvPr id="37" name="Straight Arrow Connector 36"/>
          <p:cNvCxnSpPr>
            <a:stCxn id="70" idx="2"/>
            <a:endCxn id="79" idx="0"/>
          </p:cNvCxnSpPr>
          <p:nvPr/>
        </p:nvCxnSpPr>
        <p:spPr bwMode="auto">
          <a:xfrm flipH="1">
            <a:off x="5575476" y="5331709"/>
            <a:ext cx="1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3" idx="2"/>
            <a:endCxn id="68" idx="0"/>
          </p:cNvCxnSpPr>
          <p:nvPr/>
        </p:nvCxnSpPr>
        <p:spPr bwMode="auto">
          <a:xfrm rot="16200000" flipH="1">
            <a:off x="3837650" y="2607401"/>
            <a:ext cx="358958" cy="3116696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8" idx="0"/>
          </p:cNvCxnSpPr>
          <p:nvPr/>
        </p:nvCxnSpPr>
        <p:spPr bwMode="auto">
          <a:xfrm rot="5400000">
            <a:off x="5514230" y="4283981"/>
            <a:ext cx="122494" cy="12700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2"/>
            <a:endCxn id="68" idx="0"/>
          </p:cNvCxnSpPr>
          <p:nvPr/>
        </p:nvCxnSpPr>
        <p:spPr bwMode="auto">
          <a:xfrm rot="5400000">
            <a:off x="7089917" y="2480976"/>
            <a:ext cx="349812" cy="3378692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1182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EMAIL SIGNATURE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6960" y="2892275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4071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SOCIAL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" y="4125515"/>
            <a:ext cx="10442864" cy="338702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20" name="Group 119"/>
          <p:cNvGrpSpPr/>
          <p:nvPr/>
        </p:nvGrpSpPr>
        <p:grpSpPr>
          <a:xfrm>
            <a:off x="9687955" y="1073728"/>
            <a:ext cx="2121958" cy="4280339"/>
            <a:chOff x="9687955" y="1073728"/>
            <a:chExt cx="2121958" cy="4280339"/>
          </a:xfrm>
        </p:grpSpPr>
        <p:sp>
          <p:nvSpPr>
            <p:cNvPr id="121" name="TextBox 120"/>
            <p:cNvSpPr txBox="1"/>
            <p:nvPr/>
          </p:nvSpPr>
          <p:spPr>
            <a:xfrm>
              <a:off x="9687955" y="1073728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SETUP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7955" y="1846213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PRE-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689772" y="507706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POST-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689772" y="434522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DURING</a:t>
              </a:r>
            </a:p>
          </p:txBody>
        </p:sp>
      </p:grpSp>
      <p:sp>
        <p:nvSpPr>
          <p:cNvPr id="128" name="Oval Callout 127"/>
          <p:cNvSpPr/>
          <p:nvPr/>
        </p:nvSpPr>
        <p:spPr>
          <a:xfrm>
            <a:off x="5211267" y="3529538"/>
            <a:ext cx="679803" cy="407806"/>
          </a:xfrm>
          <a:prstGeom prst="wedgeEllipseCallo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I’m here!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87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60603"/>
            <a:ext cx="11167533" cy="811213"/>
          </a:xfrm>
        </p:spPr>
        <p:txBody>
          <a:bodyPr/>
          <a:lstStyle/>
          <a:p>
            <a:r>
              <a:rPr lang="en-US" dirty="0" smtClean="0"/>
              <a:t>EDUCATIONAL VIDEO FOR EMAIL BLAST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751768"/>
            <a:ext cx="10515600" cy="6075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97214" y="6258629"/>
            <a:ext cx="122914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&gt;</a:t>
            </a:r>
            <a:endParaRPr lang="en-MY" sz="1400" dirty="0"/>
          </a:p>
        </p:txBody>
      </p:sp>
      <p:sp>
        <p:nvSpPr>
          <p:cNvPr id="8" name="Rectangle 7"/>
          <p:cNvSpPr/>
          <p:nvPr/>
        </p:nvSpPr>
        <p:spPr>
          <a:xfrm>
            <a:off x="2738346" y="4200235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Guidelines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2863" y="910198"/>
            <a:ext cx="5529598" cy="317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Self-explanatory video</a:t>
            </a:r>
            <a:endParaRPr lang="en-MY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24816" y="4526820"/>
            <a:ext cx="4580793" cy="1550704"/>
            <a:chOff x="123142" y="3886000"/>
            <a:chExt cx="4580793" cy="1982814"/>
          </a:xfrm>
        </p:grpSpPr>
        <p:pic>
          <p:nvPicPr>
            <p:cNvPr id="22" name="Content Placeholder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8" t="52122" r="51840" b="22188"/>
            <a:stretch/>
          </p:blipFill>
          <p:spPr>
            <a:xfrm>
              <a:off x="123142" y="3886000"/>
              <a:ext cx="4580793" cy="198281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332868" y="3965713"/>
              <a:ext cx="4266803" cy="1789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Decide segmentation or name accounts who you want them to join webinar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Draft your message and provide with your speakers and some highlights about webinar in Email invites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Work with writer later to get your message edited and checked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Check if everything is all set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Give your approval</a:t>
              </a:r>
              <a:endParaRPr lang="en-MY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4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BLAST</a:t>
            </a:r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2834640"/>
            <a:ext cx="10515600" cy="2032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3578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Webinar brief</a:t>
            </a:r>
            <a:endParaRPr lang="en-MY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43" idx="6"/>
          </p:cNvCxnSpPr>
          <p:nvPr/>
        </p:nvCxnSpPr>
        <p:spPr bwMode="auto">
          <a:xfrm flipV="1">
            <a:off x="233680" y="3316817"/>
            <a:ext cx="8053137" cy="14385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2604" y="3148322"/>
            <a:ext cx="1359605" cy="956949"/>
            <a:chOff x="925477" y="3057031"/>
            <a:chExt cx="1359605" cy="956949"/>
          </a:xfrm>
        </p:grpSpPr>
        <p:sp>
          <p:nvSpPr>
            <p:cNvPr id="31" name="Oval 3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20 SEP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4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MIRA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2236" y="3148322"/>
            <a:ext cx="1359605" cy="787672"/>
            <a:chOff x="4329077" y="3057031"/>
            <a:chExt cx="1359605" cy="787672"/>
          </a:xfrm>
        </p:grpSpPr>
        <p:sp>
          <p:nvSpPr>
            <p:cNvPr id="40" name="Oval 3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Approval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24134" y="3133937"/>
            <a:ext cx="1359605" cy="787672"/>
            <a:chOff x="4329077" y="3057031"/>
            <a:chExt cx="1359605" cy="787672"/>
          </a:xfrm>
        </p:grpSpPr>
        <p:sp>
          <p:nvSpPr>
            <p:cNvPr id="43" name="Oval 42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Launch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3951" y="4249716"/>
            <a:ext cx="166584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 involved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MY" u="sng" dirty="0"/>
          </a:p>
        </p:txBody>
      </p:sp>
      <p:pic>
        <p:nvPicPr>
          <p:cNvPr id="1041" name="Picture 17" descr="http://www.omt-gdc.com/jobrequest/images/profileImg/profile-defaul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8" y="4652130"/>
            <a:ext cx="218954" cy="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0" y="6031533"/>
            <a:ext cx="10515600" cy="8047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31" y="61009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8283949" y="6049226"/>
            <a:ext cx="1665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</a:p>
          <a:p>
            <a:endParaRPr lang="en-US" u="sng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1914251" y="3148322"/>
            <a:ext cx="1359605" cy="787672"/>
            <a:chOff x="4329077" y="3057031"/>
            <a:chExt cx="1359605" cy="787672"/>
          </a:xfrm>
        </p:grpSpPr>
        <p:sp>
          <p:nvSpPr>
            <p:cNvPr id="55" name="Oval 5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Copy</a:t>
              </a:r>
              <a:endParaRPr lang="en-US" sz="1100" dirty="0"/>
            </a:p>
          </p:txBody>
        </p:sp>
      </p:grpSp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urved Connector 63"/>
          <p:cNvCxnSpPr/>
          <p:nvPr/>
        </p:nvCxnSpPr>
        <p:spPr>
          <a:xfrm rot="16200000" flipV="1">
            <a:off x="2498540" y="3919921"/>
            <a:ext cx="359888" cy="29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48829" y="2892990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I’m here!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647454" y="4652130"/>
            <a:ext cx="84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Requester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3902446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Event page URL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680" y="4526715"/>
            <a:ext cx="76330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(Accountable message)</a:t>
            </a:r>
          </a:p>
          <a:p>
            <a:r>
              <a:rPr lang="en-US" u="sng" dirty="0" smtClean="0"/>
              <a:t>Salesforce campaign ID</a:t>
            </a:r>
            <a:endParaRPr lang="en-US" u="sng" dirty="0"/>
          </a:p>
          <a:p>
            <a:r>
              <a:rPr lang="en-US" u="sng" dirty="0" err="1" smtClean="0"/>
              <a:t>Marketo</a:t>
            </a:r>
            <a:r>
              <a:rPr lang="en-US" u="sng" dirty="0" smtClean="0"/>
              <a:t> campaign ID</a:t>
            </a:r>
          </a:p>
          <a:p>
            <a:r>
              <a:rPr lang="en-US" u="sng" dirty="0" err="1" smtClean="0"/>
              <a:t>GotoWebinar</a:t>
            </a:r>
            <a:r>
              <a:rPr lang="en-US" u="sng" dirty="0" smtClean="0"/>
              <a:t> ID (Applicable for only Quintiq registration form)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7371" y="3927627"/>
            <a:ext cx="1359605" cy="369710"/>
            <a:chOff x="1540512" y="4137516"/>
            <a:chExt cx="1359605" cy="369710"/>
          </a:xfrm>
        </p:grpSpPr>
        <p:pic>
          <p:nvPicPr>
            <p:cNvPr id="37" name="Picture 23" descr="http://mira.quintiq.com/img-uploads/_PID-30641/1470795516_IMG-6394429799957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7159">
              <a:off x="2522255" y="4137516"/>
              <a:ext cx="337330" cy="337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540512" y="4151121"/>
              <a:ext cx="1359605" cy="356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Assigned</a:t>
              </a:r>
            </a:p>
            <a:p>
              <a:pPr algn="ctr"/>
              <a:r>
                <a:rPr lang="en-US" sz="1100" i="1" dirty="0" smtClean="0"/>
                <a:t>in</a:t>
              </a:r>
              <a:endParaRPr lang="en-US" sz="1100" i="1" dirty="0"/>
            </a:p>
          </p:txBody>
        </p:sp>
      </p:grpSp>
      <p:pic>
        <p:nvPicPr>
          <p:cNvPr id="46" name="Picture 2" descr="http://mira.quintiq.com/user-profile-images/1445399003_GreySemiMu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7" y="4875388"/>
            <a:ext cx="216889" cy="21688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http://mira.quintiq.com/user-profile-images/1383136777_pic89x8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76" y="5114098"/>
            <a:ext cx="254091" cy="25409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666490" y="4875388"/>
            <a:ext cx="107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Auto-tagged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8654602" y="5118647"/>
            <a:ext cx="107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Auto-tagged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673961" y="5387844"/>
            <a:ext cx="1275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Executor</a:t>
            </a:r>
            <a:endParaRPr lang="en-US" sz="1100" dirty="0"/>
          </a:p>
        </p:txBody>
      </p:sp>
      <p:pic>
        <p:nvPicPr>
          <p:cNvPr id="60" name="Picture 23" descr="http://mira.quintiq.com/img-uploads/_PID-30641/1470795516_IMG-6394429799957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39" y="5380012"/>
            <a:ext cx="225933" cy="2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5457063" y="3148322"/>
            <a:ext cx="1359605" cy="787672"/>
            <a:chOff x="4329077" y="3057031"/>
            <a:chExt cx="1359605" cy="787672"/>
          </a:xfrm>
        </p:grpSpPr>
        <p:sp>
          <p:nvSpPr>
            <p:cNvPr id="57" name="Oval 56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Blast</a:t>
              </a:r>
              <a:endParaRPr lang="en-US" sz="11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527107" y="2000613"/>
            <a:ext cx="853757" cy="4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Self-explanatory video</a:t>
            </a:r>
            <a:endParaRPr lang="en-MY" sz="1050" dirty="0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-695690" y="5074068"/>
            <a:ext cx="1048647" cy="734116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679" y="5634710"/>
            <a:ext cx="139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new feature</a:t>
            </a:r>
            <a:endParaRPr lang="en-MY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-1272457" y="475985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slide 15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4361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invite  </a:t>
            </a:r>
            <a:r>
              <a:rPr lang="en-MY" dirty="0" smtClean="0">
                <a:solidFill>
                  <a:srgbClr val="FFC000"/>
                </a:solidFill>
              </a:rPr>
              <a:t>[Standard </a:t>
            </a:r>
            <a:r>
              <a:rPr lang="en-MY" dirty="0">
                <a:solidFill>
                  <a:srgbClr val="FFC000"/>
                </a:solidFill>
              </a:rPr>
              <a:t>release </a:t>
            </a:r>
            <a:r>
              <a:rPr lang="en-MY" dirty="0" smtClean="0">
                <a:solidFill>
                  <a:srgbClr val="FFC000"/>
                </a:solidFill>
              </a:rPr>
              <a:t>date]</a:t>
            </a:r>
            <a:endParaRPr lang="en-MY" dirty="0">
              <a:solidFill>
                <a:srgbClr val="FFC000"/>
              </a:solidFill>
            </a:endParaRPr>
          </a:p>
          <a:p>
            <a:r>
              <a:rPr lang="en-MY" dirty="0"/>
              <a:t>Invitation reminder </a:t>
            </a:r>
            <a:r>
              <a:rPr lang="en-MY" dirty="0">
                <a:solidFill>
                  <a:srgbClr val="FFC000"/>
                </a:solidFill>
              </a:rPr>
              <a:t>[Standard release date]</a:t>
            </a:r>
            <a:endParaRPr lang="en-MY" dirty="0"/>
          </a:p>
          <a:p>
            <a:r>
              <a:rPr lang="en-MY" dirty="0"/>
              <a:t>Last chance </a:t>
            </a:r>
            <a:r>
              <a:rPr lang="en-MY" dirty="0">
                <a:solidFill>
                  <a:srgbClr val="FFC000"/>
                </a:solidFill>
              </a:rPr>
              <a:t>[Standard release date]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697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PRESO DECK</a:t>
            </a:r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2834640"/>
            <a:ext cx="10515600" cy="2032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98932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Webinar brief</a:t>
            </a:r>
            <a:endParaRPr lang="en-MY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43" idx="6"/>
          </p:cNvCxnSpPr>
          <p:nvPr/>
        </p:nvCxnSpPr>
        <p:spPr bwMode="auto">
          <a:xfrm flipV="1">
            <a:off x="233680" y="3316817"/>
            <a:ext cx="8053137" cy="14385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2604" y="3148322"/>
            <a:ext cx="1359605" cy="956949"/>
            <a:chOff x="925477" y="3057031"/>
            <a:chExt cx="1359605" cy="956949"/>
          </a:xfrm>
        </p:grpSpPr>
        <p:sp>
          <p:nvSpPr>
            <p:cNvPr id="31" name="Oval 3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20 SEP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4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MIRA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23467" y="3148322"/>
            <a:ext cx="1359605" cy="787672"/>
            <a:chOff x="4329077" y="3057031"/>
            <a:chExt cx="1359605" cy="787672"/>
          </a:xfrm>
        </p:grpSpPr>
        <p:sp>
          <p:nvSpPr>
            <p:cNvPr id="40" name="Oval 3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Approval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24134" y="3133937"/>
            <a:ext cx="1359605" cy="787672"/>
            <a:chOff x="4329077" y="3057031"/>
            <a:chExt cx="1359605" cy="787672"/>
          </a:xfrm>
        </p:grpSpPr>
        <p:sp>
          <p:nvSpPr>
            <p:cNvPr id="43" name="Oval 42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27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Launch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3951" y="4249716"/>
            <a:ext cx="166584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 involved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MY" u="sng" dirty="0"/>
          </a:p>
        </p:txBody>
      </p:sp>
      <p:pic>
        <p:nvPicPr>
          <p:cNvPr id="1041" name="Picture 17" descr="http://www.omt-gdc.com/jobrequest/images/profileImg/profile-defaul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8" y="4652130"/>
            <a:ext cx="218954" cy="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0" y="6031533"/>
            <a:ext cx="10515600" cy="8047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31" y="61009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8283949" y="6049226"/>
            <a:ext cx="1665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</a:p>
          <a:p>
            <a:endParaRPr lang="en-US" u="sng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3094519" y="3148322"/>
            <a:ext cx="1359605" cy="787672"/>
            <a:chOff x="4329077" y="3057031"/>
            <a:chExt cx="1359605" cy="787672"/>
          </a:xfrm>
        </p:grpSpPr>
        <p:sp>
          <p:nvSpPr>
            <p:cNvPr id="55" name="Oval 5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Format</a:t>
              </a:r>
              <a:endParaRPr lang="en-US" sz="1100" dirty="0"/>
            </a:p>
          </p:txBody>
        </p:sp>
      </p:grpSp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029097" y="2892990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I’m here!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647454" y="4652130"/>
            <a:ext cx="84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Requester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Event page URL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2022" y="4126983"/>
            <a:ext cx="69825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(Accountable message</a:t>
            </a:r>
            <a:r>
              <a:rPr lang="en-MY" sz="1400" dirty="0" smtClean="0"/>
              <a:t>)</a:t>
            </a:r>
          </a:p>
          <a:p>
            <a:r>
              <a:rPr lang="en-MY" sz="1200" dirty="0"/>
              <a:t>Your project team will assist to format your webinar deck for presentation use. The purpose of formatting is to make the </a:t>
            </a:r>
            <a:r>
              <a:rPr lang="en-MY" sz="1200" dirty="0" smtClean="0"/>
              <a:t>deck </a:t>
            </a:r>
            <a:r>
              <a:rPr lang="en-MY" sz="1200" dirty="0"/>
              <a:t>neat and reader-friendly </a:t>
            </a:r>
            <a:r>
              <a:rPr lang="en-MY" sz="1200" dirty="0" smtClean="0"/>
              <a:t>during the live time of </a:t>
            </a:r>
            <a:r>
              <a:rPr lang="en-MY" sz="1200" dirty="0" smtClean="0"/>
              <a:t>presentation. </a:t>
            </a:r>
          </a:p>
          <a:p>
            <a:r>
              <a:rPr lang="en-MY" sz="1200" dirty="0" smtClean="0"/>
              <a:t>Please note that c</a:t>
            </a:r>
            <a:r>
              <a:rPr lang="en-MY" sz="1200" dirty="0" smtClean="0"/>
              <a:t>ontent </a:t>
            </a:r>
            <a:r>
              <a:rPr lang="en-MY" sz="1200" dirty="0"/>
              <a:t>and </a:t>
            </a:r>
            <a:r>
              <a:rPr lang="en-MY" sz="1200" dirty="0" smtClean="0"/>
              <a:t>notes in </a:t>
            </a:r>
            <a:r>
              <a:rPr lang="en-MY" sz="1200" dirty="0"/>
              <a:t>your deck </a:t>
            </a:r>
            <a:r>
              <a:rPr lang="en-MY" sz="1200" dirty="0" smtClean="0"/>
              <a:t>are not </a:t>
            </a:r>
            <a:r>
              <a:rPr lang="en-MY" sz="1200" dirty="0"/>
              <a:t>be in the scope of edit and format</a:t>
            </a:r>
            <a:r>
              <a:rPr lang="en-MY" sz="1200" dirty="0" smtClean="0"/>
              <a:t>. </a:t>
            </a:r>
          </a:p>
          <a:p>
            <a:endParaRPr lang="en-US" sz="1200" dirty="0" smtClean="0"/>
          </a:p>
          <a:p>
            <a:r>
              <a:rPr lang="en-US" sz="1200" dirty="0" smtClean="0"/>
              <a:t>*</a:t>
            </a:r>
            <a:r>
              <a:rPr lang="en-US" sz="1200" dirty="0" smtClean="0"/>
              <a:t>We do not entertain a half-baked deck to avoid redundancy </a:t>
            </a:r>
          </a:p>
          <a:p>
            <a:endParaRPr lang="en-US" sz="1200" dirty="0"/>
          </a:p>
          <a:p>
            <a:r>
              <a:rPr lang="en-US" sz="1200" dirty="0" smtClean="0"/>
              <a:t>Please upload your final presentation deck. </a:t>
            </a:r>
            <a:endParaRPr lang="en-US" sz="1200" dirty="0"/>
          </a:p>
          <a:p>
            <a:endParaRPr lang="en-MY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642371" y="4834491"/>
            <a:ext cx="1307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Lorraine</a:t>
            </a:r>
          </a:p>
          <a:p>
            <a:r>
              <a:rPr lang="en-US" sz="1100" dirty="0" smtClean="0"/>
              <a:t>Execute designer</a:t>
            </a:r>
            <a:endParaRPr lang="en-US" sz="1100" dirty="0"/>
          </a:p>
        </p:txBody>
      </p:sp>
      <p:cxnSp>
        <p:nvCxnSpPr>
          <p:cNvPr id="33" name="Curved Connector 32"/>
          <p:cNvCxnSpPr/>
          <p:nvPr/>
        </p:nvCxnSpPr>
        <p:spPr>
          <a:xfrm rot="10800000">
            <a:off x="-646042" y="4834869"/>
            <a:ext cx="1048646" cy="864336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586231" y="465213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Uploader</a:t>
            </a:r>
            <a:endParaRPr lang="en-US" sz="14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759859" y="5544018"/>
            <a:ext cx="6042992" cy="12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Rectangle 46"/>
          <p:cNvSpPr/>
          <p:nvPr/>
        </p:nvSpPr>
        <p:spPr>
          <a:xfrm>
            <a:off x="1976345" y="5624269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Event page’s progress log</a:t>
            </a:r>
          </a:p>
          <a:p>
            <a:r>
              <a:rPr lang="en-US" sz="1600" i="1" dirty="0"/>
              <a:t>Monique has just </a:t>
            </a:r>
            <a:r>
              <a:rPr lang="en-US" sz="1600" i="1" dirty="0" smtClean="0"/>
              <a:t>submitted presentation deck (</a:t>
            </a:r>
            <a:r>
              <a:rPr lang="en-US" sz="1600" i="1" dirty="0" err="1" smtClean="0"/>
              <a:t>dd.mm.yyyy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r>
              <a:rPr lang="en-US" sz="1600" i="1" dirty="0" smtClean="0"/>
              <a:t>Deck is </a:t>
            </a:r>
            <a:r>
              <a:rPr lang="en-US" sz="1600" i="1" dirty="0"/>
              <a:t>being </a:t>
            </a:r>
            <a:r>
              <a:rPr lang="en-US" sz="1600" i="1" dirty="0" smtClean="0"/>
              <a:t>reviewed </a:t>
            </a:r>
            <a:r>
              <a:rPr lang="en-US" sz="1600" i="1" dirty="0"/>
              <a:t>(</a:t>
            </a:r>
            <a:r>
              <a:rPr lang="en-US" sz="1600" i="1" dirty="0" err="1"/>
              <a:t>dd.mm.yyyy</a:t>
            </a:r>
            <a:r>
              <a:rPr lang="en-US" sz="1600" i="1" dirty="0"/>
              <a:t>)</a:t>
            </a:r>
          </a:p>
          <a:p>
            <a:r>
              <a:rPr lang="en-US" sz="1600" i="1" dirty="0" smtClean="0"/>
              <a:t>Lorraine has checked-in to pick up the formatting job (</a:t>
            </a:r>
            <a:r>
              <a:rPr lang="en-US" sz="1600" i="1" dirty="0" err="1" smtClean="0"/>
              <a:t>dd.mm.yyyy</a:t>
            </a:r>
            <a:r>
              <a:rPr lang="en-US" sz="1600" i="1" dirty="0"/>
              <a:t>)</a:t>
            </a:r>
            <a:endParaRPr lang="en-MY" sz="1600" i="1" dirty="0"/>
          </a:p>
        </p:txBody>
      </p:sp>
    </p:spTree>
    <p:extLst>
      <p:ext uri="{BB962C8B-B14F-4D97-AF65-F5344CB8AC3E}">
        <p14:creationId xmlns:p14="http://schemas.microsoft.com/office/powerpoint/2010/main" val="167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PAGE</a:t>
            </a:r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2834640"/>
            <a:ext cx="10515600" cy="2032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98932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Webinar brief</a:t>
            </a:r>
            <a:endParaRPr lang="en-MY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43" idx="6"/>
          </p:cNvCxnSpPr>
          <p:nvPr/>
        </p:nvCxnSpPr>
        <p:spPr bwMode="auto">
          <a:xfrm flipV="1">
            <a:off x="233680" y="3316817"/>
            <a:ext cx="8053137" cy="14385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2604" y="3148322"/>
            <a:ext cx="1359605" cy="956949"/>
            <a:chOff x="925477" y="3057031"/>
            <a:chExt cx="1359605" cy="956949"/>
          </a:xfrm>
        </p:grpSpPr>
        <p:sp>
          <p:nvSpPr>
            <p:cNvPr id="31" name="Oval 3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20 SEP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4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MIRA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23467" y="3148322"/>
            <a:ext cx="1359605" cy="956949"/>
            <a:chOff x="4329077" y="3057031"/>
            <a:chExt cx="1359605" cy="956949"/>
          </a:xfrm>
        </p:grpSpPr>
        <p:sp>
          <p:nvSpPr>
            <p:cNvPr id="40" name="Oval 3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90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Download page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24134" y="3133937"/>
            <a:ext cx="1359605" cy="787672"/>
            <a:chOff x="4329077" y="3057031"/>
            <a:chExt cx="1359605" cy="787672"/>
          </a:xfrm>
        </p:grpSpPr>
        <p:sp>
          <p:nvSpPr>
            <p:cNvPr id="43" name="Oval 42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27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Launch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3951" y="4249716"/>
            <a:ext cx="166584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 involved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MY" u="sng" dirty="0"/>
          </a:p>
        </p:txBody>
      </p:sp>
      <p:pic>
        <p:nvPicPr>
          <p:cNvPr id="1041" name="Picture 17" descr="http://www.omt-gdc.com/jobrequest/images/profileImg/profile-defaul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8" y="4652130"/>
            <a:ext cx="218954" cy="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0" y="6031533"/>
            <a:ext cx="10515600" cy="8047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31" y="61009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8283949" y="6049226"/>
            <a:ext cx="1665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</a:p>
          <a:p>
            <a:endParaRPr lang="en-US" u="sng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1494377" y="3148322"/>
            <a:ext cx="1359605" cy="787672"/>
            <a:chOff x="4329077" y="3057031"/>
            <a:chExt cx="1359605" cy="787672"/>
          </a:xfrm>
        </p:grpSpPr>
        <p:sp>
          <p:nvSpPr>
            <p:cNvPr id="55" name="Oval 5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Copy</a:t>
              </a:r>
              <a:endParaRPr lang="en-US" sz="1100" dirty="0"/>
            </a:p>
          </p:txBody>
        </p:sp>
      </p:grpSp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428955" y="2892990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I’m here!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647454" y="4652130"/>
            <a:ext cx="84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Requester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Event page URL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031" y="4096296"/>
            <a:ext cx="6982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b="1" dirty="0"/>
              <a:t>(Accountable message</a:t>
            </a:r>
            <a:r>
              <a:rPr lang="en-MY" sz="1200" b="1" dirty="0" smtClean="0"/>
              <a:t>)</a:t>
            </a:r>
          </a:p>
          <a:p>
            <a:r>
              <a:rPr lang="en-US" sz="1200" dirty="0" smtClean="0"/>
              <a:t>There is a standard process to get webinar video </a:t>
            </a:r>
            <a:r>
              <a:rPr lang="en-US" sz="1200" dirty="0" smtClean="0"/>
              <a:t>published on </a:t>
            </a:r>
            <a:r>
              <a:rPr lang="en-US" sz="1200" dirty="0" smtClean="0"/>
              <a:t>Quintiq website as following:</a:t>
            </a:r>
          </a:p>
          <a:p>
            <a:endParaRPr lang="en-US" sz="1200" dirty="0"/>
          </a:p>
          <a:p>
            <a:r>
              <a:rPr lang="en-US" sz="1200" dirty="0" smtClean="0"/>
              <a:t>BU first to submit in with webinar recording</a:t>
            </a:r>
          </a:p>
          <a:p>
            <a:r>
              <a:rPr lang="en-US" sz="1200" dirty="0" smtClean="0"/>
              <a:t>Project team </a:t>
            </a:r>
            <a:r>
              <a:rPr lang="en-US" sz="1200" dirty="0" smtClean="0"/>
              <a:t>can then</a:t>
            </a:r>
            <a:r>
              <a:rPr lang="en-US" sz="1200" dirty="0" smtClean="0"/>
              <a:t> </a:t>
            </a:r>
            <a:r>
              <a:rPr lang="en-US" sz="1200" dirty="0" smtClean="0"/>
              <a:t>proceed </a:t>
            </a:r>
            <a:r>
              <a:rPr lang="en-US" sz="1200" dirty="0" smtClean="0"/>
              <a:t>to prepare for the publish. The publish efforts cover editing webinar recording, </a:t>
            </a:r>
            <a:r>
              <a:rPr lang="en-US" sz="1200" dirty="0" smtClean="0"/>
              <a:t>writing a generic teaser copy for download page, </a:t>
            </a:r>
            <a:r>
              <a:rPr lang="en-US" sz="1200" dirty="0" smtClean="0"/>
              <a:t>and also set </a:t>
            </a:r>
            <a:r>
              <a:rPr lang="en-US" sz="1200" dirty="0" smtClean="0"/>
              <a:t>up a </a:t>
            </a:r>
            <a:r>
              <a:rPr lang="en-US" sz="1200" dirty="0" smtClean="0"/>
              <a:t>landing page in order to publish.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BU, </a:t>
            </a:r>
            <a:r>
              <a:rPr lang="en-US" sz="1200" dirty="0" smtClean="0"/>
              <a:t>please provide the link that you upload with webinar recording. 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642371" y="4834491"/>
            <a:ext cx="1227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Eugene</a:t>
            </a:r>
          </a:p>
          <a:p>
            <a:r>
              <a:rPr lang="en-US" sz="1100" dirty="0" smtClean="0"/>
              <a:t>Execute writer</a:t>
            </a:r>
          </a:p>
          <a:p>
            <a:r>
              <a:rPr lang="en-US" sz="1100" dirty="0" smtClean="0"/>
              <a:t>Execute designer</a:t>
            </a:r>
          </a:p>
          <a:p>
            <a:r>
              <a:rPr lang="en-US" sz="1100" dirty="0" smtClean="0"/>
              <a:t>Publisher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33" name="Curved Connector 32"/>
          <p:cNvCxnSpPr>
            <a:stCxn id="34" idx="1"/>
          </p:cNvCxnSpPr>
          <p:nvPr/>
        </p:nvCxnSpPr>
        <p:spPr>
          <a:xfrm rot="10800000">
            <a:off x="-760611" y="5074073"/>
            <a:ext cx="1048642" cy="703823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8031" y="5624006"/>
            <a:ext cx="104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URL field</a:t>
            </a:r>
            <a:endParaRPr lang="en-MY" sz="1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579995" y="3133937"/>
            <a:ext cx="1359605" cy="956949"/>
            <a:chOff x="4329077" y="3057031"/>
            <a:chExt cx="1359605" cy="956949"/>
          </a:xfrm>
        </p:grpSpPr>
        <p:sp>
          <p:nvSpPr>
            <p:cNvPr id="37" name="Oval 36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290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Video</a:t>
              </a:r>
            </a:p>
            <a:p>
              <a:pPr algn="ctr"/>
              <a:r>
                <a:rPr lang="en-US" sz="1100" dirty="0" smtClean="0"/>
                <a:t>editing</a:t>
              </a:r>
              <a:endParaRPr lang="en-US" sz="11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71764" y="3148322"/>
            <a:ext cx="1359605" cy="787672"/>
            <a:chOff x="4329077" y="3057031"/>
            <a:chExt cx="1359605" cy="787672"/>
          </a:xfrm>
        </p:grpSpPr>
        <p:sp>
          <p:nvSpPr>
            <p:cNvPr id="48" name="Oval 47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Thumbnails</a:t>
              </a:r>
              <a:endParaRPr lang="en-US" sz="1100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6816668" y="2125508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Preso</a:t>
            </a:r>
            <a:r>
              <a:rPr lang="en-US" sz="1600" dirty="0" smtClean="0">
                <a:solidFill>
                  <a:schemeClr val="tx1"/>
                </a:solidFill>
              </a:rPr>
              <a:t> Deck</a:t>
            </a:r>
            <a:endParaRPr lang="en-MY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759859" y="5914712"/>
            <a:ext cx="60429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48780" y="5768065"/>
            <a:ext cx="6042992" cy="17422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Rectangle 61"/>
          <p:cNvSpPr/>
          <p:nvPr/>
        </p:nvSpPr>
        <p:spPr>
          <a:xfrm>
            <a:off x="3565266" y="5848317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Webinar download page’s </a:t>
            </a:r>
            <a:r>
              <a:rPr lang="en-US" dirty="0"/>
              <a:t>progress log</a:t>
            </a:r>
          </a:p>
          <a:p>
            <a:r>
              <a:rPr lang="en-US" sz="1400" i="1" dirty="0" smtClean="0"/>
              <a:t>Formatted </a:t>
            </a:r>
            <a:r>
              <a:rPr lang="en-US" sz="1400" i="1" dirty="0" err="1" smtClean="0"/>
              <a:t>preso</a:t>
            </a:r>
            <a:r>
              <a:rPr lang="en-US" sz="1400" i="1" dirty="0" smtClean="0"/>
              <a:t> deck is available (</a:t>
            </a:r>
            <a:r>
              <a:rPr lang="en-US" sz="1400" i="1" dirty="0" err="1" smtClean="0"/>
              <a:t>dd.mm.yyyy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Monique </a:t>
            </a:r>
            <a:r>
              <a:rPr lang="en-US" sz="1400" i="1" dirty="0"/>
              <a:t>has just </a:t>
            </a:r>
            <a:r>
              <a:rPr lang="en-US" sz="1400" i="1" dirty="0" smtClean="0"/>
              <a:t>submitted webinar recording  (</a:t>
            </a:r>
            <a:r>
              <a:rPr lang="en-US" sz="1400" i="1" dirty="0" err="1" smtClean="0"/>
              <a:t>dd.mm.yyyy</a:t>
            </a:r>
            <a:r>
              <a:rPr lang="en-US" sz="1400" i="1" dirty="0" smtClean="0"/>
              <a:t>)</a:t>
            </a:r>
            <a:endParaRPr lang="en-US" sz="1400" i="1" dirty="0"/>
          </a:p>
          <a:p>
            <a:r>
              <a:rPr lang="en-US" sz="1400" i="1" dirty="0" smtClean="0"/>
              <a:t>Request is </a:t>
            </a:r>
            <a:r>
              <a:rPr lang="en-US" sz="1400" i="1" dirty="0"/>
              <a:t>being </a:t>
            </a:r>
            <a:r>
              <a:rPr lang="en-US" sz="1400" i="1" dirty="0" smtClean="0"/>
              <a:t>reviewed </a:t>
            </a:r>
            <a:r>
              <a:rPr lang="en-US" sz="1400" i="1" dirty="0"/>
              <a:t>(</a:t>
            </a:r>
            <a:r>
              <a:rPr lang="en-US" sz="1400" i="1" dirty="0" err="1"/>
              <a:t>dd.mm.yyyy</a:t>
            </a:r>
            <a:r>
              <a:rPr lang="en-US" sz="1400" i="1" dirty="0"/>
              <a:t>)</a:t>
            </a:r>
          </a:p>
          <a:p>
            <a:r>
              <a:rPr lang="en-US" sz="1400" i="1" dirty="0" smtClean="0"/>
              <a:t>John has checked-in to pick up the copywriting (</a:t>
            </a:r>
            <a:r>
              <a:rPr lang="en-US" sz="1400" i="1" dirty="0" err="1" smtClean="0"/>
              <a:t>dd.mm.yyyy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Celine has checked-in to pick up the design (</a:t>
            </a:r>
            <a:r>
              <a:rPr lang="en-US" sz="1400" i="1" dirty="0" err="1" smtClean="0"/>
              <a:t>dd.mm.yyyy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Eugene has checked-in to pick up the video editing </a:t>
            </a:r>
            <a:r>
              <a:rPr lang="en-US" sz="1400" i="1" dirty="0"/>
              <a:t>(</a:t>
            </a:r>
            <a:r>
              <a:rPr lang="en-US" sz="1400" i="1" dirty="0" err="1"/>
              <a:t>dd.mm.yyyy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3" name="Action Button: Information 2">
            <a:hlinkClick r:id="" action="ppaction://hlinkshowjump?jump=nextslide" highlightClick="1"/>
          </p:cNvPr>
          <p:cNvSpPr/>
          <p:nvPr/>
        </p:nvSpPr>
        <p:spPr>
          <a:xfrm>
            <a:off x="1084065" y="5675809"/>
            <a:ext cx="293252" cy="19304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TextBox 64"/>
          <p:cNvSpPr txBox="1"/>
          <p:nvPr/>
        </p:nvSpPr>
        <p:spPr>
          <a:xfrm>
            <a:off x="-1207277" y="4717195"/>
            <a:ext cx="104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 20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02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for Webinar recording upload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avoid using direct-upload method because it might corrupt your recording or occur that the recording has problem to download in other countries. </a:t>
            </a:r>
          </a:p>
          <a:p>
            <a:r>
              <a:rPr lang="en-US" dirty="0" smtClean="0"/>
              <a:t>Please use 3DS Transfer, or VIMEO. Do ensure you have tested the download is fine and no corrupt in file.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40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L3 - Webinar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1438669" y="2466623"/>
            <a:ext cx="5859278" cy="335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Introduction Video</a:t>
            </a:r>
          </a:p>
          <a:p>
            <a:pPr algn="ctr"/>
            <a:r>
              <a:rPr lang="en-US" i="1" dirty="0" smtClean="0"/>
              <a:t>About Webinar campaign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7" y="1690688"/>
            <a:ext cx="1758277" cy="513924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171716" y="6211537"/>
            <a:ext cx="3036044" cy="3876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You can proceed this in 15 sec…</a:t>
            </a:r>
            <a:endParaRPr lang="en-MY" sz="1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106" y="2918945"/>
            <a:ext cx="419698" cy="4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414867" y="1"/>
            <a:ext cx="11167533" cy="81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Timeline</a:t>
            </a:r>
            <a:endParaRPr lang="en-US" sz="3200" dirty="0"/>
          </a:p>
        </p:txBody>
      </p:sp>
      <p:cxnSp>
        <p:nvCxnSpPr>
          <p:cNvPr id="89" name="Straight Connector 88"/>
          <p:cNvCxnSpPr/>
          <p:nvPr/>
        </p:nvCxnSpPr>
        <p:spPr bwMode="auto">
          <a:xfrm flipV="1">
            <a:off x="2269068" y="3972103"/>
            <a:ext cx="7360355" cy="22578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175075" y="3811801"/>
            <a:ext cx="1359605" cy="1126226"/>
            <a:chOff x="925477" y="3057031"/>
            <a:chExt cx="1359605" cy="1126226"/>
          </a:xfrm>
        </p:grpSpPr>
        <p:sp>
          <p:nvSpPr>
            <p:cNvPr id="91" name="Oval 9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25477" y="3583093"/>
              <a:ext cx="13596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Webinar Brief Submission</a:t>
              </a:r>
              <a:br>
                <a:rPr lang="en-US" sz="1100" dirty="0" smtClean="0"/>
              </a:br>
              <a:r>
                <a:rPr lang="en-US" sz="1100" dirty="0" smtClean="0"/>
                <a:t>in MIRA</a:t>
              </a:r>
              <a:endParaRPr lang="en-US" sz="11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180376" y="3811802"/>
            <a:ext cx="1359605" cy="956949"/>
            <a:chOff x="4329077" y="3057031"/>
            <a:chExt cx="1359605" cy="956949"/>
          </a:xfrm>
        </p:grpSpPr>
        <p:sp>
          <p:nvSpPr>
            <p:cNvPr id="94" name="Oval 93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290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Webinar</a:t>
              </a:r>
            </a:p>
            <a:p>
              <a:pPr algn="ctr"/>
              <a:r>
                <a:rPr lang="en-US" sz="1100" dirty="0"/>
                <a:t>Day</a:t>
              </a:r>
            </a:p>
          </p:txBody>
        </p:sp>
      </p:grpSp>
      <p:cxnSp>
        <p:nvCxnSpPr>
          <p:cNvPr id="98" name="Straight Connector 97"/>
          <p:cNvCxnSpPr/>
          <p:nvPr/>
        </p:nvCxnSpPr>
        <p:spPr bwMode="auto">
          <a:xfrm flipH="1">
            <a:off x="9629422" y="3972103"/>
            <a:ext cx="548640" cy="0"/>
          </a:xfrm>
          <a:prstGeom prst="line">
            <a:avLst/>
          </a:prstGeom>
          <a:ln w="28575" cmpd="sng">
            <a:solidFill>
              <a:srgbClr val="4D80BE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517246" y="3811802"/>
            <a:ext cx="1359605" cy="956949"/>
            <a:chOff x="4329077" y="3057031"/>
            <a:chExt cx="1359605" cy="956949"/>
          </a:xfrm>
        </p:grpSpPr>
        <p:sp>
          <p:nvSpPr>
            <p:cNvPr id="100" name="Oval 9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90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Set up &amp; Launch campaigns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682061" y="1906464"/>
            <a:ext cx="248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POST-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8228382" y="3811801"/>
            <a:ext cx="1359605" cy="787672"/>
            <a:chOff x="4329077" y="3057031"/>
            <a:chExt cx="1359605" cy="787672"/>
          </a:xfrm>
        </p:grpSpPr>
        <p:sp>
          <p:nvSpPr>
            <p:cNvPr id="105" name="Oval 10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Download page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5391815" y="2231942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weeks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334190" y="1883380"/>
            <a:ext cx="2488604" cy="610172"/>
            <a:chOff x="2334190" y="1332869"/>
            <a:chExt cx="2488604" cy="610172"/>
          </a:xfrm>
        </p:grpSpPr>
        <p:sp>
          <p:nvSpPr>
            <p:cNvPr id="110" name="TextBox 109"/>
            <p:cNvSpPr txBox="1"/>
            <p:nvPr/>
          </p:nvSpPr>
          <p:spPr>
            <a:xfrm>
              <a:off x="2334190" y="1332869"/>
              <a:ext cx="2488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PRE-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88540" y="1681431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2 weeks</a:t>
              </a:r>
              <a:endParaRPr lang="en-US" sz="11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8254537" y="2231942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r>
              <a:rPr lang="en-US" sz="1100" dirty="0" smtClean="0"/>
              <a:t> </a:t>
            </a:r>
            <a:r>
              <a:rPr lang="en-US" sz="1100" dirty="0"/>
              <a:t>days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1061" y="1723991"/>
            <a:ext cx="7162096" cy="4340907"/>
            <a:chOff x="2281061" y="1537379"/>
            <a:chExt cx="7162096" cy="5136298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>
              <a:off x="9443156" y="1553037"/>
              <a:ext cx="1" cy="512064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2281061" y="1553037"/>
              <a:ext cx="1" cy="512064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7345630" y="1553037"/>
              <a:ext cx="0" cy="512064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4743682" y="1537379"/>
              <a:ext cx="1" cy="513629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>
              <a:off x="8395597" y="1537379"/>
              <a:ext cx="0" cy="512064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4" name="Right Brace 113"/>
          <p:cNvSpPr/>
          <p:nvPr/>
        </p:nvSpPr>
        <p:spPr>
          <a:xfrm rot="16200000">
            <a:off x="4625402" y="-1052609"/>
            <a:ext cx="363895" cy="5076563"/>
          </a:xfrm>
          <a:prstGeom prst="rightBrace">
            <a:avLst>
              <a:gd name="adj1" fmla="val 86342"/>
              <a:gd name="adj2" fmla="val 4850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5" name="TextBox 114"/>
          <p:cNvSpPr txBox="1"/>
          <p:nvPr/>
        </p:nvSpPr>
        <p:spPr>
          <a:xfrm>
            <a:off x="4127546" y="911868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5</a:t>
            </a:r>
            <a:r>
              <a:rPr lang="en-US" sz="1100" dirty="0" smtClean="0">
                <a:solidFill>
                  <a:srgbClr val="FF0000"/>
                </a:solidFill>
              </a:rPr>
              <a:t>-WEEK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17005" y="2757792"/>
            <a:ext cx="1359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Leads-</a:t>
            </a:r>
          </a:p>
          <a:p>
            <a:pPr algn="ctr"/>
            <a:r>
              <a:rPr lang="en-US" sz="1100" dirty="0" smtClean="0"/>
              <a:t>Gen</a:t>
            </a:r>
          </a:p>
          <a:p>
            <a:pPr algn="ctr"/>
            <a:r>
              <a:rPr lang="en-US" sz="1100" dirty="0" smtClean="0"/>
              <a:t>period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13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items reference (lead-time)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Event page </a:t>
            </a:r>
            <a:r>
              <a:rPr lang="en-US" dirty="0" smtClean="0"/>
              <a:t>(6)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Email signature </a:t>
            </a:r>
            <a:r>
              <a:rPr lang="en-US" dirty="0" smtClean="0">
                <a:hlinkClick r:id="rId3"/>
              </a:rPr>
              <a:t>banner</a:t>
            </a:r>
            <a:r>
              <a:rPr lang="en-US" dirty="0" smtClean="0"/>
              <a:t> (1)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Email </a:t>
            </a:r>
            <a:r>
              <a:rPr lang="en-US" dirty="0" smtClean="0"/>
              <a:t>blast (5)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4"/>
              </a:rPr>
              <a:t>DAA</a:t>
            </a:r>
            <a:r>
              <a:rPr lang="en-US" dirty="0" smtClean="0"/>
              <a:t> (2)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5"/>
              </a:rPr>
              <a:t>Social</a:t>
            </a:r>
            <a:r>
              <a:rPr lang="en-US" dirty="0" smtClean="0"/>
              <a:t> (5)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>
                <a:hlinkClick r:id="rId6"/>
              </a:rPr>
              <a:t>Preso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deck</a:t>
            </a:r>
            <a:r>
              <a:rPr lang="en-US" dirty="0" smtClean="0"/>
              <a:t> (3)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7"/>
              </a:rPr>
              <a:t>Download </a:t>
            </a:r>
            <a:r>
              <a:rPr lang="en-US" dirty="0" smtClean="0">
                <a:hlinkClick r:id="rId7"/>
              </a:rPr>
              <a:t>page</a:t>
            </a:r>
            <a:r>
              <a:rPr lang="en-US" dirty="0" smtClean="0"/>
              <a:t> (3)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9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 weeks complete all launch for Pre- items</a:t>
            </a:r>
          </a:p>
          <a:p>
            <a:pPr marL="0" indent="0">
              <a:buNone/>
            </a:pPr>
            <a:r>
              <a:rPr lang="en-US" dirty="0" smtClean="0"/>
              <a:t>2 days for Post- item</a:t>
            </a:r>
          </a:p>
          <a:p>
            <a:pPr marL="0" indent="0">
              <a:buNone/>
            </a:pPr>
            <a:r>
              <a:rPr lang="en-US" dirty="0"/>
              <a:t>3 weeks leads-gen period</a:t>
            </a:r>
          </a:p>
          <a:p>
            <a:pPr marL="0" indent="0">
              <a:buNone/>
            </a:pPr>
            <a:r>
              <a:rPr lang="en-US" dirty="0" smtClean="0"/>
              <a:t>In general, &lt; 1.5 months to accomplish a webinar campaign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554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Webinar Brief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5252997" y="6300319"/>
            <a:ext cx="965353" cy="3044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&gt;</a:t>
            </a:r>
            <a:endParaRPr lang="en-MY" sz="1400" dirty="0"/>
          </a:p>
        </p:txBody>
      </p:sp>
      <p:sp>
        <p:nvSpPr>
          <p:cNvPr id="11" name="Rectangle 10"/>
          <p:cNvSpPr/>
          <p:nvPr/>
        </p:nvSpPr>
        <p:spPr>
          <a:xfrm>
            <a:off x="2237799" y="4011051"/>
            <a:ext cx="1224317" cy="256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Webinar brief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9454" y="1806740"/>
            <a:ext cx="3193903" cy="18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Webinar brief video</a:t>
            </a:r>
            <a:endParaRPr lang="en-MY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37799" y="4285140"/>
            <a:ext cx="4102623" cy="1775836"/>
            <a:chOff x="123142" y="3886000"/>
            <a:chExt cx="4580793" cy="1982814"/>
          </a:xfrm>
        </p:grpSpPr>
        <p:pic>
          <p:nvPicPr>
            <p:cNvPr id="14" name="Content Placeholder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8" t="52122" r="51840" b="22188"/>
            <a:stretch/>
          </p:blipFill>
          <p:spPr>
            <a:xfrm>
              <a:off x="123142" y="3886000"/>
              <a:ext cx="4580793" cy="19828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00832" y="3971804"/>
              <a:ext cx="4266803" cy="229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Please fill in the questionnaire in below.</a:t>
              </a:r>
              <a:endParaRPr lang="en-MY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2868" y="4240595"/>
              <a:ext cx="4266803" cy="381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Define objective</a:t>
              </a:r>
              <a:endParaRPr lang="en-MY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2868" y="4621891"/>
              <a:ext cx="4266803" cy="1132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MY" sz="1100" dirty="0">
                  <a:solidFill>
                    <a:schemeClr val="tx1"/>
                  </a:solidFill>
                </a:rPr>
                <a:t>Introduction of the webinar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MY" sz="1100" dirty="0">
                  <a:solidFill>
                    <a:schemeClr val="tx1"/>
                  </a:solidFill>
                </a:rPr>
                <a:t>What are the unique selling points that prospects would discover from the webinar? Give 3</a:t>
              </a:r>
              <a:r>
                <a:rPr lang="en-MY" sz="11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>
                  <a:solidFill>
                    <a:schemeClr val="tx1"/>
                  </a:solidFill>
                </a:rPr>
                <a:t>Refer to </a:t>
              </a:r>
              <a:r>
                <a:rPr lang="en-US" sz="1100" dirty="0">
                  <a:solidFill>
                    <a:schemeClr val="tx1"/>
                  </a:solidFill>
                  <a:hlinkClick r:id="rId3"/>
                </a:rPr>
                <a:t>https://</a:t>
              </a:r>
              <a:r>
                <a:rPr lang="en-US" sz="1100" dirty="0" smtClean="0">
                  <a:solidFill>
                    <a:schemeClr val="tx1"/>
                  </a:solidFill>
                  <a:hlinkClick r:id="rId3"/>
                </a:rPr>
                <a:t>docs.google.com/document/d/1ku5La5wDURxvEdMbj-tkH_HLmUNfo6rBX7XNOrzhcS4/edit</a:t>
              </a:r>
              <a:r>
                <a:rPr lang="en-US" sz="1100" dirty="0" smtClean="0">
                  <a:solidFill>
                    <a:schemeClr val="tx1"/>
                  </a:solidFill>
                </a:rPr>
                <a:t>) </a:t>
              </a:r>
              <a:endParaRPr lang="en-MY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425633" y="6292694"/>
            <a:ext cx="2075247" cy="2952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&amp; Continue it later</a:t>
            </a:r>
            <a:endParaRPr lang="en-MY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6" y="5230396"/>
            <a:ext cx="306324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 CHART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55081" y="1178929"/>
            <a:ext cx="2103120" cy="307777"/>
          </a:xfrm>
          <a:prstGeom prst="rect">
            <a:avLst/>
          </a:prstGeom>
          <a:solidFill>
            <a:srgbClr val="FFA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CAMPAIGN - WEBINAR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55082" y="1851204"/>
            <a:ext cx="2103120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EVENT PAGE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925" y="3678493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EMAIL BLAST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5313" y="3687639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PRESO DECK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917" y="4345228"/>
            <a:ext cx="210312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23917" y="5023932"/>
            <a:ext cx="2103120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DOWNLOAD PAGE</a:t>
            </a:r>
          </a:p>
        </p:txBody>
      </p:sp>
      <p:cxnSp>
        <p:nvCxnSpPr>
          <p:cNvPr id="7" name="Straight Arrow Connector 6"/>
          <p:cNvCxnSpPr>
            <a:stCxn id="40" idx="2"/>
            <a:endCxn id="41" idx="0"/>
          </p:cNvCxnSpPr>
          <p:nvPr/>
        </p:nvCxnSpPr>
        <p:spPr bwMode="auto">
          <a:xfrm>
            <a:off x="5506642" y="1486705"/>
            <a:ext cx="1" cy="364498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1" idx="2"/>
            <a:endCxn id="43" idx="0"/>
          </p:cNvCxnSpPr>
          <p:nvPr/>
        </p:nvCxnSpPr>
        <p:spPr bwMode="auto">
          <a:xfrm rot="5400000">
            <a:off x="3222956" y="1394807"/>
            <a:ext cx="1519512" cy="3047861"/>
          </a:xfrm>
          <a:prstGeom prst="bentConnector3">
            <a:avLst>
              <a:gd name="adj1" fmla="val 86106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1" idx="2"/>
          </p:cNvCxnSpPr>
          <p:nvPr/>
        </p:nvCxnSpPr>
        <p:spPr bwMode="auto">
          <a:xfrm rot="5400000">
            <a:off x="5138785" y="2523726"/>
            <a:ext cx="732602" cy="3113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1" idx="2"/>
            <a:endCxn id="38" idx="0"/>
          </p:cNvCxnSpPr>
          <p:nvPr/>
        </p:nvCxnSpPr>
        <p:spPr bwMode="auto">
          <a:xfrm rot="16200000" flipH="1">
            <a:off x="5992119" y="1673504"/>
            <a:ext cx="742443" cy="171339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1" idx="2"/>
            <a:endCxn id="65" idx="0"/>
          </p:cNvCxnSpPr>
          <p:nvPr/>
        </p:nvCxnSpPr>
        <p:spPr bwMode="auto">
          <a:xfrm rot="16200000" flipH="1">
            <a:off x="6466076" y="1199546"/>
            <a:ext cx="1528658" cy="3447527"/>
          </a:xfrm>
          <a:prstGeom prst="bentConnector3">
            <a:avLst>
              <a:gd name="adj1" fmla="val 85225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1" idx="2"/>
            <a:endCxn id="42" idx="0"/>
          </p:cNvCxnSpPr>
          <p:nvPr/>
        </p:nvCxnSpPr>
        <p:spPr bwMode="auto">
          <a:xfrm rot="5400000">
            <a:off x="4369582" y="1755215"/>
            <a:ext cx="733294" cy="1540826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8" idx="2"/>
            <a:endCxn id="70" idx="0"/>
          </p:cNvCxnSpPr>
          <p:nvPr/>
        </p:nvCxnSpPr>
        <p:spPr bwMode="auto">
          <a:xfrm>
            <a:off x="5575477" y="4653005"/>
            <a:ext cx="0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23916" y="5702636"/>
            <a:ext cx="2103120" cy="307777"/>
          </a:xfrm>
          <a:prstGeom prst="rect">
            <a:avLst/>
          </a:prstGeom>
          <a:solidFill>
            <a:srgbClr val="4D80B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CLOSE</a:t>
            </a:r>
          </a:p>
        </p:txBody>
      </p:sp>
      <p:cxnSp>
        <p:nvCxnSpPr>
          <p:cNvPr id="37" name="Straight Arrow Connector 36"/>
          <p:cNvCxnSpPr>
            <a:stCxn id="70" idx="2"/>
            <a:endCxn id="79" idx="0"/>
          </p:cNvCxnSpPr>
          <p:nvPr/>
        </p:nvCxnSpPr>
        <p:spPr bwMode="auto">
          <a:xfrm flipH="1">
            <a:off x="5575476" y="5331709"/>
            <a:ext cx="1" cy="370927"/>
          </a:xfrm>
          <a:prstGeom prst="straightConnector1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3" idx="2"/>
            <a:endCxn id="68" idx="0"/>
          </p:cNvCxnSpPr>
          <p:nvPr/>
        </p:nvCxnSpPr>
        <p:spPr bwMode="auto">
          <a:xfrm rot="16200000" flipH="1">
            <a:off x="3837650" y="2607401"/>
            <a:ext cx="358958" cy="3116696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8" idx="0"/>
          </p:cNvCxnSpPr>
          <p:nvPr/>
        </p:nvCxnSpPr>
        <p:spPr bwMode="auto">
          <a:xfrm rot="5400000">
            <a:off x="5514230" y="4283981"/>
            <a:ext cx="122494" cy="12700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2"/>
            <a:endCxn id="68" idx="0"/>
          </p:cNvCxnSpPr>
          <p:nvPr/>
        </p:nvCxnSpPr>
        <p:spPr bwMode="auto">
          <a:xfrm rot="5400000">
            <a:off x="7089917" y="2480976"/>
            <a:ext cx="349812" cy="3378692"/>
          </a:xfrm>
          <a:prstGeom prst="bentConnector3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1182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EMAIL SIGNATURE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6960" y="2892275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4071" y="2901424"/>
            <a:ext cx="1537712" cy="307777"/>
          </a:xfrm>
          <a:prstGeom prst="rect">
            <a:avLst/>
          </a:prstGeom>
          <a:solidFill>
            <a:srgbClr val="A3C9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SOCIAL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689925" y="1189089"/>
            <a:ext cx="8033100" cy="4831484"/>
            <a:chOff x="1700085" y="1189089"/>
            <a:chExt cx="8033100" cy="4831484"/>
          </a:xfrm>
        </p:grpSpPr>
        <p:sp>
          <p:nvSpPr>
            <p:cNvPr id="106" name="TextBox 105"/>
            <p:cNvSpPr txBox="1"/>
            <p:nvPr/>
          </p:nvSpPr>
          <p:spPr>
            <a:xfrm>
              <a:off x="4465241" y="1189089"/>
              <a:ext cx="2103120" cy="307777"/>
            </a:xfrm>
            <a:prstGeom prst="rect">
              <a:avLst/>
            </a:prstGeom>
            <a:solidFill>
              <a:srgbClr val="FFA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WEBINAR BRIEF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65242" y="1861364"/>
              <a:ext cx="2103120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00085" y="3688653"/>
              <a:ext cx="1537712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7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95473" y="3697799"/>
              <a:ext cx="1537712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31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34077" y="4355388"/>
              <a:ext cx="2103120" cy="30777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5 NOV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34077" y="5034092"/>
              <a:ext cx="210312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6 NOV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34076" y="5712796"/>
              <a:ext cx="2103120" cy="307777"/>
            </a:xfrm>
            <a:prstGeom prst="rect">
              <a:avLst/>
            </a:prstGeom>
            <a:solidFill>
              <a:srgbClr val="4D80B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7 NOV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461342" y="2911584"/>
              <a:ext cx="1537712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120" y="2902435"/>
              <a:ext cx="1537712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834231" y="2911584"/>
              <a:ext cx="1537712" cy="307777"/>
            </a:xfrm>
            <a:prstGeom prst="rect">
              <a:avLst/>
            </a:prstGeom>
            <a:solidFill>
              <a:srgbClr val="A3C9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 OCT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1" y="2381065"/>
            <a:ext cx="10442864" cy="45113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20" name="Group 119"/>
          <p:cNvGrpSpPr/>
          <p:nvPr/>
        </p:nvGrpSpPr>
        <p:grpSpPr>
          <a:xfrm>
            <a:off x="9687955" y="1073728"/>
            <a:ext cx="2121958" cy="4280339"/>
            <a:chOff x="9687955" y="1073728"/>
            <a:chExt cx="2121958" cy="4280339"/>
          </a:xfrm>
        </p:grpSpPr>
        <p:sp>
          <p:nvSpPr>
            <p:cNvPr id="121" name="TextBox 120"/>
            <p:cNvSpPr txBox="1"/>
            <p:nvPr/>
          </p:nvSpPr>
          <p:spPr>
            <a:xfrm>
              <a:off x="9687955" y="1073728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SETUP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87955" y="1846213"/>
              <a:ext cx="2121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PRE-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689772" y="507706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POST-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689772" y="4345228"/>
              <a:ext cx="97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DURING</a:t>
              </a:r>
            </a:p>
          </p:txBody>
        </p:sp>
      </p:grpSp>
      <p:sp>
        <p:nvSpPr>
          <p:cNvPr id="125" name="Line Callout 1 124"/>
          <p:cNvSpPr/>
          <p:nvPr/>
        </p:nvSpPr>
        <p:spPr>
          <a:xfrm>
            <a:off x="10170528" y="2413086"/>
            <a:ext cx="1659835" cy="884583"/>
          </a:xfrm>
          <a:prstGeom prst="borderCallout1">
            <a:avLst>
              <a:gd name="adj1" fmla="val 18750"/>
              <a:gd name="adj2" fmla="val -8333"/>
              <a:gd name="adj3" fmla="val 74597"/>
              <a:gd name="adj4" fmla="val -13137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 Warning</a:t>
            </a:r>
          </a:p>
          <a:p>
            <a:pPr algn="ctr"/>
            <a:r>
              <a:rPr lang="en-US" sz="1200" dirty="0" smtClean="0"/>
              <a:t>You should first complete the event page </a:t>
            </a:r>
            <a:r>
              <a:rPr lang="en-US" sz="1200" dirty="0" smtClean="0">
                <a:sym typeface="Wingdings" panose="05000000000000000000" pitchFamily="2" charset="2"/>
              </a:rPr>
              <a:t></a:t>
            </a:r>
            <a:endParaRPr lang="en-MY" sz="1200" dirty="0"/>
          </a:p>
        </p:txBody>
      </p:sp>
      <p:sp>
        <p:nvSpPr>
          <p:cNvPr id="128" name="Oval Callout 127"/>
          <p:cNvSpPr/>
          <p:nvPr/>
        </p:nvSpPr>
        <p:spPr>
          <a:xfrm>
            <a:off x="6627036" y="1621171"/>
            <a:ext cx="679803" cy="407806"/>
          </a:xfrm>
          <a:prstGeom prst="wedgeEllipseCallo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I’m here!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24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2" y="751768"/>
            <a:ext cx="8770620" cy="6827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751768"/>
            <a:ext cx="10515600" cy="610623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7" y="60603"/>
            <a:ext cx="11167533" cy="811213"/>
          </a:xfrm>
        </p:spPr>
        <p:txBody>
          <a:bodyPr/>
          <a:lstStyle/>
          <a:p>
            <a:r>
              <a:rPr lang="en-US" dirty="0" smtClean="0"/>
              <a:t>EDUCATIONAL VIDEO FOR EVENT PAGE</a:t>
            </a:r>
            <a:endParaRPr lang="en-MY" dirty="0"/>
          </a:p>
        </p:txBody>
      </p:sp>
      <p:sp>
        <p:nvSpPr>
          <p:cNvPr id="21" name="Rounded Rectangle 20"/>
          <p:cNvSpPr/>
          <p:nvPr/>
        </p:nvSpPr>
        <p:spPr>
          <a:xfrm>
            <a:off x="3816626" y="6258629"/>
            <a:ext cx="228600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 with my event page&gt;</a:t>
            </a:r>
            <a:endParaRPr lang="en-MY" sz="1400" dirty="0"/>
          </a:p>
        </p:txBody>
      </p:sp>
      <p:sp>
        <p:nvSpPr>
          <p:cNvPr id="8" name="Rectangle 7"/>
          <p:cNvSpPr/>
          <p:nvPr/>
        </p:nvSpPr>
        <p:spPr>
          <a:xfrm>
            <a:off x="2934542" y="4165528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Guidelines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2863" y="910198"/>
            <a:ext cx="5529598" cy="317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Event page </a:t>
            </a:r>
            <a:r>
              <a:rPr lang="en-US" i="1" dirty="0" smtClean="0"/>
              <a:t>video</a:t>
            </a:r>
            <a:endParaRPr lang="en-MY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24816" y="4526820"/>
            <a:ext cx="4580793" cy="1550704"/>
            <a:chOff x="123142" y="3886000"/>
            <a:chExt cx="4580793" cy="1982814"/>
          </a:xfrm>
        </p:grpSpPr>
        <p:pic>
          <p:nvPicPr>
            <p:cNvPr id="22" name="Content Placeholder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8" t="52122" r="51840" b="22188"/>
            <a:stretch/>
          </p:blipFill>
          <p:spPr>
            <a:xfrm>
              <a:off x="123142" y="3886000"/>
              <a:ext cx="4580793" cy="198281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332868" y="3965713"/>
              <a:ext cx="4266803" cy="1789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Write your webinar’s brief to make it informative but concise explain about why you want to host a webinar to prospects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Work with copywriter to ensure the content is edited professionally fit on Quintiq.com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You should go through the content from top to bottom just to ensure it fits your requirements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Approve it if you are very confident that the event page is good to go live. </a:t>
              </a:r>
              <a:endParaRPr lang="en-MY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5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IN CMS</a:t>
            </a:r>
            <a:endParaRPr lang="en-MY" dirty="0"/>
          </a:p>
        </p:txBody>
      </p:sp>
      <p:sp>
        <p:nvSpPr>
          <p:cNvPr id="83" name="Rounded Rectangle 82"/>
          <p:cNvSpPr/>
          <p:nvPr/>
        </p:nvSpPr>
        <p:spPr>
          <a:xfrm>
            <a:off x="5731640" y="1734314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Preview</a:t>
            </a:r>
            <a:endParaRPr lang="en-MY" sz="1400" dirty="0"/>
          </a:p>
        </p:txBody>
      </p:sp>
      <p:pic>
        <p:nvPicPr>
          <p:cNvPr id="1065" name="Picture 41" descr="http://mira.quintiq.com/img-uploads/_PID-35878/1471941118_webinar-p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19285" r="42687" b="54165"/>
          <a:stretch/>
        </p:blipFill>
        <p:spPr bwMode="auto">
          <a:xfrm>
            <a:off x="838200" y="2165567"/>
            <a:ext cx="6680200" cy="46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8200" y="1726327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MIRA</a:t>
            </a:r>
            <a:endParaRPr lang="en-MY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778487" y="2751419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68547" y="4235662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758607" y="6506260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cxnSp>
        <p:nvCxnSpPr>
          <p:cNvPr id="10" name="Curved Connector 9"/>
          <p:cNvCxnSpPr/>
          <p:nvPr/>
        </p:nvCxnSpPr>
        <p:spPr bwMode="auto">
          <a:xfrm>
            <a:off x="7250432" y="1950217"/>
            <a:ext cx="1214205" cy="23019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64637" y="198090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8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-89082" y="23820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7</a:t>
            </a:r>
            <a:endParaRPr lang="en-MY" dirty="0"/>
          </a:p>
        </p:txBody>
      </p:sp>
      <p:cxnSp>
        <p:nvCxnSpPr>
          <p:cNvPr id="13" name="Curved Connector 12"/>
          <p:cNvCxnSpPr/>
          <p:nvPr/>
        </p:nvCxnSpPr>
        <p:spPr bwMode="auto">
          <a:xfrm rot="5400000">
            <a:off x="380552" y="1902694"/>
            <a:ext cx="484431" cy="41064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IN CMS</a:t>
            </a:r>
            <a:endParaRPr lang="en-MY" dirty="0"/>
          </a:p>
        </p:txBody>
      </p:sp>
      <p:sp>
        <p:nvSpPr>
          <p:cNvPr id="83" name="Rounded Rectangle 82"/>
          <p:cNvSpPr/>
          <p:nvPr/>
        </p:nvSpPr>
        <p:spPr>
          <a:xfrm>
            <a:off x="5731640" y="1734314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Preview</a:t>
            </a:r>
            <a:endParaRPr lang="en-MY" sz="1400" dirty="0"/>
          </a:p>
        </p:txBody>
      </p:sp>
      <p:pic>
        <p:nvPicPr>
          <p:cNvPr id="1065" name="Picture 41" descr="http://mira.quintiq.com/img-uploads/_PID-35878/1471941118_webinar-p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19285" r="42687" b="54165"/>
          <a:stretch/>
        </p:blipFill>
        <p:spPr bwMode="auto">
          <a:xfrm>
            <a:off x="838200" y="2165567"/>
            <a:ext cx="6680200" cy="46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8200" y="1726327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MIRA</a:t>
            </a:r>
            <a:endParaRPr lang="en-MY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778487" y="2751419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68547" y="4235662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758607" y="6506260"/>
            <a:ext cx="606286" cy="200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SAVE</a:t>
            </a:r>
            <a:endParaRPr lang="en-MY" sz="1200" b="1" dirty="0"/>
          </a:p>
        </p:txBody>
      </p:sp>
      <p:cxnSp>
        <p:nvCxnSpPr>
          <p:cNvPr id="10" name="Curved Connector 9"/>
          <p:cNvCxnSpPr/>
          <p:nvPr/>
        </p:nvCxnSpPr>
        <p:spPr bwMode="auto">
          <a:xfrm>
            <a:off x="7250432" y="1950217"/>
            <a:ext cx="1214205" cy="23019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64637" y="198090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7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-89082" y="23820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8</a:t>
            </a:r>
            <a:endParaRPr lang="en-MY" dirty="0"/>
          </a:p>
        </p:txBody>
      </p:sp>
      <p:cxnSp>
        <p:nvCxnSpPr>
          <p:cNvPr id="13" name="Curved Connector 12"/>
          <p:cNvCxnSpPr/>
          <p:nvPr/>
        </p:nvCxnSpPr>
        <p:spPr bwMode="auto">
          <a:xfrm rot="5400000">
            <a:off x="380552" y="1902694"/>
            <a:ext cx="484431" cy="41064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893" y="213888"/>
            <a:ext cx="12085107" cy="6492875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3386368" y="2733260"/>
            <a:ext cx="5526156" cy="181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want to confirm the event page’s description is final now and aligned to BU’s direction?</a:t>
            </a:r>
          </a:p>
          <a:p>
            <a:pPr algn="ctr"/>
            <a:endParaRPr lang="en-MY" dirty="0"/>
          </a:p>
        </p:txBody>
      </p:sp>
      <p:sp>
        <p:nvSpPr>
          <p:cNvPr id="15" name="Rounded Rectangle 14"/>
          <p:cNvSpPr/>
          <p:nvPr/>
        </p:nvSpPr>
        <p:spPr>
          <a:xfrm>
            <a:off x="6778486" y="4076079"/>
            <a:ext cx="2019737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Confirmed to proceed &gt;</a:t>
            </a:r>
            <a:endParaRPr lang="en-MY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547488" y="4076079"/>
            <a:ext cx="3077492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Hold on. I need more time to fine-tune</a:t>
            </a:r>
            <a:endParaRPr lang="en-MY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297" y="4837963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Slide </a:t>
            </a:r>
            <a:r>
              <a:rPr lang="en-US" dirty="0" smtClean="0">
                <a:solidFill>
                  <a:schemeClr val="bg1"/>
                </a:solidFill>
              </a:rPr>
              <a:t>10 with “Not ready” statement in progress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 bwMode="auto">
          <a:xfrm rot="5400000">
            <a:off x="3207285" y="4390424"/>
            <a:ext cx="484431" cy="41064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9902" y="5691933"/>
            <a:ext cx="47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Slide </a:t>
            </a:r>
            <a:r>
              <a:rPr lang="en-US" dirty="0" smtClean="0">
                <a:solidFill>
                  <a:schemeClr val="bg1"/>
                </a:solidFill>
              </a:rPr>
              <a:t>10 with “Confirmed” statement in progress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/>
          <p:cNvCxnSpPr>
            <a:endCxn id="19" idx="0"/>
          </p:cNvCxnSpPr>
          <p:nvPr/>
        </p:nvCxnSpPr>
        <p:spPr bwMode="auto">
          <a:xfrm>
            <a:off x="8425882" y="4600449"/>
            <a:ext cx="1410916" cy="1091484"/>
          </a:xfrm>
          <a:prstGeom prst="curvedConnector2">
            <a:avLst/>
          </a:prstGeom>
          <a:ln w="28575" cmpd="sng">
            <a:solidFill>
              <a:srgbClr val="FFA300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PAGE IN MIRA</a:t>
            </a:r>
            <a:endParaRPr lang="en-MY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2834640"/>
            <a:ext cx="10515600" cy="2032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98932" y="2113834"/>
            <a:ext cx="1558868" cy="326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Webinar brief</a:t>
            </a:r>
            <a:endParaRPr lang="en-MY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1" y="4742289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Edit </a:t>
            </a:r>
            <a:r>
              <a:rPr lang="en-US" u="sng" dirty="0" smtClean="0"/>
              <a:t>page </a:t>
            </a:r>
          </a:p>
          <a:p>
            <a:r>
              <a:rPr lang="en-US" u="sng" dirty="0" smtClean="0"/>
              <a:t>Live </a:t>
            </a:r>
            <a:r>
              <a:rPr lang="en-US" u="sng" dirty="0" smtClean="0"/>
              <a:t>event page</a:t>
            </a:r>
            <a:endParaRPr lang="en-MY" u="sng" dirty="0"/>
          </a:p>
        </p:txBody>
      </p:sp>
      <p:cxnSp>
        <p:nvCxnSpPr>
          <p:cNvPr id="29" name="Straight Connector 28"/>
          <p:cNvCxnSpPr>
            <a:endCxn id="43" idx="6"/>
          </p:cNvCxnSpPr>
          <p:nvPr/>
        </p:nvCxnSpPr>
        <p:spPr bwMode="auto">
          <a:xfrm flipV="1">
            <a:off x="233680" y="3316817"/>
            <a:ext cx="8053137" cy="14385"/>
          </a:xfrm>
          <a:prstGeom prst="line">
            <a:avLst/>
          </a:prstGeom>
          <a:ln w="28575" cmpd="sng">
            <a:solidFill>
              <a:srgbClr val="4D80BE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2604" y="3148322"/>
            <a:ext cx="1359605" cy="956949"/>
            <a:chOff x="925477" y="3057031"/>
            <a:chExt cx="1359605" cy="956949"/>
          </a:xfrm>
        </p:grpSpPr>
        <p:sp>
          <p:nvSpPr>
            <p:cNvPr id="31" name="Oval 30"/>
            <p:cNvSpPr/>
            <p:nvPr/>
          </p:nvSpPr>
          <p:spPr bwMode="auto">
            <a:xfrm>
              <a:off x="1422400" y="3057031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20 SEP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5477" y="3583093"/>
              <a:ext cx="13596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MIRA</a:t>
              </a:r>
            </a:p>
            <a:p>
              <a:pPr algn="ctr"/>
              <a:r>
                <a:rPr lang="en-US" sz="1100" dirty="0" smtClean="0"/>
                <a:t>Setup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19570" y="3148323"/>
            <a:ext cx="1359605" cy="787672"/>
            <a:chOff x="4329077" y="3057031"/>
            <a:chExt cx="1359605" cy="787672"/>
          </a:xfrm>
        </p:grpSpPr>
        <p:sp>
          <p:nvSpPr>
            <p:cNvPr id="34" name="Oval 33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ETA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3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Form</a:t>
              </a:r>
              <a:endParaRPr lang="en-US" sz="11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44775" y="3148323"/>
            <a:ext cx="1359605" cy="787672"/>
            <a:chOff x="4329077" y="3057031"/>
            <a:chExt cx="1359605" cy="787672"/>
          </a:xfrm>
        </p:grpSpPr>
        <p:sp>
          <p:nvSpPr>
            <p:cNvPr id="37" name="Oval 36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Copy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31515" y="3148322"/>
            <a:ext cx="1359605" cy="787672"/>
            <a:chOff x="4329077" y="3057031"/>
            <a:chExt cx="1359605" cy="787672"/>
          </a:xfrm>
        </p:grpSpPr>
        <p:sp>
          <p:nvSpPr>
            <p:cNvPr id="40" name="Oval 39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Approval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24134" y="3133937"/>
            <a:ext cx="1359605" cy="787672"/>
            <a:chOff x="4329077" y="3057031"/>
            <a:chExt cx="1359605" cy="787672"/>
          </a:xfrm>
        </p:grpSpPr>
        <p:sp>
          <p:nvSpPr>
            <p:cNvPr id="43" name="Oval 42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OCT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Launch</a:t>
              </a:r>
              <a:endParaRPr lang="en-US" sz="11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83951" y="4249716"/>
            <a:ext cx="166584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 involved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MY" u="sng" dirty="0"/>
          </a:p>
        </p:txBody>
      </p:sp>
      <p:pic>
        <p:nvPicPr>
          <p:cNvPr id="46" name="Picture 2" descr="http://mira.quintiq.com/user-profile-images/1445399003_GreySemiMu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7" y="4875388"/>
            <a:ext cx="216889" cy="21688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mira.quintiq.com/user-profile-images/1433215600_aid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" b="3117"/>
          <a:stretch/>
        </p:blipFill>
        <p:spPr bwMode="auto">
          <a:xfrm>
            <a:off x="8432676" y="5345105"/>
            <a:ext cx="230734" cy="21688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://mira.quintiq.com/user-profile-images/1383136777_pic89x8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76" y="5569885"/>
            <a:ext cx="254091" cy="25409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omt-gdc.com/jobrequest/images/profileImg/profile-defaul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8" y="4652130"/>
            <a:ext cx="218954" cy="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 bwMode="auto">
          <a:xfrm>
            <a:off x="0" y="6031533"/>
            <a:ext cx="10515600" cy="8047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8031" y="61009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8283949" y="6049226"/>
            <a:ext cx="166584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</a:p>
          <a:p>
            <a:endParaRPr lang="en-US" u="sng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3094519" y="3148322"/>
            <a:ext cx="1359605" cy="787672"/>
            <a:chOff x="4329077" y="3057031"/>
            <a:chExt cx="1359605" cy="787672"/>
          </a:xfrm>
        </p:grpSpPr>
        <p:sp>
          <p:nvSpPr>
            <p:cNvPr id="55" name="Oval 54"/>
            <p:cNvSpPr/>
            <p:nvPr/>
          </p:nvSpPr>
          <p:spPr bwMode="auto">
            <a:xfrm>
              <a:off x="4826000" y="3057031"/>
              <a:ext cx="365760" cy="36576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9077" y="3583093"/>
              <a:ext cx="1359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pic>
        <p:nvPicPr>
          <p:cNvPr id="1047" name="Picture 23" descr="http://mira.quintiq.com/img-uploads/_PID-30641/1470795516_IMG-6394429799957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7159">
            <a:off x="2530321" y="4009209"/>
            <a:ext cx="337330" cy="3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mira.quintiq.com/user-profile-images/1373855048_Screen-Shot-2013-07-15-at-10.23.38-A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2899">
            <a:off x="12824581" y="8978039"/>
            <a:ext cx="174906" cy="1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mira.quintiq.com/user-profile-images/1430874669_10449102-471601362976603-1698157358-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6186">
            <a:off x="3806672" y="4034227"/>
            <a:ext cx="306048" cy="3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urved Connector 63"/>
          <p:cNvCxnSpPr/>
          <p:nvPr/>
        </p:nvCxnSpPr>
        <p:spPr>
          <a:xfrm rot="16200000" flipV="1">
            <a:off x="3678808" y="3919921"/>
            <a:ext cx="359888" cy="29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V="1">
            <a:off x="2288268" y="3965638"/>
            <a:ext cx="359888" cy="29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0513" y="3950957"/>
            <a:ext cx="1359605" cy="35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Assigned</a:t>
            </a:r>
          </a:p>
          <a:p>
            <a:pPr algn="ctr"/>
            <a:r>
              <a:rPr lang="en-US" sz="1100" i="1" dirty="0" smtClean="0"/>
              <a:t>in</a:t>
            </a:r>
            <a:endParaRPr lang="en-US" sz="11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27015" y="2892990"/>
            <a:ext cx="13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I’m here!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647454" y="4617186"/>
            <a:ext cx="84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Requester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666490" y="4875388"/>
            <a:ext cx="107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Auto-tagged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8673961" y="5120815"/>
            <a:ext cx="1275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Executor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8654602" y="5362664"/>
            <a:ext cx="107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Auto-tagged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8654602" y="5574434"/>
            <a:ext cx="107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Auto-tagged</a:t>
            </a:r>
            <a:endParaRPr lang="en-US" sz="1100" dirty="0"/>
          </a:p>
        </p:txBody>
      </p:sp>
      <p:pic>
        <p:nvPicPr>
          <p:cNvPr id="49" name="Picture 23" descr="http://mira.quintiq.com/img-uploads/_PID-30641/1470795516_IMG-6394429799957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39" y="5112983"/>
            <a:ext cx="225933" cy="2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346959" y="2033870"/>
            <a:ext cx="853757" cy="4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Self-explanatory video</a:t>
            </a:r>
            <a:endParaRPr lang="en-MY" sz="1050" dirty="0"/>
          </a:p>
        </p:txBody>
      </p:sp>
      <p:sp>
        <p:nvSpPr>
          <p:cNvPr id="3" name="Rectangle 2"/>
          <p:cNvSpPr/>
          <p:nvPr/>
        </p:nvSpPr>
        <p:spPr>
          <a:xfrm>
            <a:off x="2156791" y="4742289"/>
            <a:ext cx="6042992" cy="12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373277" y="482254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Event page’s progress log</a:t>
            </a:r>
          </a:p>
          <a:p>
            <a:r>
              <a:rPr lang="en-US" sz="1400" i="1" dirty="0"/>
              <a:t>Monique has just confirmed event page’s </a:t>
            </a:r>
            <a:r>
              <a:rPr lang="en-US" sz="1400" i="1" dirty="0" smtClean="0"/>
              <a:t>description  (</a:t>
            </a:r>
            <a:r>
              <a:rPr lang="en-US" sz="1400" i="1" dirty="0" err="1" smtClean="0"/>
              <a:t>dd.mm.yyyy</a:t>
            </a:r>
            <a:r>
              <a:rPr lang="en-US" sz="1400" i="1" dirty="0" smtClean="0"/>
              <a:t>)</a:t>
            </a:r>
            <a:endParaRPr lang="en-US" sz="1400" i="1" dirty="0"/>
          </a:p>
          <a:p>
            <a:r>
              <a:rPr lang="en-US" sz="1400" i="1" dirty="0"/>
              <a:t>Event page is being </a:t>
            </a:r>
            <a:r>
              <a:rPr lang="en-US" sz="1400" i="1" dirty="0" smtClean="0"/>
              <a:t>reviewed </a:t>
            </a:r>
            <a:r>
              <a:rPr lang="en-US" sz="1400" i="1" dirty="0"/>
              <a:t>(</a:t>
            </a:r>
            <a:r>
              <a:rPr lang="en-US" sz="1400" i="1" dirty="0" err="1"/>
              <a:t>dd.mm.yyyy</a:t>
            </a:r>
            <a:r>
              <a:rPr lang="en-US" sz="1400" i="1" dirty="0"/>
              <a:t>)</a:t>
            </a:r>
          </a:p>
          <a:p>
            <a:r>
              <a:rPr lang="en-US" sz="1400" i="1" dirty="0"/>
              <a:t>John is assigned to </a:t>
            </a:r>
            <a:r>
              <a:rPr lang="en-US" sz="1400" i="1" dirty="0" smtClean="0"/>
              <a:t>copywriting </a:t>
            </a:r>
            <a:r>
              <a:rPr lang="en-US" sz="1400" i="1" dirty="0"/>
              <a:t>(</a:t>
            </a:r>
            <a:r>
              <a:rPr lang="en-US" sz="1400" i="1" dirty="0" err="1"/>
              <a:t>dd.mm.yyyy</a:t>
            </a:r>
            <a:r>
              <a:rPr lang="en-US" sz="1400" i="1" dirty="0"/>
              <a:t>)</a:t>
            </a:r>
            <a:endParaRPr lang="en-MY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56791" y="5112983"/>
            <a:ext cx="60429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 bwMode="auto">
          <a:xfrm>
            <a:off x="0" y="1779104"/>
            <a:ext cx="12192000" cy="5078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PAGE PREVIEW</a:t>
            </a:r>
            <a:endParaRPr lang="en-MY" dirty="0"/>
          </a:p>
        </p:txBody>
      </p:sp>
      <p:sp>
        <p:nvSpPr>
          <p:cNvPr id="83" name="Rounded Rectangle 82"/>
          <p:cNvSpPr/>
          <p:nvPr/>
        </p:nvSpPr>
        <p:spPr>
          <a:xfrm>
            <a:off x="7589520" y="5852229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 event page &gt;</a:t>
            </a:r>
            <a:endParaRPr lang="en-MY" sz="1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934720" y="1690688"/>
            <a:ext cx="5974080" cy="5141529"/>
            <a:chOff x="934720" y="1690688"/>
            <a:chExt cx="5974080" cy="5141529"/>
          </a:xfrm>
        </p:grpSpPr>
        <p:pic>
          <p:nvPicPr>
            <p:cNvPr id="1065" name="Picture 41" descr="http://mira.quintiq.com/img-uploads/_PID-35878/1471941118_webinar-pag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96"/>
            <a:stretch/>
          </p:blipFill>
          <p:spPr bwMode="auto">
            <a:xfrm>
              <a:off x="934720" y="1690688"/>
              <a:ext cx="5974080" cy="514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260" y="2731440"/>
              <a:ext cx="1197283" cy="1423118"/>
            </a:xfrm>
            <a:prstGeom prst="rect">
              <a:avLst/>
            </a:prstGeom>
          </p:spPr>
        </p:pic>
      </p:grpSp>
      <p:sp>
        <p:nvSpPr>
          <p:cNvPr id="8" name="Rounded Rectangle 7"/>
          <p:cNvSpPr/>
          <p:nvPr/>
        </p:nvSpPr>
        <p:spPr>
          <a:xfrm>
            <a:off x="9567040" y="5852229"/>
            <a:ext cx="1786760" cy="387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Confirm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9905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1285</Words>
  <Application>Microsoft Office PowerPoint</Application>
  <PresentationFormat>Widescreen</PresentationFormat>
  <Paragraphs>451</Paragraphs>
  <Slides>22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Wingdings</vt:lpstr>
      <vt:lpstr>Office Theme</vt:lpstr>
      <vt:lpstr>Select campaign based on lead’s type</vt:lpstr>
      <vt:lpstr>L3 - Webinar</vt:lpstr>
      <vt:lpstr>Fill in Webinar Brief</vt:lpstr>
      <vt:lpstr>WEBINAR CHART</vt:lpstr>
      <vt:lpstr>EDUCATIONAL VIDEO FOR EVENT PAGE</vt:lpstr>
      <vt:lpstr>EDIT IN CMS</vt:lpstr>
      <vt:lpstr>EDIT IN CMS</vt:lpstr>
      <vt:lpstr>EVENT PAGE IN MIRA</vt:lpstr>
      <vt:lpstr>EVENT PAGE PREVIEW</vt:lpstr>
      <vt:lpstr>AUTO-CALCULATE LAUNCH DATE</vt:lpstr>
      <vt:lpstr>EMAIL SIG. BANNER IN MIRA</vt:lpstr>
      <vt:lpstr>Feature</vt:lpstr>
      <vt:lpstr>AUTO-CALCULATE LAUNCH DATE</vt:lpstr>
      <vt:lpstr>EDUCATIONAL VIDEO FOR EMAIL BLAST</vt:lpstr>
      <vt:lpstr>EMAIL BLAST</vt:lpstr>
      <vt:lpstr>Feature</vt:lpstr>
      <vt:lpstr>PRESO DECK</vt:lpstr>
      <vt:lpstr>DOWNLOAD PAGE</vt:lpstr>
      <vt:lpstr>Info for Webinar recording upload</vt:lpstr>
      <vt:lpstr>PowerPoint Presentation</vt:lpstr>
      <vt:lpstr>Service items reference (lead-time)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a service</dc:title>
  <dc:creator>TAN Grace</dc:creator>
  <cp:lastModifiedBy>TAN Grace</cp:lastModifiedBy>
  <cp:revision>262</cp:revision>
  <dcterms:created xsi:type="dcterms:W3CDTF">2016-08-15T09:35:16Z</dcterms:created>
  <dcterms:modified xsi:type="dcterms:W3CDTF">2016-10-24T06:59:38Z</dcterms:modified>
</cp:coreProperties>
</file>