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8" r:id="rId1"/>
  </p:sldMasterIdLst>
  <p:notesMasterIdLst>
    <p:notesMasterId r:id="rId5"/>
  </p:notesMasterIdLst>
  <p:handoutMasterIdLst>
    <p:handoutMasterId r:id="rId6"/>
  </p:handoutMasterIdLst>
  <p:sldIdLst>
    <p:sldId id="460" r:id="rId2"/>
    <p:sldId id="461" r:id="rId3"/>
    <p:sldId id="462" r:id="rId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  <p15:guide id="3" orient="horz" pos="3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ng Siew Mee" initials="Y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BB0"/>
    <a:srgbClr val="FFA300"/>
    <a:srgbClr val="D60000"/>
    <a:srgbClr val="201755"/>
    <a:srgbClr val="000000"/>
    <a:srgbClr val="CBD2D8"/>
    <a:srgbClr val="24265E"/>
    <a:srgbClr val="88AAD4"/>
    <a:srgbClr val="4D80BE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8" autoAdjust="0"/>
    <p:restoredTop sz="95405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250" y="77"/>
      </p:cViewPr>
      <p:guideLst>
        <p:guide orient="horz" pos="4319"/>
        <p:guide/>
        <p:guide orient="horz" pos="3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3168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Savings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Quality</c:v>
                </c:pt>
                <c:pt idx="1">
                  <c:v>Fleet</c:v>
                </c:pt>
                <c:pt idx="2">
                  <c:v>Crew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E269B-8D52-4F28-9435-AE62812CD83F}" type="datetimeFigureOut">
              <a:rPr lang="en-US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D9C31-01B0-4F78-B256-46D85C366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F222CC-A3E6-4B7B-BA0B-C40CBBB31C1F}" type="datetimeFigureOut">
              <a:rPr lang="en-US"/>
              <a:pPr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80C0CD-6B40-4253-9A57-0DAD747DD5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0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8239198_XXXLarge_resiz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9190"/>
            <a:ext cx="9196297" cy="273886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0" y="4717473"/>
            <a:ext cx="9144000" cy="426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E8EBED"/>
              </a:solidFill>
              <a:latin typeface="+mj-lt"/>
            </a:endParaRPr>
          </a:p>
        </p:txBody>
      </p:sp>
      <p:pic>
        <p:nvPicPr>
          <p:cNvPr id="16" name="Picture 15" descr="blue bar.ti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3" r="578" b="6534"/>
          <a:stretch>
            <a:fillRect/>
          </a:stretch>
        </p:blipFill>
        <p:spPr>
          <a:xfrm>
            <a:off x="0" y="5020515"/>
            <a:ext cx="9144000" cy="13792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1"/>
            <a:ext cx="9144000" cy="54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11615" y="4979229"/>
            <a:ext cx="40651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+mj-lt"/>
              </a:rPr>
              <a:t>© 2016 Quintiq Holding B.V. All rights reserved. Quintiq is a registered mark of Quintiq Holding B.V. </a:t>
            </a:r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itle 16"/>
          <p:cNvSpPr>
            <a:spLocks noGrp="1"/>
          </p:cNvSpPr>
          <p:nvPr userDrawn="1">
            <p:ph type="ctrTitle"/>
          </p:nvPr>
        </p:nvSpPr>
        <p:spPr>
          <a:xfrm>
            <a:off x="549276" y="3319122"/>
            <a:ext cx="7908925" cy="2906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Subtitle 17"/>
          <p:cNvSpPr>
            <a:spLocks noGrp="1"/>
          </p:cNvSpPr>
          <p:nvPr userDrawn="1">
            <p:ph type="subTitle" idx="1"/>
          </p:nvPr>
        </p:nvSpPr>
        <p:spPr>
          <a:xfrm>
            <a:off x="549275" y="3624034"/>
            <a:ext cx="7908925" cy="19804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14950" y="4040415"/>
            <a:ext cx="2382837" cy="4423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>
                <a:latin typeface="+mj-lt"/>
              </a:rPr>
              <a:t>Presenters name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Designation</a:t>
            </a:r>
            <a:endParaRPr lang="en-US" dirty="0">
              <a:latin typeface="+mj-lt"/>
            </a:endParaRPr>
          </a:p>
        </p:txBody>
      </p:sp>
      <p:sp>
        <p:nvSpPr>
          <p:cNvPr id="29" name="Text Placeholder 1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32113" y="4040415"/>
            <a:ext cx="2382837" cy="4423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>
                <a:latin typeface="+mj-lt"/>
              </a:rPr>
              <a:t>Presenters name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Designation</a:t>
            </a:r>
            <a:endParaRPr lang="en-US" dirty="0">
              <a:latin typeface="+mj-lt"/>
            </a:endParaRPr>
          </a:p>
        </p:txBody>
      </p:sp>
      <p:sp>
        <p:nvSpPr>
          <p:cNvPr id="30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49276" y="4040415"/>
            <a:ext cx="2382837" cy="4423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>
                <a:latin typeface="+mj-lt"/>
              </a:rPr>
              <a:t>Presenters name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Designation</a:t>
            </a:r>
            <a:endParaRPr lang="en-US" dirty="0">
              <a:latin typeface="+mj-lt"/>
            </a:endParaRP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549276" y="3822077"/>
            <a:ext cx="7908925" cy="21074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3" name="Picture 12" descr="cube-transpar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459"/>
            <a:ext cx="1634776" cy="1560787"/>
          </a:xfrm>
          <a:prstGeom prst="rect">
            <a:avLst/>
          </a:prstGeom>
        </p:spPr>
      </p:pic>
      <p:pic>
        <p:nvPicPr>
          <p:cNvPr id="18" name="Picture 31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5404" y="4530971"/>
            <a:ext cx="1486801" cy="38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151" y="1000126"/>
            <a:ext cx="8258175" cy="3594497"/>
          </a:xfrm>
          <a:prstGeom prst="rect">
            <a:avLst/>
          </a:prstGeom>
        </p:spPr>
        <p:txBody>
          <a:bodyPr/>
          <a:lstStyle>
            <a:lvl1pPr marL="285750" indent="-285750">
              <a:defRPr sz="2400" b="0">
                <a:solidFill>
                  <a:srgbClr val="4D4D4F"/>
                </a:solidFill>
              </a:defRPr>
            </a:lvl1pPr>
            <a:lvl2pPr>
              <a:defRPr sz="2000">
                <a:solidFill>
                  <a:srgbClr val="4D4D4F"/>
                </a:solidFill>
              </a:defRPr>
            </a:lvl2pPr>
            <a:lvl3pPr>
              <a:defRPr sz="1800">
                <a:solidFill>
                  <a:srgbClr val="4D4D4F"/>
                </a:solidFill>
              </a:defRPr>
            </a:lvl3pPr>
            <a:lvl4pPr>
              <a:defRPr sz="1600">
                <a:solidFill>
                  <a:srgbClr val="4D4D4F"/>
                </a:solidFill>
              </a:defRPr>
            </a:lvl4pPr>
            <a:lvl5pPr>
              <a:defRPr sz="1600">
                <a:solidFill>
                  <a:srgbClr val="4D4D4F"/>
                </a:solidFill>
              </a:defRPr>
            </a:lvl5pPr>
          </a:lstStyle>
          <a:p>
            <a:pPr lvl="0"/>
            <a:r>
              <a:rPr lang="en-US" dirty="0" smtClean="0"/>
              <a:t>Bullet text 20pt Calibri font in sentence case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11150" y="0"/>
            <a:ext cx="8375650" cy="608410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74688693_XXXLarge_resiz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4363"/>
            <a:ext cx="9205784" cy="276993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0" y="4717473"/>
            <a:ext cx="9144000" cy="426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E8EBED"/>
              </a:solidFill>
              <a:latin typeface="+mj-lt"/>
            </a:endParaRPr>
          </a:p>
        </p:txBody>
      </p:sp>
      <p:pic>
        <p:nvPicPr>
          <p:cNvPr id="16" name="Picture 15" descr="blue bar.ti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3" r="578" b="6534"/>
          <a:stretch>
            <a:fillRect/>
          </a:stretch>
        </p:blipFill>
        <p:spPr>
          <a:xfrm>
            <a:off x="0" y="5020515"/>
            <a:ext cx="9144000" cy="13792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1"/>
            <a:ext cx="9144000" cy="54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Title 16"/>
          <p:cNvSpPr>
            <a:spLocks noGrp="1"/>
          </p:cNvSpPr>
          <p:nvPr userDrawn="1">
            <p:ph type="ctrTitle"/>
          </p:nvPr>
        </p:nvSpPr>
        <p:spPr>
          <a:xfrm>
            <a:off x="549276" y="3319122"/>
            <a:ext cx="7908925" cy="2906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Subtitle 17"/>
          <p:cNvSpPr>
            <a:spLocks noGrp="1"/>
          </p:cNvSpPr>
          <p:nvPr userDrawn="1">
            <p:ph type="subTitle" idx="1"/>
          </p:nvPr>
        </p:nvSpPr>
        <p:spPr>
          <a:xfrm>
            <a:off x="549275" y="3624034"/>
            <a:ext cx="7908925" cy="19804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14950" y="4040415"/>
            <a:ext cx="2382837" cy="4354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>
                <a:latin typeface="+mj-lt"/>
              </a:rPr>
              <a:t>Presenters name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Designation</a:t>
            </a:r>
            <a:endParaRPr lang="en-US" dirty="0">
              <a:latin typeface="+mj-lt"/>
            </a:endParaRPr>
          </a:p>
        </p:txBody>
      </p:sp>
      <p:sp>
        <p:nvSpPr>
          <p:cNvPr id="29" name="Text Placeholder 1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32113" y="4040415"/>
            <a:ext cx="2382837" cy="4354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>
                <a:latin typeface="+mj-lt"/>
              </a:rPr>
              <a:t>Presenters name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Designation</a:t>
            </a:r>
            <a:endParaRPr lang="en-US" dirty="0">
              <a:latin typeface="+mj-lt"/>
            </a:endParaRPr>
          </a:p>
        </p:txBody>
      </p:sp>
      <p:sp>
        <p:nvSpPr>
          <p:cNvPr id="30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49276" y="4040415"/>
            <a:ext cx="2382837" cy="4354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>
                <a:latin typeface="+mj-lt"/>
              </a:rPr>
              <a:t>Presenters name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Designation</a:t>
            </a:r>
            <a:endParaRPr lang="en-US" dirty="0">
              <a:latin typeface="+mj-lt"/>
            </a:endParaRP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549276" y="3822077"/>
            <a:ext cx="7908925" cy="21074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3" name="Picture 12" descr="cube-transpar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517"/>
            <a:ext cx="1634776" cy="1560787"/>
          </a:xfrm>
          <a:prstGeom prst="rect">
            <a:avLst/>
          </a:prstGeom>
        </p:spPr>
      </p:pic>
      <p:pic>
        <p:nvPicPr>
          <p:cNvPr id="18" name="Picture 31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5404" y="4530971"/>
            <a:ext cx="1486801" cy="38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411615" y="4979229"/>
            <a:ext cx="40651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+mj-lt"/>
              </a:rPr>
              <a:t>© 2016 Quintiq Holding B.V. All rights reserved. Quintiq is a registered mark of Quintiq Holding B.V. </a:t>
            </a:r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75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imary 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16" y="0"/>
            <a:ext cx="9221371" cy="434339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18123" y="1807970"/>
            <a:ext cx="3484254" cy="4050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218126" y="2219698"/>
            <a:ext cx="3492889" cy="34355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4827" y="4928056"/>
            <a:ext cx="4065588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chemeClr val="tx1"/>
                </a:solidFill>
                <a:latin typeface="+mn-lt"/>
                <a:cs typeface="Arial" charset="0"/>
              </a:rPr>
              <a:t>© </a:t>
            </a:r>
            <a:r>
              <a:rPr lang="en-US" sz="800" b="0" dirty="0" smtClean="0">
                <a:solidFill>
                  <a:schemeClr val="tx1"/>
                </a:solidFill>
                <a:latin typeface="+mn-lt"/>
                <a:cs typeface="Arial" charset="0"/>
              </a:rPr>
              <a:t>2016 </a:t>
            </a:r>
            <a:r>
              <a:rPr lang="en-US" sz="800" b="0" dirty="0">
                <a:solidFill>
                  <a:schemeClr val="tx1"/>
                </a:solidFill>
                <a:latin typeface="+mn-lt"/>
                <a:cs typeface="Arial" charset="0"/>
              </a:rPr>
              <a:t>Quintiq. All rights reserved. Quintiq is a registered mark of Quintiq Holding B.V.</a:t>
            </a:r>
          </a:p>
        </p:txBody>
      </p:sp>
      <p:pic>
        <p:nvPicPr>
          <p:cNvPr id="12" name="Picture 3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5404" y="4530971"/>
            <a:ext cx="1486801" cy="38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4064001" y="1743676"/>
            <a:ext cx="0" cy="940486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88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ondary 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535459"/>
            <a:ext cx="9144000" cy="2826223"/>
            <a:chOff x="0" y="535459"/>
            <a:chExt cx="9144000" cy="2826223"/>
          </a:xfrm>
        </p:grpSpPr>
        <p:sp>
          <p:nvSpPr>
            <p:cNvPr id="2" name="Rectangle 1"/>
            <p:cNvSpPr/>
            <p:nvPr userDrawn="1"/>
          </p:nvSpPr>
          <p:spPr bwMode="auto">
            <a:xfrm>
              <a:off x="0" y="591749"/>
              <a:ext cx="9144000" cy="2769933"/>
            </a:xfrm>
            <a:prstGeom prst="rect">
              <a:avLst/>
            </a:prstGeom>
            <a:solidFill>
              <a:srgbClr val="3D6BB0"/>
            </a:solidFill>
            <a:ln w="6350" cmpd="sng">
              <a:noFill/>
              <a:prstDash val="solid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cube-transparent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5459"/>
              <a:ext cx="1634776" cy="1560787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 bwMode="auto">
          <a:xfrm>
            <a:off x="0" y="4717258"/>
            <a:ext cx="9144000" cy="426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E8EBED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27" y="4928056"/>
            <a:ext cx="4065588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chemeClr val="tx1"/>
                </a:solidFill>
                <a:latin typeface="+mn-lt"/>
                <a:cs typeface="Arial" charset="0"/>
              </a:rPr>
              <a:t>© </a:t>
            </a:r>
            <a:r>
              <a:rPr lang="en-US" sz="800" b="0" dirty="0" smtClean="0">
                <a:solidFill>
                  <a:schemeClr val="tx1"/>
                </a:solidFill>
                <a:latin typeface="+mn-lt"/>
                <a:cs typeface="Arial" charset="0"/>
              </a:rPr>
              <a:t>2016 </a:t>
            </a:r>
            <a:r>
              <a:rPr lang="en-US" sz="800" b="0" dirty="0">
                <a:solidFill>
                  <a:schemeClr val="tx1"/>
                </a:solidFill>
                <a:latin typeface="+mn-lt"/>
                <a:cs typeface="Arial" charset="0"/>
              </a:rPr>
              <a:t>Quintiq. All rights reserved. Quintiq is a registered mark of Quintiq Holding B.V.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54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8007" y="1469231"/>
            <a:ext cx="5999163" cy="4762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038007" y="1983581"/>
            <a:ext cx="5999163" cy="4762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3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5404" y="4530971"/>
            <a:ext cx="1486801" cy="38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52173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11150" y="0"/>
            <a:ext cx="8375650" cy="608410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3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9828" y="4794475"/>
            <a:ext cx="968818" cy="252000"/>
          </a:xfrm>
          <a:prstGeom prst="rect">
            <a:avLst/>
          </a:prstGeom>
          <a:noFill/>
          <a:ln w="76200" cmpd="sng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11150" y="0"/>
            <a:ext cx="8375650" cy="608410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5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11151" y="2"/>
            <a:ext cx="8375650" cy="608410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69890" y="859631"/>
            <a:ext cx="8358187" cy="3567113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lang="en-US" dirty="0" smtClean="0">
                <a:solidFill>
                  <a:srgbClr val="4D4D4F"/>
                </a:solidFill>
              </a:defRPr>
            </a:lvl1pPr>
            <a:lvl2pPr>
              <a:buFont typeface="Arial" pitchFamily="34" charset="0"/>
              <a:buChar char="•"/>
              <a:defRPr lang="en-US" sz="1350" kern="1200" baseline="0" dirty="0" smtClean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2pPr>
            <a:lvl3pPr>
              <a:buFont typeface="Arial" pitchFamily="34" charset="0"/>
              <a:buChar char="•"/>
              <a:defRPr lang="en-US" sz="1200" kern="1200" baseline="0" dirty="0" smtClean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3pPr>
            <a:lvl4pPr>
              <a:buFont typeface="Arial" pitchFamily="34" charset="0"/>
              <a:buChar char="•"/>
              <a:defRPr lang="en-US" sz="1050" kern="1200" baseline="0" dirty="0" smtClean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4pPr>
            <a:lvl5pPr>
              <a:buFont typeface="Arial" pitchFamily="34" charset="0"/>
              <a:buChar char="•"/>
              <a:defRPr lang="en-US" sz="1050" kern="1200" baseline="0" dirty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3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9828" y="4794475"/>
            <a:ext cx="968818" cy="252000"/>
          </a:xfrm>
          <a:prstGeom prst="rect">
            <a:avLst/>
          </a:prstGeom>
          <a:noFill/>
          <a:ln w="76200" cmpd="sng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95005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11151" y="2"/>
            <a:ext cx="8375650" cy="608410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69890" y="859631"/>
            <a:ext cx="8358187" cy="3567113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lang="en-US" dirty="0" smtClean="0">
                <a:solidFill>
                  <a:srgbClr val="4D4D4F"/>
                </a:solidFill>
              </a:defRPr>
            </a:lvl1pPr>
            <a:lvl2pPr>
              <a:buFont typeface="Arial" pitchFamily="34" charset="0"/>
              <a:buChar char="•"/>
              <a:defRPr lang="en-US" sz="1350" kern="1200" baseline="0" dirty="0" smtClean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2pPr>
            <a:lvl3pPr>
              <a:buFont typeface="Arial" pitchFamily="34" charset="0"/>
              <a:buChar char="•"/>
              <a:defRPr lang="en-US" sz="1200" kern="1200" baseline="0" dirty="0" smtClean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3pPr>
            <a:lvl4pPr>
              <a:buFont typeface="Arial" pitchFamily="34" charset="0"/>
              <a:buChar char="•"/>
              <a:defRPr lang="en-US" sz="1050" kern="1200" baseline="0" dirty="0" smtClean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4pPr>
            <a:lvl5pPr>
              <a:buFont typeface="Arial" pitchFamily="34" charset="0"/>
              <a:buChar char="•"/>
              <a:defRPr lang="en-US" sz="1050" kern="1200" baseline="0" dirty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678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ection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915591"/>
            <a:ext cx="4068000" cy="3702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0">
                <a:solidFill>
                  <a:srgbClr val="4D80BE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11151" y="2"/>
            <a:ext cx="8375650" cy="608410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47675" y="1345406"/>
            <a:ext cx="4068000" cy="3281363"/>
          </a:xfrm>
          <a:prstGeom prst="rect">
            <a:avLst/>
          </a:prstGeom>
        </p:spPr>
        <p:txBody>
          <a:bodyPr/>
          <a:lstStyle>
            <a:lvl1pPr marL="129779" indent="-129779">
              <a:buFont typeface="Arial" pitchFamily="34" charset="0"/>
              <a:buChar char="•"/>
              <a:defRPr>
                <a:solidFill>
                  <a:srgbClr val="4D4D4F"/>
                </a:solidFill>
              </a:defRPr>
            </a:lvl1pPr>
            <a:lvl2pPr marL="338138" indent="-195263">
              <a:defRPr/>
            </a:lvl2pPr>
            <a:lvl3pPr marL="535781" indent="-171450">
              <a:defRPr/>
            </a:lvl3pPr>
            <a:lvl4pPr marL="740569" indent="-171450">
              <a:defRPr/>
            </a:lvl4pPr>
            <a:lvl5pPr marL="934641" indent="-1714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4616491" y="915591"/>
            <a:ext cx="4068000" cy="3702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0">
                <a:solidFill>
                  <a:srgbClr val="4D80BE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28065" y="1346853"/>
            <a:ext cx="4068000" cy="3281363"/>
          </a:xfrm>
          <a:prstGeom prst="rect">
            <a:avLst/>
          </a:prstGeom>
        </p:spPr>
        <p:txBody>
          <a:bodyPr/>
          <a:lstStyle>
            <a:lvl1pPr marL="129779" indent="-129779">
              <a:buFont typeface="Arial" pitchFamily="34" charset="0"/>
              <a:buChar char="•"/>
              <a:defRPr>
                <a:solidFill>
                  <a:srgbClr val="4D4D4F"/>
                </a:solidFill>
              </a:defRPr>
            </a:lvl1pPr>
            <a:lvl2pPr marL="338138" indent="-195263">
              <a:defRPr/>
            </a:lvl2pPr>
            <a:lvl3pPr marL="535781" indent="-171450">
              <a:defRPr/>
            </a:lvl3pPr>
            <a:lvl4pPr marL="740569" indent="-171450">
              <a:defRPr/>
            </a:lvl4pPr>
            <a:lvl5pPr marL="934641" indent="-1714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3" name="Picture 3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9828" y="4794475"/>
            <a:ext cx="968818" cy="252000"/>
          </a:xfrm>
          <a:prstGeom prst="rect">
            <a:avLst/>
          </a:prstGeom>
          <a:noFill/>
          <a:ln w="76200" cmpd="sng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72983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4353791" y="4979736"/>
            <a:ext cx="436421" cy="173290"/>
          </a:xfrm>
          <a:prstGeom prst="rect">
            <a:avLst/>
          </a:prstGeom>
        </p:spPr>
        <p:txBody>
          <a:bodyPr anchor="ctr"/>
          <a:lstStyle/>
          <a:p>
            <a:pPr algn="ctr"/>
            <a:fld id="{D5020DF9-751E-45A9-8DF4-5C532CBC2E56}" type="slidenum">
              <a:rPr lang="en-US" sz="700" b="0">
                <a:solidFill>
                  <a:srgbClr val="95999C"/>
                </a:solidFill>
              </a:rPr>
              <a:pPr algn="ctr"/>
              <a:t>‹#›</a:t>
            </a:fld>
            <a:endParaRPr lang="en-US" sz="700" b="0" dirty="0">
              <a:solidFill>
                <a:srgbClr val="95999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55961" y="1204117"/>
            <a:ext cx="1371600" cy="203597"/>
          </a:xfrm>
          <a:prstGeom prst="rect">
            <a:avLst/>
          </a:prstGeom>
          <a:solidFill>
            <a:srgbClr val="4D80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R 77  G 128  B 190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55961" y="1752928"/>
            <a:ext cx="1371600" cy="203597"/>
          </a:xfrm>
          <a:prstGeom prst="rect">
            <a:avLst/>
          </a:prstGeom>
          <a:solidFill>
            <a:srgbClr val="CBD2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R 203  G 210  B 216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5961" y="2026441"/>
            <a:ext cx="1371600" cy="204788"/>
          </a:xfrm>
          <a:prstGeom prst="rect">
            <a:avLst/>
          </a:prstGeom>
          <a:solidFill>
            <a:srgbClr val="EAED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R 234  G 237  B 239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55961" y="3419473"/>
            <a:ext cx="1371600" cy="203597"/>
          </a:xfrm>
          <a:prstGeom prst="rect">
            <a:avLst/>
          </a:prstGeom>
          <a:solidFill>
            <a:srgbClr val="4D4D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FFFFFF"/>
                </a:solidFill>
              </a:rPr>
              <a:t>R 77  G 77  B 79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55961" y="32194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4D4D4F"/>
                </a:solidFill>
              </a:rPr>
              <a:t>Primary Text Color</a:t>
            </a:r>
            <a:endParaRPr lang="en-US" sz="1000" b="1" dirty="0">
              <a:solidFill>
                <a:srgbClr val="4D4D4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55961" y="1478821"/>
            <a:ext cx="1371600" cy="203597"/>
          </a:xfrm>
          <a:prstGeom prst="rect">
            <a:avLst/>
          </a:prstGeom>
          <a:solidFill>
            <a:srgbClr val="2426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R 36  G 38  B 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55961" y="2301145"/>
            <a:ext cx="1371600" cy="203597"/>
          </a:xfrm>
          <a:prstGeom prst="rect">
            <a:avLst/>
          </a:prstGeom>
          <a:solidFill>
            <a:srgbClr val="92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/>
              <a:t>R 146  G 150  B 153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55961" y="2574658"/>
            <a:ext cx="1371600" cy="204788"/>
          </a:xfrm>
          <a:prstGeom prst="rect">
            <a:avLst/>
          </a:prstGeom>
          <a:solidFill>
            <a:srgbClr val="FFA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FFFFFF"/>
                </a:solidFill>
              </a:rPr>
              <a:t>R 255  G 163  B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55961" y="2849362"/>
            <a:ext cx="1371600" cy="203597"/>
          </a:xfrm>
          <a:prstGeom prst="rect">
            <a:avLst/>
          </a:prstGeom>
          <a:solidFill>
            <a:srgbClr val="A3C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/>
              <a:t>R 163  G 201  B 57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55961" y="100965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4D4D4F"/>
                </a:solidFill>
              </a:rPr>
              <a:t>Color Palette</a:t>
            </a:r>
            <a:endParaRPr lang="en-US" sz="1000" b="1" dirty="0">
              <a:solidFill>
                <a:srgbClr val="4D4D4F"/>
              </a:solidFill>
            </a:endParaRPr>
          </a:p>
        </p:txBody>
      </p:sp>
      <p:pic>
        <p:nvPicPr>
          <p:cNvPr id="17" name="Picture 16" descr="big blue bar.tif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22" t="2240" r="931"/>
          <a:stretch>
            <a:fillRect/>
          </a:stretch>
        </p:blipFill>
        <p:spPr>
          <a:xfrm>
            <a:off x="0" y="-16480"/>
            <a:ext cx="9153722" cy="623506"/>
          </a:xfrm>
          <a:prstGeom prst="rect">
            <a:avLst/>
          </a:prstGeom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83600" y="-4762"/>
            <a:ext cx="670123" cy="6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 bwMode="auto">
          <a:xfrm flipV="1">
            <a:off x="411481" y="4970214"/>
            <a:ext cx="8375546" cy="1"/>
          </a:xfrm>
          <a:prstGeom prst="line">
            <a:avLst/>
          </a:prstGeom>
          <a:ln w="12700" cmpd="sng">
            <a:solidFill>
              <a:srgbClr val="4D80BE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2336" y="4943445"/>
            <a:ext cx="8741664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700" dirty="0" smtClean="0">
                <a:solidFill>
                  <a:srgbClr val="929699"/>
                </a:solidFill>
              </a:rPr>
              <a:t>© 2016 Quintiq</a:t>
            </a:r>
            <a:endParaRPr lang="en-US" sz="700" dirty="0">
              <a:solidFill>
                <a:srgbClr val="9296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1" r:id="rId2"/>
    <p:sldLayoutId id="2147483851" r:id="rId3"/>
    <p:sldLayoutId id="2147483823" r:id="rId4"/>
    <p:sldLayoutId id="2147483820" r:id="rId5"/>
    <p:sldLayoutId id="2147483850" r:id="rId6"/>
    <p:sldLayoutId id="2147483824" r:id="rId7"/>
    <p:sldLayoutId id="2147483825" r:id="rId8"/>
    <p:sldLayoutId id="2147483826" r:id="rId9"/>
    <p:sldLayoutId id="2147483854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4265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chart" Target="../charts/chart1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journey</a:t>
            </a:r>
            <a:endParaRPr lang="en-MY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55" y="919081"/>
            <a:ext cx="1709105" cy="26348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8256" y="3684102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TARGET IMPROVEMENT</a:t>
            </a:r>
            <a:endParaRPr lang="en-MY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2958255" y="3954607"/>
            <a:ext cx="18806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CTA: </a:t>
            </a:r>
            <a:r>
              <a:rPr lang="en-US" sz="1050" dirty="0" smtClean="0"/>
              <a:t>Download detailed report</a:t>
            </a:r>
            <a:endParaRPr lang="en-MY" sz="10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61" y="693901"/>
            <a:ext cx="1794737" cy="17477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 t="329" r="-1"/>
          <a:stretch/>
        </p:blipFill>
        <p:spPr>
          <a:xfrm>
            <a:off x="5943761" y="2825713"/>
            <a:ext cx="1446662" cy="15388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43761" y="4486835"/>
            <a:ext cx="1340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DOWNLOAD REPORT</a:t>
            </a:r>
            <a:endParaRPr lang="en-MY" sz="1050" dirty="0"/>
          </a:p>
        </p:txBody>
      </p:sp>
      <p:cxnSp>
        <p:nvCxnSpPr>
          <p:cNvPr id="20" name="Curved Connector 19"/>
          <p:cNvCxnSpPr>
            <a:endCxn id="15" idx="1"/>
          </p:cNvCxnSpPr>
          <p:nvPr/>
        </p:nvCxnSpPr>
        <p:spPr bwMode="auto">
          <a:xfrm>
            <a:off x="4612770" y="1224887"/>
            <a:ext cx="1330991" cy="342887"/>
          </a:xfrm>
          <a:prstGeom prst="curved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7" idx="1"/>
          </p:cNvCxnSpPr>
          <p:nvPr/>
        </p:nvCxnSpPr>
        <p:spPr bwMode="auto">
          <a:xfrm rot="16200000" flipH="1">
            <a:off x="4147735" y="1799104"/>
            <a:ext cx="2370243" cy="1221810"/>
          </a:xfrm>
          <a:prstGeom prst="curvedConnector2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8" r="20895" b="17223"/>
          <a:stretch/>
        </p:blipFill>
        <p:spPr>
          <a:xfrm>
            <a:off x="311150" y="970157"/>
            <a:ext cx="1975775" cy="123395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150" y="2325593"/>
            <a:ext cx="14542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CURRENT OPERATIONS</a:t>
            </a:r>
            <a:endParaRPr lang="en-MY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11149" y="2596098"/>
            <a:ext cx="9685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CTA: </a:t>
            </a:r>
            <a:r>
              <a:rPr lang="en-US" sz="1050" dirty="0" smtClean="0"/>
              <a:t>Calculate</a:t>
            </a:r>
            <a:endParaRPr lang="en-MY" sz="105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2286925" y="1587136"/>
            <a:ext cx="671330" cy="0"/>
          </a:xfrm>
          <a:prstGeom prst="straightConnector1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phase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8" r="20895" b="17223"/>
          <a:stretch/>
        </p:blipFill>
        <p:spPr>
          <a:xfrm>
            <a:off x="311150" y="970157"/>
            <a:ext cx="1975775" cy="12339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150" y="2325593"/>
            <a:ext cx="14542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CURRENT OPERATIONS</a:t>
            </a:r>
            <a:endParaRPr lang="en-MY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311149" y="2596098"/>
            <a:ext cx="9685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CTA: </a:t>
            </a:r>
            <a:r>
              <a:rPr lang="en-US" sz="1050" dirty="0" smtClean="0"/>
              <a:t>Calculate</a:t>
            </a:r>
            <a:endParaRPr lang="en-MY" sz="10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18" y="886679"/>
            <a:ext cx="1709105" cy="26348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54819" y="3651700"/>
            <a:ext cx="18325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TARGET </a:t>
            </a:r>
            <a:r>
              <a:rPr lang="en-US" sz="1050" dirty="0"/>
              <a:t>IMPROVEMENT</a:t>
            </a:r>
            <a:br>
              <a:rPr lang="en-US" sz="1050" dirty="0"/>
            </a:br>
            <a:r>
              <a:rPr lang="en-US" sz="1050" dirty="0" smtClean="0"/>
              <a:t>( Advanced </a:t>
            </a:r>
            <a:r>
              <a:rPr lang="en-US" sz="1050" smtClean="0"/>
              <a:t>calculator version)</a:t>
            </a:r>
            <a:endParaRPr lang="en-MY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154818" y="4038953"/>
            <a:ext cx="18806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CTA: </a:t>
            </a:r>
            <a:r>
              <a:rPr lang="en-US" sz="1050" dirty="0" smtClean="0"/>
              <a:t>Download detailed report</a:t>
            </a:r>
            <a:endParaRPr lang="en-MY" sz="1050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 bwMode="auto">
          <a:xfrm>
            <a:off x="2286925" y="1587136"/>
            <a:ext cx="1867893" cy="0"/>
          </a:xfrm>
          <a:prstGeom prst="straightConnector1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86924" y="4724617"/>
            <a:ext cx="20601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DETAILED REPORT’S </a:t>
            </a:r>
            <a:r>
              <a:rPr lang="en-US" sz="1050" dirty="0" smtClean="0"/>
              <a:t>CIRCULATION</a:t>
            </a:r>
            <a:endParaRPr lang="en-MY" sz="105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14808" y="592915"/>
            <a:ext cx="3745846" cy="2003849"/>
            <a:chOff x="5714808" y="592915"/>
            <a:chExt cx="3745846" cy="2003849"/>
          </a:xfrm>
        </p:grpSpPr>
        <p:cxnSp>
          <p:nvCxnSpPr>
            <p:cNvPr id="20" name="Curved Connector 19"/>
            <p:cNvCxnSpPr>
              <a:endCxn id="15" idx="1"/>
            </p:cNvCxnSpPr>
            <p:nvPr/>
          </p:nvCxnSpPr>
          <p:spPr bwMode="auto">
            <a:xfrm>
              <a:off x="5714808" y="1589747"/>
              <a:ext cx="502357" cy="133145"/>
            </a:xfrm>
            <a:prstGeom prst="curvedConnector3">
              <a:avLst/>
            </a:prstGeom>
            <a:ln w="28575" cmpd="sng">
              <a:solidFill>
                <a:srgbClr val="4D80BE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6217165" y="592915"/>
              <a:ext cx="3243489" cy="2003849"/>
              <a:chOff x="6217165" y="592915"/>
              <a:chExt cx="3243489" cy="2003849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7165" y="849019"/>
                <a:ext cx="1794737" cy="174774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217165" y="592915"/>
                <a:ext cx="1064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Web PDF report</a:t>
                </a:r>
                <a:endParaRPr lang="en-MY" sz="1050" dirty="0"/>
              </a:p>
            </p:txBody>
          </p:sp>
          <p:graphicFrame>
            <p:nvGraphicFramePr>
              <p:cNvPr id="21" name="Chart 20"/>
              <p:cNvGraphicFramePr/>
              <p:nvPr>
                <p:extLst>
                  <p:ext uri="{D42A27DB-BD31-4B8C-83A1-F6EECF244321}">
                    <p14:modId xmlns:p14="http://schemas.microsoft.com/office/powerpoint/2010/main" val="1510583781"/>
                  </p:ext>
                </p:extLst>
              </p:nvPr>
            </p:nvGraphicFramePr>
            <p:xfrm>
              <a:off x="7872964" y="1155114"/>
              <a:ext cx="1587690" cy="116329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36" name="Plus 35"/>
              <p:cNvSpPr/>
              <p:nvPr/>
            </p:nvSpPr>
            <p:spPr bwMode="auto">
              <a:xfrm>
                <a:off x="8066869" y="1550548"/>
                <a:ext cx="241412" cy="211541"/>
              </a:xfrm>
              <a:prstGeom prst="mathPlus">
                <a:avLst/>
              </a:prstGeom>
              <a:solidFill>
                <a:srgbClr val="CBD2D8"/>
              </a:solidFill>
              <a:ln w="6350" cmpd="sng">
                <a:noFill/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30" name="Rectangle 29"/>
          <p:cNvSpPr/>
          <p:nvPr/>
        </p:nvSpPr>
        <p:spPr bwMode="auto">
          <a:xfrm>
            <a:off x="2743200" y="970157"/>
            <a:ext cx="955343" cy="1217969"/>
          </a:xfrm>
          <a:prstGeom prst="rect">
            <a:avLst/>
          </a:prstGeom>
          <a:solidFill>
            <a:schemeClr val="bg1">
              <a:lumMod val="95000"/>
              <a:alpha val="79000"/>
            </a:schemeClr>
          </a:solidFill>
          <a:ln w="635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Briefing</a:t>
            </a:r>
            <a:endParaRPr lang="en-MY" dirty="0"/>
          </a:p>
        </p:txBody>
      </p:sp>
      <p:sp>
        <p:nvSpPr>
          <p:cNvPr id="31" name="TextBox 30"/>
          <p:cNvSpPr txBox="1"/>
          <p:nvPr/>
        </p:nvSpPr>
        <p:spPr>
          <a:xfrm>
            <a:off x="2626870" y="2325593"/>
            <a:ext cx="1056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TOTAL SAVINGS</a:t>
            </a:r>
            <a:endParaRPr lang="en-MY" sz="105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714808" y="1515152"/>
            <a:ext cx="3253099" cy="3050950"/>
            <a:chOff x="5714808" y="1515152"/>
            <a:chExt cx="3253099" cy="3050950"/>
          </a:xfrm>
        </p:grpSpPr>
        <p:cxnSp>
          <p:nvCxnSpPr>
            <p:cNvPr id="22" name="Curved Connector 21"/>
            <p:cNvCxnSpPr>
              <a:endCxn id="17" idx="1"/>
            </p:cNvCxnSpPr>
            <p:nvPr/>
          </p:nvCxnSpPr>
          <p:spPr bwMode="auto">
            <a:xfrm rot="16200000" flipH="1">
              <a:off x="4825221" y="2404739"/>
              <a:ext cx="2281531" cy="502357"/>
            </a:xfrm>
            <a:prstGeom prst="curvedConnector2">
              <a:avLst/>
            </a:prstGeom>
            <a:ln w="28575" cmpd="sng">
              <a:solidFill>
                <a:srgbClr val="4D80BE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6217165" y="2784276"/>
              <a:ext cx="2750742" cy="1781826"/>
              <a:chOff x="6217165" y="2784276"/>
              <a:chExt cx="2750742" cy="1781826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" t="329" r="-1"/>
              <a:stretch/>
            </p:blipFill>
            <p:spPr>
              <a:xfrm>
                <a:off x="6217165" y="3027266"/>
                <a:ext cx="1446662" cy="1538836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217165" y="2784276"/>
                <a:ext cx="135165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Sales email campaign</a:t>
                </a:r>
                <a:endParaRPr lang="en-MY" sz="105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81126" y="3582731"/>
                <a:ext cx="886781" cy="577081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</a:rPr>
                  <a:t>Persuasive</a:t>
                </a:r>
              </a:p>
              <a:p>
                <a:r>
                  <a:rPr lang="en-US" sz="1050" dirty="0" smtClean="0">
                    <a:solidFill>
                      <a:schemeClr val="bg1"/>
                    </a:solidFill>
                  </a:rPr>
                  <a:t>Information,</a:t>
                </a:r>
              </a:p>
              <a:p>
                <a:r>
                  <a:rPr lang="en-US" sz="1050" dirty="0" smtClean="0">
                    <a:solidFill>
                      <a:schemeClr val="bg1"/>
                    </a:solidFill>
                  </a:rPr>
                  <a:t>Quintiq intro</a:t>
                </a:r>
                <a:endParaRPr lang="en-MY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Plus 26"/>
              <p:cNvSpPr/>
              <p:nvPr/>
            </p:nvSpPr>
            <p:spPr bwMode="auto">
              <a:xfrm>
                <a:off x="7770490" y="3765500"/>
                <a:ext cx="241412" cy="211541"/>
              </a:xfrm>
              <a:prstGeom prst="mathPlus">
                <a:avLst/>
              </a:prstGeom>
              <a:solidFill>
                <a:srgbClr val="CBD2D8"/>
              </a:solidFill>
              <a:ln w="6350" cmpd="sng">
                <a:noFill/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2626869" y="2570477"/>
            <a:ext cx="1421286" cy="1525242"/>
            <a:chOff x="2626869" y="2850014"/>
            <a:chExt cx="1421286" cy="1525242"/>
          </a:xfrm>
        </p:grpSpPr>
        <p:sp>
          <p:nvSpPr>
            <p:cNvPr id="37" name="TextBox 36"/>
            <p:cNvSpPr txBox="1"/>
            <p:nvPr/>
          </p:nvSpPr>
          <p:spPr>
            <a:xfrm>
              <a:off x="2626869" y="2936401"/>
              <a:ext cx="1421286" cy="1438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Total </a:t>
              </a:r>
              <a:r>
                <a:rPr lang="en-US" sz="1050" dirty="0" smtClean="0"/>
                <a:t>annual savings is $</a:t>
              </a:r>
              <a:r>
                <a:rPr lang="en-US" sz="1050" dirty="0" err="1" smtClean="0"/>
                <a:t>xxx,xxx,xxx</a:t>
              </a:r>
              <a:r>
                <a:rPr lang="en-US" sz="1050" dirty="0" smtClean="0"/>
                <a:t> </a:t>
              </a:r>
              <a:r>
                <a:rPr lang="en-US" sz="1050" b="1" dirty="0" smtClean="0"/>
                <a:t>with just </a:t>
              </a:r>
              <a:r>
                <a:rPr lang="en-US" sz="1400" b="1" dirty="0" smtClean="0"/>
                <a:t>1% </a:t>
              </a:r>
              <a:r>
                <a:rPr lang="en-US" sz="1050" dirty="0" smtClean="0"/>
                <a:t>improvement </a:t>
              </a:r>
              <a:r>
                <a:rPr lang="en-US" sz="1050" dirty="0" smtClean="0"/>
                <a:t>in operations area of Quality, Cost of fleet and crew… </a:t>
              </a:r>
            </a:p>
            <a:p>
              <a:r>
                <a:rPr lang="en-US" sz="1050" b="1" dirty="0" smtClean="0"/>
                <a:t>CTA: </a:t>
              </a:r>
              <a:br>
                <a:rPr lang="en-US" sz="1050" b="1" dirty="0" smtClean="0"/>
              </a:br>
              <a:r>
                <a:rPr lang="en-US" sz="1050" dirty="0" smtClean="0">
                  <a:solidFill>
                    <a:schemeClr val="accent2"/>
                  </a:solidFill>
                </a:rPr>
                <a:t>Continue </a:t>
              </a:r>
              <a:r>
                <a:rPr lang="en-US" sz="1050" dirty="0" smtClean="0">
                  <a:solidFill>
                    <a:schemeClr val="accent2"/>
                  </a:solidFill>
                </a:rPr>
                <a:t>to optimize</a:t>
              </a:r>
              <a:r>
                <a:rPr lang="en-US" sz="1050" dirty="0" smtClean="0"/>
                <a:t>.</a:t>
              </a:r>
              <a:endParaRPr lang="en-MY" sz="1050" dirty="0"/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2743200" y="2850014"/>
              <a:ext cx="113277" cy="8638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prstDash val="solid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487935" y="4339857"/>
            <a:ext cx="156744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dirty="0" smtClean="0"/>
              <a:t>Navigate exact to the section of advanced calculator within the same page. </a:t>
            </a:r>
          </a:p>
          <a:p>
            <a:r>
              <a:rPr lang="en-US" sz="800" dirty="0" smtClean="0"/>
              <a:t>Alternatively, users can go ahead download the report for their circulation.</a:t>
            </a:r>
            <a:endParaRPr lang="en-MY" sz="800" dirty="0"/>
          </a:p>
        </p:txBody>
      </p:sp>
      <p:cxnSp>
        <p:nvCxnSpPr>
          <p:cNvPr id="33" name="Curved Connector 32"/>
          <p:cNvCxnSpPr/>
          <p:nvPr/>
        </p:nvCxnSpPr>
        <p:spPr bwMode="auto">
          <a:xfrm rot="16200000" flipH="1">
            <a:off x="2868025" y="4082195"/>
            <a:ext cx="337663" cy="251179"/>
          </a:xfrm>
          <a:prstGeom prst="curvedConnector3">
            <a:avLst/>
          </a:prstGeom>
          <a:ln w="28575" cmpd="sng">
            <a:solidFill>
              <a:schemeClr val="accent3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90739" y="3504295"/>
            <a:ext cx="1634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800" dirty="0"/>
              <a:t>Kind of </a:t>
            </a:r>
            <a:r>
              <a:rPr lang="en-MY" sz="800" dirty="0" smtClean="0"/>
              <a:t>analysis </a:t>
            </a:r>
            <a:r>
              <a:rPr lang="en-MY" sz="800" dirty="0"/>
              <a:t>and consultancy </a:t>
            </a:r>
            <a:r>
              <a:rPr lang="en-MY" sz="800" dirty="0" smtClean="0"/>
              <a:t>description </a:t>
            </a:r>
            <a:r>
              <a:rPr lang="en-MY" sz="800" dirty="0"/>
              <a:t>of the basic input that users key in upfront. </a:t>
            </a:r>
            <a:endParaRPr lang="en-MY" sz="800" dirty="0" smtClean="0"/>
          </a:p>
          <a:p>
            <a:endParaRPr lang="en-MY" sz="800" dirty="0"/>
          </a:p>
        </p:txBody>
      </p:sp>
      <p:cxnSp>
        <p:nvCxnSpPr>
          <p:cNvPr id="38" name="Curved Connector 37"/>
          <p:cNvCxnSpPr/>
          <p:nvPr/>
        </p:nvCxnSpPr>
        <p:spPr bwMode="auto">
          <a:xfrm rot="5400000">
            <a:off x="2035092" y="2852475"/>
            <a:ext cx="731422" cy="595025"/>
          </a:xfrm>
          <a:prstGeom prst="curvedConnector3">
            <a:avLst/>
          </a:prstGeom>
          <a:ln w="28575" cmpd="sng">
            <a:solidFill>
              <a:schemeClr val="accent3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C-level</a:t>
            </a:r>
          </a:p>
          <a:p>
            <a:r>
              <a:rPr lang="en-US" dirty="0" smtClean="0"/>
              <a:t>Sales</a:t>
            </a:r>
          </a:p>
          <a:p>
            <a:r>
              <a:rPr lang="en-US" dirty="0" smtClean="0"/>
              <a:t>Planners</a:t>
            </a:r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037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iq 16x9 PPT-template">
  <a:themeElements>
    <a:clrScheme name="Quintiq Colors">
      <a:dk1>
        <a:srgbClr val="4D4D4F"/>
      </a:dk1>
      <a:lt1>
        <a:sysClr val="window" lastClr="FFFFFF"/>
      </a:lt1>
      <a:dk2>
        <a:srgbClr val="4D80BE"/>
      </a:dk2>
      <a:lt2>
        <a:srgbClr val="CBD2D8"/>
      </a:lt2>
      <a:accent1>
        <a:srgbClr val="4D80BE"/>
      </a:accent1>
      <a:accent2>
        <a:srgbClr val="FFA300"/>
      </a:accent2>
      <a:accent3>
        <a:srgbClr val="A3C939"/>
      </a:accent3>
      <a:accent4>
        <a:srgbClr val="24265E"/>
      </a:accent4>
      <a:accent5>
        <a:srgbClr val="929699"/>
      </a:accent5>
      <a:accent6>
        <a:srgbClr val="4D4D4F"/>
      </a:accent6>
      <a:hlink>
        <a:srgbClr val="24265E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BD2D8"/>
        </a:solidFill>
        <a:ln w="6350" cmpd="sng">
          <a:noFill/>
          <a:prstDash val="solid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 bwMode="auto">
        <a:ln w="28575" cmpd="sng">
          <a:solidFill>
            <a:srgbClr val="4D80BE"/>
          </a:solidFill>
          <a:prstDash val="solid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Quintiq 16x9 template</Template>
  <TotalTime>8553</TotalTime>
  <Words>120</Words>
  <Application>Microsoft Office PowerPoint</Application>
  <PresentationFormat>On-screen Show (16:9)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Quintiq 16x9 PPT-template</vt:lpstr>
      <vt:lpstr>Current journey</vt:lpstr>
      <vt:lpstr>Second phase</vt:lpstr>
      <vt:lpstr>Target users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Poo Geok</dc:creator>
  <cp:lastModifiedBy>TAN Grace</cp:lastModifiedBy>
  <cp:revision>1032</cp:revision>
  <dcterms:created xsi:type="dcterms:W3CDTF">2016-02-29T02:30:55Z</dcterms:created>
  <dcterms:modified xsi:type="dcterms:W3CDTF">2017-02-20T02:44:48Z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536670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D5.1.3</vt:lpwstr>
  </property>
</Properties>
</file>