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504" y="520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474795-DAEF-45A0-B8E9-ED4BCEE059D3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36674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B07BE923-3287-43F9-8C58-8BB34E92EE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2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362200" y="812800"/>
            <a:ext cx="2833688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2270638" y="13296912"/>
            <a:ext cx="25733931" cy="91750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4541285" y="24255465"/>
            <a:ext cx="21192646" cy="1093873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3AE69-82AA-4AAC-A17E-FA6080F0B3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4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E461E6-AFF7-45BD-85E0-D22C91D472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8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21949531" y="1714143"/>
            <a:ext cx="6811923" cy="3652191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1513761" y="1714143"/>
            <a:ext cx="19931185" cy="365219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8CF77E-5331-4CB5-BA7A-F3951A9707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8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45AC05-CDF4-4036-843E-94FACA648D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1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2391530" y="27505380"/>
            <a:ext cx="25733931" cy="8501304"/>
          </a:xfrm>
        </p:spPr>
        <p:txBody>
          <a:bodyPr anchor="t" anchorCtr="0"/>
          <a:lstStyle>
            <a:lvl1pPr algn="l">
              <a:defRPr sz="18300" b="1" cap="all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2391530" y="18142061"/>
            <a:ext cx="25733931" cy="9363318"/>
          </a:xfrm>
        </p:spPr>
        <p:txBody>
          <a:bodyPr anchor="b"/>
          <a:lstStyle>
            <a:lvl1pPr marL="0" indent="0">
              <a:spcBef>
                <a:spcPts val="2200"/>
              </a:spcBef>
              <a:buNone/>
              <a:defRPr sz="91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4EAB9F-1183-446D-8601-EF73A4BBDA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20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513761" y="9987552"/>
            <a:ext cx="13371554" cy="28248504"/>
          </a:xfrm>
        </p:spPr>
        <p:txBody>
          <a:bodyPr/>
          <a:lstStyle>
            <a:lvl1pPr>
              <a:spcBef>
                <a:spcPts val="3100"/>
              </a:spcBef>
              <a:defRPr sz="12800"/>
            </a:lvl1pPr>
            <a:lvl2pPr>
              <a:spcBef>
                <a:spcPts val="2600"/>
              </a:spcBef>
              <a:defRPr sz="11000"/>
            </a:lvl2pPr>
            <a:lvl3pPr>
              <a:spcBef>
                <a:spcPts val="2200"/>
              </a:spcBef>
              <a:defRPr sz="9100"/>
            </a:lvl3pPr>
            <a:lvl4pPr>
              <a:spcBef>
                <a:spcPts val="2000"/>
              </a:spcBef>
              <a:defRPr sz="8200"/>
            </a:lvl4pPr>
            <a:lvl5pPr>
              <a:spcBef>
                <a:spcPts val="2000"/>
              </a:spcBef>
              <a:defRPr sz="8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15389900" y="9987552"/>
            <a:ext cx="13371554" cy="28248504"/>
          </a:xfrm>
        </p:spPr>
        <p:txBody>
          <a:bodyPr/>
          <a:lstStyle>
            <a:lvl1pPr>
              <a:spcBef>
                <a:spcPts val="3100"/>
              </a:spcBef>
              <a:defRPr sz="12800"/>
            </a:lvl1pPr>
            <a:lvl2pPr>
              <a:spcBef>
                <a:spcPts val="2600"/>
              </a:spcBef>
              <a:defRPr sz="11000"/>
            </a:lvl2pPr>
            <a:lvl3pPr>
              <a:spcBef>
                <a:spcPts val="2200"/>
              </a:spcBef>
              <a:defRPr sz="9100"/>
            </a:lvl3pPr>
            <a:lvl4pPr>
              <a:spcBef>
                <a:spcPts val="2000"/>
              </a:spcBef>
              <a:defRPr sz="8200"/>
            </a:lvl4pPr>
            <a:lvl5pPr>
              <a:spcBef>
                <a:spcPts val="2000"/>
              </a:spcBef>
              <a:defRPr sz="8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CDD9C9-FBFD-4CAC-BAFA-CF3A21C03B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96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1513761" y="9581311"/>
            <a:ext cx="13376812" cy="3993029"/>
          </a:xfrm>
        </p:spPr>
        <p:txBody>
          <a:bodyPr anchor="b"/>
          <a:lstStyle>
            <a:lvl1pPr marL="0" indent="0">
              <a:spcBef>
                <a:spcPts val="2600"/>
              </a:spcBef>
              <a:buNone/>
              <a:defRPr sz="110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1513761" y="13574341"/>
            <a:ext cx="13376812" cy="24661706"/>
          </a:xfrm>
        </p:spPr>
        <p:txBody>
          <a:bodyPr/>
          <a:lstStyle>
            <a:lvl1pPr>
              <a:spcBef>
                <a:spcPts val="2600"/>
              </a:spcBef>
              <a:defRPr sz="11000"/>
            </a:lvl1pPr>
            <a:lvl2pPr>
              <a:spcBef>
                <a:spcPts val="2200"/>
              </a:spcBef>
              <a:defRPr sz="9100"/>
            </a:lvl2pPr>
            <a:lvl3pPr>
              <a:spcBef>
                <a:spcPts val="2000"/>
              </a:spcBef>
              <a:defRPr sz="8200"/>
            </a:lvl3pPr>
            <a:lvl4pPr>
              <a:spcBef>
                <a:spcPts val="1800"/>
              </a:spcBef>
              <a:defRPr sz="7300"/>
            </a:lvl4pPr>
            <a:lvl5pPr>
              <a:spcBef>
                <a:spcPts val="1800"/>
              </a:spcBef>
              <a:defRPr sz="73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15379385" y="9581311"/>
            <a:ext cx="13382061" cy="3993029"/>
          </a:xfrm>
        </p:spPr>
        <p:txBody>
          <a:bodyPr anchor="b"/>
          <a:lstStyle>
            <a:lvl1pPr marL="0" indent="0">
              <a:spcBef>
                <a:spcPts val="2600"/>
              </a:spcBef>
              <a:buNone/>
              <a:defRPr sz="110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15379385" y="13574341"/>
            <a:ext cx="13382061" cy="24661706"/>
          </a:xfrm>
        </p:spPr>
        <p:txBody>
          <a:bodyPr/>
          <a:lstStyle>
            <a:lvl1pPr>
              <a:spcBef>
                <a:spcPts val="2600"/>
              </a:spcBef>
              <a:defRPr sz="11000"/>
            </a:lvl1pPr>
            <a:lvl2pPr>
              <a:spcBef>
                <a:spcPts val="2200"/>
              </a:spcBef>
              <a:defRPr sz="9100"/>
            </a:lvl2pPr>
            <a:lvl3pPr>
              <a:spcBef>
                <a:spcPts val="2000"/>
              </a:spcBef>
              <a:defRPr sz="8200"/>
            </a:lvl3pPr>
            <a:lvl4pPr>
              <a:spcBef>
                <a:spcPts val="1800"/>
              </a:spcBef>
              <a:defRPr sz="7300"/>
            </a:lvl4pPr>
            <a:lvl5pPr>
              <a:spcBef>
                <a:spcPts val="1800"/>
              </a:spcBef>
              <a:defRPr sz="73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68C4EE-82FD-419E-B130-FB9D0698E4A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6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0D50E0-AA94-4C93-BC51-F5F02A98EC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3292AD-0BCD-4591-AC0D-BC1EE5C454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1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513761" y="1704222"/>
            <a:ext cx="9960339" cy="7252856"/>
          </a:xfrm>
        </p:spPr>
        <p:txBody>
          <a:bodyPr anchor="b" anchorCtr="0"/>
          <a:lstStyle>
            <a:lvl1pPr algn="l">
              <a:defRPr sz="91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1836770" y="1704231"/>
            <a:ext cx="16924684" cy="36531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513761" y="8957087"/>
            <a:ext cx="9960339" cy="29278969"/>
          </a:xfrm>
        </p:spPr>
        <p:txBody>
          <a:bodyPr/>
          <a:lstStyle>
            <a:lvl1pPr marL="0" indent="0">
              <a:spcBef>
                <a:spcPts val="1500"/>
              </a:spcBef>
              <a:buNone/>
              <a:defRPr sz="6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D4C6E4-4D9C-4525-8B19-86E5AD8002B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47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934154" y="29962629"/>
            <a:ext cx="18165132" cy="3537255"/>
          </a:xfrm>
        </p:spPr>
        <p:txBody>
          <a:bodyPr anchor="b" anchorCtr="0"/>
          <a:lstStyle>
            <a:lvl1pPr algn="l">
              <a:defRPr sz="91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934154" y="3824596"/>
            <a:ext cx="18165132" cy="256822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934154" y="33499894"/>
            <a:ext cx="18165132" cy="5023494"/>
          </a:xfrm>
        </p:spPr>
        <p:txBody>
          <a:bodyPr/>
          <a:lstStyle>
            <a:lvl1pPr marL="0" indent="0">
              <a:spcBef>
                <a:spcPts val="1500"/>
              </a:spcBef>
              <a:buNone/>
              <a:defRPr sz="6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A57429-3C9D-4310-A1F6-97659C1699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7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1513761" y="1714134"/>
            <a:ext cx="27247693" cy="7133956"/>
          </a:xfrm>
          <a:prstGeom prst="rect">
            <a:avLst/>
          </a:prstGeom>
          <a:noFill/>
          <a:ln>
            <a:noFill/>
          </a:ln>
        </p:spPr>
        <p:txBody>
          <a:bodyPr vert="horz" wrap="square" lIns="417588" tIns="208794" rIns="417588" bIns="208794" anchor="ctr" anchorCtr="1" compatLnSpc="1"/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1513761" y="9987552"/>
            <a:ext cx="27247693" cy="2824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417588" tIns="208794" rIns="417588" bIns="208794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1513761" y="39672752"/>
            <a:ext cx="7064215" cy="2278904"/>
          </a:xfrm>
          <a:prstGeom prst="rect">
            <a:avLst/>
          </a:prstGeom>
          <a:noFill/>
          <a:ln>
            <a:noFill/>
          </a:ln>
        </p:spPr>
        <p:txBody>
          <a:bodyPr vert="horz" wrap="square" lIns="417588" tIns="208794" rIns="417588" bIns="208794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55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10344031" y="39672752"/>
            <a:ext cx="9587154" cy="2278904"/>
          </a:xfrm>
          <a:prstGeom prst="rect">
            <a:avLst/>
          </a:prstGeom>
          <a:noFill/>
          <a:ln>
            <a:noFill/>
          </a:ln>
        </p:spPr>
        <p:txBody>
          <a:bodyPr vert="horz" wrap="square" lIns="417588" tIns="208794" rIns="417588" bIns="208794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55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21697239" y="39672752"/>
            <a:ext cx="7064215" cy="2278904"/>
          </a:xfrm>
          <a:prstGeom prst="rect">
            <a:avLst/>
          </a:prstGeom>
          <a:noFill/>
          <a:ln>
            <a:noFill/>
          </a:ln>
        </p:spPr>
        <p:txBody>
          <a:bodyPr vert="horz" wrap="square" lIns="417588" tIns="208794" rIns="417588" bIns="208794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55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FD0E54B-40C7-4D10-84F3-3AB0FA88B427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4175881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201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1pPr>
    </p:titleStyle>
    <p:bodyStyle>
      <a:lvl1pPr marL="1565955" marR="0" lvl="0" indent="-1565955" algn="l" defTabSz="4175881" rtl="0" fontAlgn="auto" hangingPunct="1">
        <a:lnSpc>
          <a:spcPct val="100000"/>
        </a:lnSpc>
        <a:spcBef>
          <a:spcPts val="3500"/>
        </a:spcBef>
        <a:spcAft>
          <a:spcPts val="0"/>
        </a:spcAft>
        <a:buSzPct val="100000"/>
        <a:buFont typeface="Arial" pitchFamily="34"/>
        <a:buChar char="•"/>
        <a:tabLst/>
        <a:defRPr lang="fr-FR" sz="146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1pPr>
      <a:lvl2pPr marL="3392899" marR="0" lvl="1" indent="-1304958" algn="l" defTabSz="4175881" rtl="0" fontAlgn="auto" hangingPunct="1">
        <a:lnSpc>
          <a:spcPct val="100000"/>
        </a:lnSpc>
        <a:spcBef>
          <a:spcPts val="3100"/>
        </a:spcBef>
        <a:spcAft>
          <a:spcPts val="0"/>
        </a:spcAft>
        <a:buSzPct val="100000"/>
        <a:buFont typeface="Arial" pitchFamily="34"/>
        <a:buChar char="–"/>
        <a:tabLst/>
        <a:defRPr lang="fr-FR" sz="12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5219852" marR="0" lvl="2" indent="-1043970" algn="l" defTabSz="4175881" rtl="0" fontAlgn="auto" hangingPunct="1">
        <a:lnSpc>
          <a:spcPct val="100000"/>
        </a:lnSpc>
        <a:spcBef>
          <a:spcPts val="2600"/>
        </a:spcBef>
        <a:spcAft>
          <a:spcPts val="0"/>
        </a:spcAft>
        <a:buSzPct val="100000"/>
        <a:buFont typeface="Arial" pitchFamily="34"/>
        <a:buChar char="•"/>
        <a:tabLst/>
        <a:defRPr lang="fr-FR" sz="11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7307793" marR="0" lvl="3" indent="-1043970" algn="l" defTabSz="4175881" rtl="0" fontAlgn="auto" hangingPunct="1">
        <a:lnSpc>
          <a:spcPct val="100000"/>
        </a:lnSpc>
        <a:spcBef>
          <a:spcPts val="2200"/>
        </a:spcBef>
        <a:spcAft>
          <a:spcPts val="0"/>
        </a:spcAft>
        <a:buSzPct val="100000"/>
        <a:buFont typeface="Arial" pitchFamily="34"/>
        <a:buChar char="–"/>
        <a:tabLst/>
        <a:defRPr lang="fr-FR" sz="91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9395734" marR="0" lvl="4" indent="-1043970" algn="l" defTabSz="4175881" rtl="0" fontAlgn="auto" hangingPunct="1">
        <a:lnSpc>
          <a:spcPct val="100000"/>
        </a:lnSpc>
        <a:spcBef>
          <a:spcPts val="2200"/>
        </a:spcBef>
        <a:spcAft>
          <a:spcPts val="0"/>
        </a:spcAft>
        <a:buSzPct val="100000"/>
        <a:buFont typeface="Arial" pitchFamily="34"/>
        <a:buChar char="»"/>
        <a:tabLst/>
        <a:defRPr lang="fr-FR" sz="91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50884" y="6168880"/>
            <a:ext cx="14960160" cy="94014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9"/>
          <p:cNvSpPr/>
          <p:nvPr/>
        </p:nvSpPr>
        <p:spPr>
          <a:xfrm>
            <a:off x="-27249" y="4872883"/>
            <a:ext cx="14534854" cy="37939196"/>
          </a:xfrm>
          <a:prstGeom prst="rect">
            <a:avLst/>
          </a:prstGeom>
          <a:noFill/>
          <a:ln w="25402">
            <a:solidFill>
              <a:srgbClr val="D9D9D9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Forme libre 1"/>
          <p:cNvSpPr/>
          <p:nvPr/>
        </p:nvSpPr>
        <p:spPr>
          <a:xfrm>
            <a:off x="0" y="0"/>
            <a:ext cx="30353059" cy="4823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gradFill>
            <a:gsLst>
              <a:gs pos="0">
                <a:srgbClr val="9AB5E4"/>
              </a:gs>
              <a:gs pos="100000">
                <a:srgbClr val="C2D1ED"/>
              </a:gs>
            </a:gsLst>
            <a:lin ang="5400000"/>
          </a:gradFill>
          <a:ln w="0">
            <a:solidFill>
              <a:srgbClr val="B3B3B3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7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Mise en place de moteurs d'inférences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7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dans la plateforme CubicWeb</a:t>
            </a:r>
            <a:endParaRPr lang="fr-FR" sz="7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roid Sans Fallback" pitchFamily="2"/>
              <a:cs typeface="FreeSans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72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Léa Capgen</a:t>
            </a:r>
          </a:p>
        </p:txBody>
      </p:sp>
      <p:pic>
        <p:nvPicPr>
          <p:cNvPr id="5" name="Imag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623996" y="455764"/>
            <a:ext cx="5183998" cy="206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8482" y="444956"/>
            <a:ext cx="5465524" cy="20750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301395" y="26494365"/>
            <a:ext cx="13612069" cy="578916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685800" marR="0" lvl="0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Objectifs</a:t>
            </a:r>
          </a:p>
          <a:p>
            <a:pPr marL="1143000" marR="0" lvl="1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Mettre en place des inférences</a:t>
            </a:r>
          </a:p>
          <a:p>
            <a:pPr marL="1143000" marR="0" lvl="1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Introduire des systèmes experts dans un cube métier</a:t>
            </a:r>
            <a:endParaRPr lang="fr-FR" sz="4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roid Sans Fallback" pitchFamily="2"/>
              <a:cs typeface="Free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60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Droid Sans Fallback" pitchFamily="2"/>
              <a:cs typeface="FreeSans" pitchFamily="2"/>
            </a:endParaRPr>
          </a:p>
          <a:p>
            <a:pPr marL="685800" marR="0" lvl="0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Cas d'utilisation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Déduction sur une chaine de commentaires</a:t>
            </a:r>
          </a:p>
        </p:txBody>
      </p:sp>
      <p:sp>
        <p:nvSpPr>
          <p:cNvPr id="8" name="Forme libre 9"/>
          <p:cNvSpPr/>
          <p:nvPr/>
        </p:nvSpPr>
        <p:spPr>
          <a:xfrm>
            <a:off x="-63907" y="4456017"/>
            <a:ext cx="30416967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+- f6 0 f5"/>
              <a:gd name="f11" fmla="*/ f7 f0 1"/>
              <a:gd name="f12" fmla="*/ f10 1 21600"/>
              <a:gd name="f13" fmla="*/ f11 1 f2"/>
              <a:gd name="f14" fmla="*/ 10800 f12 1"/>
              <a:gd name="f15" fmla="*/ 0 f12 1"/>
              <a:gd name="f16" fmla="*/ 21600 f12 1"/>
              <a:gd name="f17" fmla="*/ f5 1 f12"/>
              <a:gd name="f18" fmla="*/ f6 1 f12"/>
              <a:gd name="f19" fmla="+- f13 0 f1"/>
              <a:gd name="f20" fmla="*/ f14 1 f12"/>
              <a:gd name="f21" fmla="*/ f15 1 f12"/>
              <a:gd name="f22" fmla="*/ f16 1 f12"/>
              <a:gd name="f23" fmla="*/ f17 f8 1"/>
              <a:gd name="f24" fmla="*/ f18 f8 1"/>
              <a:gd name="f25" fmla="*/ f18 f9 1"/>
              <a:gd name="f26" fmla="*/ f17 f9 1"/>
              <a:gd name="f27" fmla="*/ f20 f8 1"/>
              <a:gd name="f28" fmla="*/ f21 f9 1"/>
              <a:gd name="f29" fmla="*/ f21 f8 1"/>
              <a:gd name="f30" fmla="*/ f20 f9 1"/>
              <a:gd name="f31" fmla="*/ f22 f9 1"/>
              <a:gd name="f32" fmla="*/ f22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">
                <a:pos x="f27" y="f28"/>
              </a:cxn>
              <a:cxn ang="f19">
                <a:pos x="f29" y="f30"/>
              </a:cxn>
              <a:cxn ang="f19">
                <a:pos x="f27" y="f31"/>
              </a:cxn>
              <a:cxn ang="f19">
                <a:pos x="f32" y="f30"/>
              </a:cxn>
            </a:cxnLst>
            <a:rect l="f23" t="f26" r="f24" b="f2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37609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7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Outils et méthologies</a:t>
            </a:r>
          </a:p>
        </p:txBody>
      </p:sp>
      <p:sp>
        <p:nvSpPr>
          <p:cNvPr id="9" name="Forme libre 10"/>
          <p:cNvSpPr/>
          <p:nvPr/>
        </p:nvSpPr>
        <p:spPr>
          <a:xfrm>
            <a:off x="-162370" y="24357796"/>
            <a:ext cx="30373158" cy="791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+- f6 0 f5"/>
              <a:gd name="f11" fmla="*/ f7 f0 1"/>
              <a:gd name="f12" fmla="*/ f10 1 21600"/>
              <a:gd name="f13" fmla="*/ f11 1 f2"/>
              <a:gd name="f14" fmla="*/ 10800 f12 1"/>
              <a:gd name="f15" fmla="*/ 0 f12 1"/>
              <a:gd name="f16" fmla="*/ 21600 f12 1"/>
              <a:gd name="f17" fmla="*/ f5 1 f12"/>
              <a:gd name="f18" fmla="*/ f6 1 f12"/>
              <a:gd name="f19" fmla="+- f13 0 f1"/>
              <a:gd name="f20" fmla="*/ f14 1 f12"/>
              <a:gd name="f21" fmla="*/ f15 1 f12"/>
              <a:gd name="f22" fmla="*/ f16 1 f12"/>
              <a:gd name="f23" fmla="*/ f17 f8 1"/>
              <a:gd name="f24" fmla="*/ f18 f8 1"/>
              <a:gd name="f25" fmla="*/ f18 f9 1"/>
              <a:gd name="f26" fmla="*/ f17 f9 1"/>
              <a:gd name="f27" fmla="*/ f20 f8 1"/>
              <a:gd name="f28" fmla="*/ f21 f9 1"/>
              <a:gd name="f29" fmla="*/ f21 f8 1"/>
              <a:gd name="f30" fmla="*/ f20 f9 1"/>
              <a:gd name="f31" fmla="*/ f22 f9 1"/>
              <a:gd name="f32" fmla="*/ f22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">
                <a:pos x="f27" y="f28"/>
              </a:cxn>
              <a:cxn ang="f19">
                <a:pos x="f29" y="f30"/>
              </a:cxn>
              <a:cxn ang="f19">
                <a:pos x="f27" y="f31"/>
              </a:cxn>
              <a:cxn ang="f19">
                <a:pos x="f32" y="f30"/>
              </a:cxn>
            </a:cxnLst>
            <a:rect l="f23" t="f26" r="f24" b="f2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7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Réalisations</a:t>
            </a:r>
          </a:p>
        </p:txBody>
      </p:sp>
      <p:sp>
        <p:nvSpPr>
          <p:cNvPr id="10" name="Forme libre 11"/>
          <p:cNvSpPr/>
          <p:nvPr/>
        </p:nvSpPr>
        <p:spPr>
          <a:xfrm>
            <a:off x="-117107" y="25149794"/>
            <a:ext cx="14624712" cy="8639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FBFBF">
              <a:alpha val="50000"/>
            </a:srgbClr>
          </a:solidFill>
          <a:ln w="0">
            <a:solidFill>
              <a:srgbClr val="A6A6A6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Systèmes experts</a:t>
            </a:r>
          </a:p>
        </p:txBody>
      </p:sp>
      <p:sp>
        <p:nvSpPr>
          <p:cNvPr id="11" name="Forme libre 12"/>
          <p:cNvSpPr/>
          <p:nvPr/>
        </p:nvSpPr>
        <p:spPr>
          <a:xfrm>
            <a:off x="14461949" y="25149794"/>
            <a:ext cx="15839245" cy="8639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FBFBF">
              <a:alpha val="50000"/>
            </a:srgbClr>
          </a:solidFill>
          <a:ln w="0">
            <a:solidFill>
              <a:srgbClr val="A6A6A6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Réécriture de requêtes RQL</a:t>
            </a:r>
          </a:p>
        </p:txBody>
      </p:sp>
      <p:sp>
        <p:nvSpPr>
          <p:cNvPr id="12" name="ZoneTexte 13"/>
          <p:cNvSpPr txBox="1"/>
          <p:nvPr/>
        </p:nvSpPr>
        <p:spPr>
          <a:xfrm>
            <a:off x="14507605" y="26082400"/>
            <a:ext cx="14599548" cy="4975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685800" marR="0" lvl="0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Objectif</a:t>
            </a:r>
          </a:p>
          <a:p>
            <a:pPr marL="1143000" marR="0" lvl="1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Simplifier l’écriture de RQL au moyen de règles</a:t>
            </a:r>
          </a:p>
          <a:p>
            <a:pPr marL="457200" marR="0" lvl="1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4800" b="1" i="0" u="none" strike="noStrike" kern="0" cap="none" spc="0" baseline="0">
              <a:solidFill>
                <a:srgbClr val="1F497D"/>
              </a:solidFill>
              <a:uFillTx/>
              <a:latin typeface="Calibri"/>
              <a:ea typeface="Droid Sans Fallback" pitchFamily="2"/>
              <a:cs typeface="FreeSans" pitchFamily="2"/>
            </a:endParaRPr>
          </a:p>
          <a:p>
            <a:pPr marL="685800" marR="0" lvl="0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Cas d'utilisation</a:t>
            </a:r>
          </a:p>
          <a:p>
            <a:pPr marL="1143000" marR="0" lvl="1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Réécrire un attribut calculé</a:t>
            </a:r>
          </a:p>
          <a:p>
            <a:pPr marL="1143000" marR="0" lvl="1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Réécrire une relation</a:t>
            </a:r>
          </a:p>
        </p:txBody>
      </p:sp>
      <p:grpSp>
        <p:nvGrpSpPr>
          <p:cNvPr id="13" name="Diagramme 27"/>
          <p:cNvGrpSpPr/>
          <p:nvPr/>
        </p:nvGrpSpPr>
        <p:grpSpPr>
          <a:xfrm>
            <a:off x="3432547" y="35101529"/>
            <a:ext cx="7230224" cy="7606601"/>
            <a:chOff x="3432547" y="35101529"/>
            <a:chExt cx="7230224" cy="7606601"/>
          </a:xfrm>
        </p:grpSpPr>
        <p:sp>
          <p:nvSpPr>
            <p:cNvPr id="14" name="Forme libre 22"/>
            <p:cNvSpPr/>
            <p:nvPr/>
          </p:nvSpPr>
          <p:spPr>
            <a:xfrm>
              <a:off x="6106189" y="38477202"/>
              <a:ext cx="3762417" cy="37624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62418"/>
                <a:gd name="f7" fmla="val 2670580"/>
                <a:gd name="f8" fmla="val 599874"/>
                <a:gd name="f9" fmla="val 2963237"/>
                <a:gd name="f10" fmla="val 354293"/>
                <a:gd name="f11" fmla="val 3197035"/>
                <a:gd name="f12" fmla="val 550473"/>
                <a:gd name="f13" fmla="val 3006005"/>
                <a:gd name="f14" fmla="val 881328"/>
                <a:gd name="f15" fmla="val 3141839"/>
                <a:gd name="f16" fmla="val 1034132"/>
                <a:gd name="f17" fmla="val 3245114"/>
                <a:gd name="f18" fmla="val 1213010"/>
                <a:gd name="f19" fmla="val 3309529"/>
                <a:gd name="f20" fmla="val 1407047"/>
                <a:gd name="f21" fmla="val 3691573"/>
                <a:gd name="f22" fmla="val 1407038"/>
                <a:gd name="f23" fmla="val 3744571"/>
                <a:gd name="f24" fmla="val 1707603"/>
                <a:gd name="f25" fmla="val 3385563"/>
                <a:gd name="f26" fmla="val 1838261"/>
                <a:gd name="f27" fmla="val 3391398"/>
                <a:gd name="f28" fmla="val 2042628"/>
                <a:gd name="f29" fmla="val 3355530"/>
                <a:gd name="f30" fmla="val 2246040"/>
                <a:gd name="f31" fmla="val 3280150"/>
                <a:gd name="f32" fmla="val 2436087"/>
                <a:gd name="f33" fmla="val 3572820"/>
                <a:gd name="f34" fmla="val 2681652"/>
                <a:gd name="f35" fmla="val 3420218"/>
                <a:gd name="f36" fmla="val 2945965"/>
                <a:gd name="f37" fmla="val 3061218"/>
                <a:gd name="f38" fmla="val 2815289"/>
                <a:gd name="f39" fmla="val 2934323"/>
                <a:gd name="f40" fmla="val 2975593"/>
                <a:gd name="f41" fmla="val 2776096"/>
                <a:gd name="f42" fmla="val 3108362"/>
                <a:gd name="f43" fmla="val 2596192"/>
                <a:gd name="f44" fmla="val 3205492"/>
                <a:gd name="f45" fmla="val 2662543"/>
                <a:gd name="f46" fmla="val 3581730"/>
                <a:gd name="f47" fmla="val 2375747"/>
                <a:gd name="f48" fmla="val 3686116"/>
                <a:gd name="f49" fmla="val 2184733"/>
                <a:gd name="f50" fmla="val 3355251"/>
                <a:gd name="f51" fmla="val 1984484"/>
                <a:gd name="f52" fmla="val 3396485"/>
                <a:gd name="f53" fmla="val 1777934"/>
                <a:gd name="f54" fmla="val 1577685"/>
                <a:gd name="f55" fmla="val 1386671"/>
                <a:gd name="f56" fmla="val 1099875"/>
                <a:gd name="f57" fmla="val 1166226"/>
                <a:gd name="f58" fmla="val 986322"/>
                <a:gd name="f59" fmla="val 828095"/>
                <a:gd name="f60" fmla="val 701200"/>
                <a:gd name="f61" fmla="val 342200"/>
                <a:gd name="f62" fmla="val 189598"/>
                <a:gd name="f63" fmla="val 482268"/>
                <a:gd name="f64" fmla="val 406888"/>
                <a:gd name="f65" fmla="val 2246041"/>
                <a:gd name="f66" fmla="val 371021"/>
                <a:gd name="f67" fmla="val 376855"/>
                <a:gd name="f68" fmla="val 17847"/>
                <a:gd name="f69" fmla="val 70845"/>
                <a:gd name="f70" fmla="val 452889"/>
                <a:gd name="f71" fmla="val 1407048"/>
                <a:gd name="f72" fmla="val 517304"/>
                <a:gd name="f73" fmla="val 1213011"/>
                <a:gd name="f74" fmla="val 620579"/>
                <a:gd name="f75" fmla="val 1034133"/>
                <a:gd name="f76" fmla="val 756413"/>
                <a:gd name="f77" fmla="val 881329"/>
                <a:gd name="f78" fmla="val 565383"/>
                <a:gd name="f79" fmla="val 799181"/>
                <a:gd name="f80" fmla="val 1091838"/>
                <a:gd name="f81" fmla="val 1265907"/>
                <a:gd name="f82" fmla="val 492638"/>
                <a:gd name="f83" fmla="val 1460002"/>
                <a:gd name="f84" fmla="val 421993"/>
                <a:gd name="f85" fmla="val 1662277"/>
                <a:gd name="f86" fmla="val 392251"/>
                <a:gd name="f87" fmla="val 1728608"/>
                <a:gd name="f88" fmla="val 16010"/>
                <a:gd name="f89" fmla="val 2033810"/>
                <a:gd name="f90" fmla="val 2100142"/>
                <a:gd name="f91" fmla="val 2302417"/>
                <a:gd name="f92" fmla="val 2496511"/>
                <a:gd name="f93" fmla="val 492637"/>
                <a:gd name="f94" fmla="val 2670581"/>
                <a:gd name="f95" fmla="+- 0 0 -90"/>
                <a:gd name="f96" fmla="*/ f3 1 3762418"/>
                <a:gd name="f97" fmla="*/ f4 1 3762418"/>
                <a:gd name="f98" fmla="+- f6 0 f5"/>
                <a:gd name="f99" fmla="*/ f95 f0 1"/>
                <a:gd name="f100" fmla="*/ f98 1 3762418"/>
                <a:gd name="f101" fmla="*/ 2670580 f98 1"/>
                <a:gd name="f102" fmla="*/ 599874 f98 1"/>
                <a:gd name="f103" fmla="*/ 2963237 f98 1"/>
                <a:gd name="f104" fmla="*/ 354293 f98 1"/>
                <a:gd name="f105" fmla="*/ 3197035 f98 1"/>
                <a:gd name="f106" fmla="*/ 550473 f98 1"/>
                <a:gd name="f107" fmla="*/ 3006005 f98 1"/>
                <a:gd name="f108" fmla="*/ 881328 f98 1"/>
                <a:gd name="f109" fmla="*/ 3309529 f98 1"/>
                <a:gd name="f110" fmla="*/ 1407047 f98 1"/>
                <a:gd name="f111" fmla="*/ 3691573 f98 1"/>
                <a:gd name="f112" fmla="*/ 1407038 f98 1"/>
                <a:gd name="f113" fmla="*/ 3744571 f98 1"/>
                <a:gd name="f114" fmla="*/ 1707603 f98 1"/>
                <a:gd name="f115" fmla="*/ 3385563 f98 1"/>
                <a:gd name="f116" fmla="*/ 1838261 f98 1"/>
                <a:gd name="f117" fmla="*/ 3280150 f98 1"/>
                <a:gd name="f118" fmla="*/ 2436087 f98 1"/>
                <a:gd name="f119" fmla="*/ 3572820 f98 1"/>
                <a:gd name="f120" fmla="*/ 2681652 f98 1"/>
                <a:gd name="f121" fmla="*/ 3420218 f98 1"/>
                <a:gd name="f122" fmla="*/ 2945965 f98 1"/>
                <a:gd name="f123" fmla="*/ 3061218 f98 1"/>
                <a:gd name="f124" fmla="*/ 2815289 f98 1"/>
                <a:gd name="f125" fmla="*/ 2596192 f98 1"/>
                <a:gd name="f126" fmla="*/ 3205492 f98 1"/>
                <a:gd name="f127" fmla="*/ 2662543 f98 1"/>
                <a:gd name="f128" fmla="*/ 3581730 f98 1"/>
                <a:gd name="f129" fmla="*/ 2375747 f98 1"/>
                <a:gd name="f130" fmla="*/ 3686116 f98 1"/>
                <a:gd name="f131" fmla="*/ 2184733 f98 1"/>
                <a:gd name="f132" fmla="*/ 3355251 f98 1"/>
                <a:gd name="f133" fmla="*/ 1577685 f98 1"/>
                <a:gd name="f134" fmla="*/ 1386671 f98 1"/>
                <a:gd name="f135" fmla="*/ 1099875 f98 1"/>
                <a:gd name="f136" fmla="*/ 1166226 f98 1"/>
                <a:gd name="f137" fmla="*/ 701200 f98 1"/>
                <a:gd name="f138" fmla="*/ 342200 f98 1"/>
                <a:gd name="f139" fmla="*/ 189598 f98 1"/>
                <a:gd name="f140" fmla="*/ 482268 f98 1"/>
                <a:gd name="f141" fmla="*/ 376855 f98 1"/>
                <a:gd name="f142" fmla="*/ 17847 f98 1"/>
                <a:gd name="f143" fmla="*/ 70845 f98 1"/>
                <a:gd name="f144" fmla="*/ 452889 f98 1"/>
                <a:gd name="f145" fmla="*/ 1407048 f98 1"/>
                <a:gd name="f146" fmla="*/ 756413 f98 1"/>
                <a:gd name="f147" fmla="*/ 881329 f98 1"/>
                <a:gd name="f148" fmla="*/ 565383 f98 1"/>
                <a:gd name="f149" fmla="*/ 799181 f98 1"/>
                <a:gd name="f150" fmla="*/ 1091838 f98 1"/>
                <a:gd name="f151" fmla="*/ 1662277 f98 1"/>
                <a:gd name="f152" fmla="*/ 392251 f98 1"/>
                <a:gd name="f153" fmla="*/ 1728608 f98 1"/>
                <a:gd name="f154" fmla="*/ 16010 f98 1"/>
                <a:gd name="f155" fmla="*/ 2033810 f98 1"/>
                <a:gd name="f156" fmla="*/ 2100142 f98 1"/>
                <a:gd name="f157" fmla="*/ 2670581 f98 1"/>
                <a:gd name="f158" fmla="*/ f99 1 f2"/>
                <a:gd name="f159" fmla="*/ f101 1 3762418"/>
                <a:gd name="f160" fmla="*/ f102 1 3762418"/>
                <a:gd name="f161" fmla="*/ f103 1 3762418"/>
                <a:gd name="f162" fmla="*/ f104 1 3762418"/>
                <a:gd name="f163" fmla="*/ f105 1 3762418"/>
                <a:gd name="f164" fmla="*/ f106 1 3762418"/>
                <a:gd name="f165" fmla="*/ f107 1 3762418"/>
                <a:gd name="f166" fmla="*/ f108 1 3762418"/>
                <a:gd name="f167" fmla="*/ f109 1 3762418"/>
                <a:gd name="f168" fmla="*/ f110 1 3762418"/>
                <a:gd name="f169" fmla="*/ f111 1 3762418"/>
                <a:gd name="f170" fmla="*/ f112 1 3762418"/>
                <a:gd name="f171" fmla="*/ f113 1 3762418"/>
                <a:gd name="f172" fmla="*/ f114 1 3762418"/>
                <a:gd name="f173" fmla="*/ f115 1 3762418"/>
                <a:gd name="f174" fmla="*/ f116 1 3762418"/>
                <a:gd name="f175" fmla="*/ f117 1 3762418"/>
                <a:gd name="f176" fmla="*/ f118 1 3762418"/>
                <a:gd name="f177" fmla="*/ f119 1 3762418"/>
                <a:gd name="f178" fmla="*/ f120 1 3762418"/>
                <a:gd name="f179" fmla="*/ f121 1 3762418"/>
                <a:gd name="f180" fmla="*/ f122 1 3762418"/>
                <a:gd name="f181" fmla="*/ f123 1 3762418"/>
                <a:gd name="f182" fmla="*/ f124 1 3762418"/>
                <a:gd name="f183" fmla="*/ f125 1 3762418"/>
                <a:gd name="f184" fmla="*/ f126 1 3762418"/>
                <a:gd name="f185" fmla="*/ f127 1 3762418"/>
                <a:gd name="f186" fmla="*/ f128 1 3762418"/>
                <a:gd name="f187" fmla="*/ f129 1 3762418"/>
                <a:gd name="f188" fmla="*/ f130 1 3762418"/>
                <a:gd name="f189" fmla="*/ f131 1 3762418"/>
                <a:gd name="f190" fmla="*/ f132 1 3762418"/>
                <a:gd name="f191" fmla="*/ f133 1 3762418"/>
                <a:gd name="f192" fmla="*/ f134 1 3762418"/>
                <a:gd name="f193" fmla="*/ f135 1 3762418"/>
                <a:gd name="f194" fmla="*/ f136 1 3762418"/>
                <a:gd name="f195" fmla="*/ f137 1 3762418"/>
                <a:gd name="f196" fmla="*/ f138 1 3762418"/>
                <a:gd name="f197" fmla="*/ f139 1 3762418"/>
                <a:gd name="f198" fmla="*/ f140 1 3762418"/>
                <a:gd name="f199" fmla="*/ f141 1 3762418"/>
                <a:gd name="f200" fmla="*/ f142 1 3762418"/>
                <a:gd name="f201" fmla="*/ f143 1 3762418"/>
                <a:gd name="f202" fmla="*/ f144 1 3762418"/>
                <a:gd name="f203" fmla="*/ f145 1 3762418"/>
                <a:gd name="f204" fmla="*/ f146 1 3762418"/>
                <a:gd name="f205" fmla="*/ f147 1 3762418"/>
                <a:gd name="f206" fmla="*/ f148 1 3762418"/>
                <a:gd name="f207" fmla="*/ f149 1 3762418"/>
                <a:gd name="f208" fmla="*/ f150 1 3762418"/>
                <a:gd name="f209" fmla="*/ f151 1 3762418"/>
                <a:gd name="f210" fmla="*/ f152 1 3762418"/>
                <a:gd name="f211" fmla="*/ f153 1 3762418"/>
                <a:gd name="f212" fmla="*/ f154 1 3762418"/>
                <a:gd name="f213" fmla="*/ f155 1 3762418"/>
                <a:gd name="f214" fmla="*/ f156 1 3762418"/>
                <a:gd name="f215" fmla="*/ f157 1 3762418"/>
                <a:gd name="f216" fmla="*/ f5 1 f100"/>
                <a:gd name="f217" fmla="*/ f6 1 f100"/>
                <a:gd name="f218" fmla="+- f158 0 f1"/>
                <a:gd name="f219" fmla="*/ f159 1 f100"/>
                <a:gd name="f220" fmla="*/ f160 1 f100"/>
                <a:gd name="f221" fmla="*/ f161 1 f100"/>
                <a:gd name="f222" fmla="*/ f162 1 f100"/>
                <a:gd name="f223" fmla="*/ f163 1 f100"/>
                <a:gd name="f224" fmla="*/ f164 1 f100"/>
                <a:gd name="f225" fmla="*/ f165 1 f100"/>
                <a:gd name="f226" fmla="*/ f166 1 f100"/>
                <a:gd name="f227" fmla="*/ f167 1 f100"/>
                <a:gd name="f228" fmla="*/ f168 1 f100"/>
                <a:gd name="f229" fmla="*/ f169 1 f100"/>
                <a:gd name="f230" fmla="*/ f170 1 f100"/>
                <a:gd name="f231" fmla="*/ f171 1 f100"/>
                <a:gd name="f232" fmla="*/ f172 1 f100"/>
                <a:gd name="f233" fmla="*/ f173 1 f100"/>
                <a:gd name="f234" fmla="*/ f174 1 f100"/>
                <a:gd name="f235" fmla="*/ f175 1 f100"/>
                <a:gd name="f236" fmla="*/ f176 1 f100"/>
                <a:gd name="f237" fmla="*/ f177 1 f100"/>
                <a:gd name="f238" fmla="*/ f178 1 f100"/>
                <a:gd name="f239" fmla="*/ f179 1 f100"/>
                <a:gd name="f240" fmla="*/ f180 1 f100"/>
                <a:gd name="f241" fmla="*/ f181 1 f100"/>
                <a:gd name="f242" fmla="*/ f182 1 f100"/>
                <a:gd name="f243" fmla="*/ f183 1 f100"/>
                <a:gd name="f244" fmla="*/ f184 1 f100"/>
                <a:gd name="f245" fmla="*/ f185 1 f100"/>
                <a:gd name="f246" fmla="*/ f186 1 f100"/>
                <a:gd name="f247" fmla="*/ f187 1 f100"/>
                <a:gd name="f248" fmla="*/ f188 1 f100"/>
                <a:gd name="f249" fmla="*/ f189 1 f100"/>
                <a:gd name="f250" fmla="*/ f190 1 f100"/>
                <a:gd name="f251" fmla="*/ f191 1 f100"/>
                <a:gd name="f252" fmla="*/ f192 1 f100"/>
                <a:gd name="f253" fmla="*/ f193 1 f100"/>
                <a:gd name="f254" fmla="*/ f194 1 f100"/>
                <a:gd name="f255" fmla="*/ f195 1 f100"/>
                <a:gd name="f256" fmla="*/ f196 1 f100"/>
                <a:gd name="f257" fmla="*/ f197 1 f100"/>
                <a:gd name="f258" fmla="*/ f198 1 f100"/>
                <a:gd name="f259" fmla="*/ f199 1 f100"/>
                <a:gd name="f260" fmla="*/ f200 1 f100"/>
                <a:gd name="f261" fmla="*/ f201 1 f100"/>
                <a:gd name="f262" fmla="*/ f202 1 f100"/>
                <a:gd name="f263" fmla="*/ f203 1 f100"/>
                <a:gd name="f264" fmla="*/ f204 1 f100"/>
                <a:gd name="f265" fmla="*/ f205 1 f100"/>
                <a:gd name="f266" fmla="*/ f206 1 f100"/>
                <a:gd name="f267" fmla="*/ f207 1 f100"/>
                <a:gd name="f268" fmla="*/ f208 1 f100"/>
                <a:gd name="f269" fmla="*/ f209 1 f100"/>
                <a:gd name="f270" fmla="*/ f210 1 f100"/>
                <a:gd name="f271" fmla="*/ f211 1 f100"/>
                <a:gd name="f272" fmla="*/ f212 1 f100"/>
                <a:gd name="f273" fmla="*/ f213 1 f100"/>
                <a:gd name="f274" fmla="*/ f214 1 f100"/>
                <a:gd name="f275" fmla="*/ f215 1 f100"/>
                <a:gd name="f276" fmla="*/ f216 f96 1"/>
                <a:gd name="f277" fmla="*/ f217 f96 1"/>
                <a:gd name="f278" fmla="*/ f217 f97 1"/>
                <a:gd name="f279" fmla="*/ f216 f97 1"/>
                <a:gd name="f280" fmla="*/ f219 f96 1"/>
                <a:gd name="f281" fmla="*/ f220 f97 1"/>
                <a:gd name="f282" fmla="*/ f221 f96 1"/>
                <a:gd name="f283" fmla="*/ f222 f97 1"/>
                <a:gd name="f284" fmla="*/ f223 f96 1"/>
                <a:gd name="f285" fmla="*/ f224 f97 1"/>
                <a:gd name="f286" fmla="*/ f225 f96 1"/>
                <a:gd name="f287" fmla="*/ f226 f97 1"/>
                <a:gd name="f288" fmla="*/ f227 f96 1"/>
                <a:gd name="f289" fmla="*/ f228 f97 1"/>
                <a:gd name="f290" fmla="*/ f229 f96 1"/>
                <a:gd name="f291" fmla="*/ f230 f97 1"/>
                <a:gd name="f292" fmla="*/ f231 f96 1"/>
                <a:gd name="f293" fmla="*/ f232 f97 1"/>
                <a:gd name="f294" fmla="*/ f233 f96 1"/>
                <a:gd name="f295" fmla="*/ f234 f97 1"/>
                <a:gd name="f296" fmla="*/ f235 f96 1"/>
                <a:gd name="f297" fmla="*/ f236 f97 1"/>
                <a:gd name="f298" fmla="*/ f237 f96 1"/>
                <a:gd name="f299" fmla="*/ f238 f97 1"/>
                <a:gd name="f300" fmla="*/ f239 f96 1"/>
                <a:gd name="f301" fmla="*/ f240 f97 1"/>
                <a:gd name="f302" fmla="*/ f241 f96 1"/>
                <a:gd name="f303" fmla="*/ f242 f97 1"/>
                <a:gd name="f304" fmla="*/ f243 f96 1"/>
                <a:gd name="f305" fmla="*/ f244 f97 1"/>
                <a:gd name="f306" fmla="*/ f245 f96 1"/>
                <a:gd name="f307" fmla="*/ f246 f97 1"/>
                <a:gd name="f308" fmla="*/ f247 f96 1"/>
                <a:gd name="f309" fmla="*/ f248 f97 1"/>
                <a:gd name="f310" fmla="*/ f249 f96 1"/>
                <a:gd name="f311" fmla="*/ f250 f97 1"/>
                <a:gd name="f312" fmla="*/ f251 f96 1"/>
                <a:gd name="f313" fmla="*/ f252 f96 1"/>
                <a:gd name="f314" fmla="*/ f253 f96 1"/>
                <a:gd name="f315" fmla="*/ f254 f96 1"/>
                <a:gd name="f316" fmla="*/ f255 f96 1"/>
                <a:gd name="f317" fmla="*/ f256 f96 1"/>
                <a:gd name="f318" fmla="*/ f257 f96 1"/>
                <a:gd name="f319" fmla="*/ f258 f96 1"/>
                <a:gd name="f320" fmla="*/ f259 f96 1"/>
                <a:gd name="f321" fmla="*/ f260 f96 1"/>
                <a:gd name="f322" fmla="*/ f261 f96 1"/>
                <a:gd name="f323" fmla="*/ f262 f96 1"/>
                <a:gd name="f324" fmla="*/ f263 f97 1"/>
                <a:gd name="f325" fmla="*/ f264 f96 1"/>
                <a:gd name="f326" fmla="*/ f265 f97 1"/>
                <a:gd name="f327" fmla="*/ f266 f96 1"/>
                <a:gd name="f328" fmla="*/ f267 f96 1"/>
                <a:gd name="f329" fmla="*/ f268 f96 1"/>
                <a:gd name="f330" fmla="*/ f269 f96 1"/>
                <a:gd name="f331" fmla="*/ f270 f97 1"/>
                <a:gd name="f332" fmla="*/ f271 f96 1"/>
                <a:gd name="f333" fmla="*/ f272 f97 1"/>
                <a:gd name="f334" fmla="*/ f273 f96 1"/>
                <a:gd name="f335" fmla="*/ f274 f96 1"/>
                <a:gd name="f336" fmla="*/ f275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8">
                  <a:pos x="f280" y="f281"/>
                </a:cxn>
                <a:cxn ang="f218">
                  <a:pos x="f282" y="f283"/>
                </a:cxn>
                <a:cxn ang="f218">
                  <a:pos x="f284" y="f285"/>
                </a:cxn>
                <a:cxn ang="f218">
                  <a:pos x="f286" y="f287"/>
                </a:cxn>
                <a:cxn ang="f218">
                  <a:pos x="f288" y="f289"/>
                </a:cxn>
                <a:cxn ang="f218">
                  <a:pos x="f290" y="f291"/>
                </a:cxn>
                <a:cxn ang="f218">
                  <a:pos x="f292" y="f293"/>
                </a:cxn>
                <a:cxn ang="f218">
                  <a:pos x="f294" y="f295"/>
                </a:cxn>
                <a:cxn ang="f218">
                  <a:pos x="f296" y="f297"/>
                </a:cxn>
                <a:cxn ang="f218">
                  <a:pos x="f298" y="f299"/>
                </a:cxn>
                <a:cxn ang="f218">
                  <a:pos x="f300" y="f301"/>
                </a:cxn>
                <a:cxn ang="f218">
                  <a:pos x="f302" y="f303"/>
                </a:cxn>
                <a:cxn ang="f218">
                  <a:pos x="f304" y="f305"/>
                </a:cxn>
                <a:cxn ang="f218">
                  <a:pos x="f306" y="f307"/>
                </a:cxn>
                <a:cxn ang="f218">
                  <a:pos x="f308" y="f309"/>
                </a:cxn>
                <a:cxn ang="f218">
                  <a:pos x="f310" y="f311"/>
                </a:cxn>
                <a:cxn ang="f218">
                  <a:pos x="f312" y="f311"/>
                </a:cxn>
                <a:cxn ang="f218">
                  <a:pos x="f313" y="f309"/>
                </a:cxn>
                <a:cxn ang="f218">
                  <a:pos x="f314" y="f307"/>
                </a:cxn>
                <a:cxn ang="f218">
                  <a:pos x="f315" y="f305"/>
                </a:cxn>
                <a:cxn ang="f218">
                  <a:pos x="f316" y="f303"/>
                </a:cxn>
                <a:cxn ang="f218">
                  <a:pos x="f317" y="f301"/>
                </a:cxn>
                <a:cxn ang="f218">
                  <a:pos x="f318" y="f299"/>
                </a:cxn>
                <a:cxn ang="f218">
                  <a:pos x="f319" y="f297"/>
                </a:cxn>
                <a:cxn ang="f218">
                  <a:pos x="f320" y="f295"/>
                </a:cxn>
                <a:cxn ang="f218">
                  <a:pos x="f321" y="f293"/>
                </a:cxn>
                <a:cxn ang="f218">
                  <a:pos x="f322" y="f291"/>
                </a:cxn>
                <a:cxn ang="f218">
                  <a:pos x="f323" y="f324"/>
                </a:cxn>
                <a:cxn ang="f218">
                  <a:pos x="f325" y="f326"/>
                </a:cxn>
                <a:cxn ang="f218">
                  <a:pos x="f327" y="f285"/>
                </a:cxn>
                <a:cxn ang="f218">
                  <a:pos x="f328" y="f283"/>
                </a:cxn>
                <a:cxn ang="f218">
                  <a:pos x="f329" y="f281"/>
                </a:cxn>
                <a:cxn ang="f218">
                  <a:pos x="f330" y="f331"/>
                </a:cxn>
                <a:cxn ang="f218">
                  <a:pos x="f332" y="f333"/>
                </a:cxn>
                <a:cxn ang="f218">
                  <a:pos x="f334" y="f333"/>
                </a:cxn>
                <a:cxn ang="f218">
                  <a:pos x="f335" y="f331"/>
                </a:cxn>
                <a:cxn ang="f218">
                  <a:pos x="f336" y="f281"/>
                </a:cxn>
                <a:cxn ang="f218">
                  <a:pos x="f280" y="f281"/>
                </a:cxn>
              </a:cxnLst>
              <a:rect l="f276" t="f279" r="f277" b="f278"/>
              <a:pathLst>
                <a:path w="3762418" h="3762418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cubicBezTo>
                    <a:pt x="f27" y="f28"/>
                    <a:pt x="f29" y="f30"/>
                    <a:pt x="f31" y="f32"/>
                  </a:cubicBez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cubicBezTo>
                    <a:pt x="f39" y="f40"/>
                    <a:pt x="f41" y="f42"/>
                    <a:pt x="f43" y="f44"/>
                  </a:cubicBez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cubicBezTo>
                    <a:pt x="f51" y="f52"/>
                    <a:pt x="f53" y="f52"/>
                    <a:pt x="f54" y="f50"/>
                  </a:cubicBezTo>
                  <a:lnTo>
                    <a:pt x="f55" y="f48"/>
                  </a:lnTo>
                  <a:lnTo>
                    <a:pt x="f56" y="f46"/>
                  </a:lnTo>
                  <a:lnTo>
                    <a:pt x="f57" y="f44"/>
                  </a:lnTo>
                  <a:cubicBezTo>
                    <a:pt x="f58" y="f42"/>
                    <a:pt x="f59" y="f40"/>
                    <a:pt x="f60" y="f38"/>
                  </a:cubicBezTo>
                  <a:lnTo>
                    <a:pt x="f61" y="f36"/>
                  </a:lnTo>
                  <a:lnTo>
                    <a:pt x="f62" y="f34"/>
                  </a:lnTo>
                  <a:lnTo>
                    <a:pt x="f63" y="f32"/>
                  </a:lnTo>
                  <a:cubicBezTo>
                    <a:pt x="f64" y="f65"/>
                    <a:pt x="f66" y="f28"/>
                    <a:pt x="f67" y="f26"/>
                  </a:cubicBezTo>
                  <a:lnTo>
                    <a:pt x="f68" y="f24"/>
                  </a:lnTo>
                  <a:lnTo>
                    <a:pt x="f69" y="f22"/>
                  </a:lnTo>
                  <a:lnTo>
                    <a:pt x="f70" y="f71"/>
                  </a:lnTo>
                  <a:cubicBezTo>
                    <a:pt x="f72" y="f73"/>
                    <a:pt x="f74" y="f75"/>
                    <a:pt x="f76" y="f77"/>
                  </a:cubicBezTo>
                  <a:lnTo>
                    <a:pt x="f78" y="f12"/>
                  </a:lnTo>
                  <a:lnTo>
                    <a:pt x="f79" y="f10"/>
                  </a:lnTo>
                  <a:lnTo>
                    <a:pt x="f80" y="f8"/>
                  </a:lnTo>
                  <a:cubicBezTo>
                    <a:pt x="f81" y="f82"/>
                    <a:pt x="f83" y="f84"/>
                    <a:pt x="f85" y="f86"/>
                  </a:cubicBezTo>
                  <a:lnTo>
                    <a:pt x="f87" y="f88"/>
                  </a:lnTo>
                  <a:lnTo>
                    <a:pt x="f89" y="f88"/>
                  </a:lnTo>
                  <a:lnTo>
                    <a:pt x="f90" y="f86"/>
                  </a:lnTo>
                  <a:cubicBezTo>
                    <a:pt x="f91" y="f84"/>
                    <a:pt x="f92" y="f93"/>
                    <a:pt x="f94" y="f8"/>
                  </a:cubicBezTo>
                  <a:lnTo>
                    <a:pt x="f7" y="f8"/>
                  </a:lnTo>
                  <a:close/>
                </a:path>
              </a:pathLst>
            </a:custGeom>
            <a:solidFill>
              <a:srgbClr val="4BACC6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832616" tIns="957532" rIns="832616" bIns="1023332" anchor="ctr" anchorCtr="1" compatLnSpc="1"/>
            <a:lstStyle/>
            <a:p>
              <a:pPr marL="0" marR="0" lvl="0" indent="0" algn="ctr" defTabSz="26670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6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Faits</a:t>
              </a:r>
            </a:p>
          </p:txBody>
        </p:sp>
        <p:sp>
          <p:nvSpPr>
            <p:cNvPr id="15" name="Forme libre 23"/>
            <p:cNvSpPr/>
            <p:nvPr/>
          </p:nvSpPr>
          <p:spPr>
            <a:xfrm>
              <a:off x="3917143" y="37587902"/>
              <a:ext cx="2736305" cy="27363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36304"/>
                <a:gd name="f7" fmla="val 2047431"/>
                <a:gd name="f8" fmla="val 693036"/>
                <a:gd name="f9" fmla="val 2451129"/>
                <a:gd name="f10" fmla="val 571369"/>
                <a:gd name="f11" fmla="val 2599674"/>
                <a:gd name="f12" fmla="val 828658"/>
                <a:gd name="f13" fmla="val 2292459"/>
                <a:gd name="f14" fmla="val 1117437"/>
                <a:gd name="f15" fmla="val 2336992"/>
                <a:gd name="f16" fmla="val 1281614"/>
                <a:gd name="f17" fmla="val 1454690"/>
                <a:gd name="f18" fmla="val 1618867"/>
                <a:gd name="f19" fmla="val 1907646"/>
                <a:gd name="f20" fmla="val 2164935"/>
                <a:gd name="f21" fmla="val 2043268"/>
                <a:gd name="f22" fmla="val 1927516"/>
                <a:gd name="f23" fmla="val 2163923"/>
                <a:gd name="f24" fmla="val 1777628"/>
                <a:gd name="f25" fmla="val 2250461"/>
                <a:gd name="f26" fmla="val 1613180"/>
                <a:gd name="f27" fmla="val 2293983"/>
                <a:gd name="f28" fmla="val 1516698"/>
                <a:gd name="f29" fmla="val 2704429"/>
                <a:gd name="f30" fmla="val 1219606"/>
                <a:gd name="f31" fmla="val 1123124"/>
                <a:gd name="f32" fmla="val 958676"/>
                <a:gd name="f33" fmla="val 808788"/>
                <a:gd name="f34" fmla="val 688873"/>
                <a:gd name="f35" fmla="val 285175"/>
                <a:gd name="f36" fmla="val 136630"/>
                <a:gd name="f37" fmla="val 443845"/>
                <a:gd name="f38" fmla="val 399312"/>
                <a:gd name="f39" fmla="val 572381"/>
                <a:gd name="f40" fmla="val 485843"/>
                <a:gd name="f41" fmla="val 442321"/>
                <a:gd name="f42" fmla="val 31875"/>
                <a:gd name="f43" fmla="+- 0 0 -90"/>
                <a:gd name="f44" fmla="*/ f3 1 2736304"/>
                <a:gd name="f45" fmla="*/ f4 1 2736304"/>
                <a:gd name="f46" fmla="+- f6 0 f5"/>
                <a:gd name="f47" fmla="*/ f43 f0 1"/>
                <a:gd name="f48" fmla="*/ f46 1 2736304"/>
                <a:gd name="f49" fmla="*/ 2047431 f46 1"/>
                <a:gd name="f50" fmla="*/ 693036 f46 1"/>
                <a:gd name="f51" fmla="*/ 2451129 f46 1"/>
                <a:gd name="f52" fmla="*/ 571369 f46 1"/>
                <a:gd name="f53" fmla="*/ 2599674 f46 1"/>
                <a:gd name="f54" fmla="*/ 828658 f46 1"/>
                <a:gd name="f55" fmla="*/ 2292459 f46 1"/>
                <a:gd name="f56" fmla="*/ 1117437 f46 1"/>
                <a:gd name="f57" fmla="*/ 1618867 f46 1"/>
                <a:gd name="f58" fmla="*/ 1907646 f46 1"/>
                <a:gd name="f59" fmla="*/ 2164935 f46 1"/>
                <a:gd name="f60" fmla="*/ 2043268 f46 1"/>
                <a:gd name="f61" fmla="*/ 1613180 f46 1"/>
                <a:gd name="f62" fmla="*/ 2293983 f46 1"/>
                <a:gd name="f63" fmla="*/ 1516698 f46 1"/>
                <a:gd name="f64" fmla="*/ 2704429 f46 1"/>
                <a:gd name="f65" fmla="*/ 1219606 f46 1"/>
                <a:gd name="f66" fmla="*/ 1123124 f46 1"/>
                <a:gd name="f67" fmla="*/ 688873 f46 1"/>
                <a:gd name="f68" fmla="*/ 285175 f46 1"/>
                <a:gd name="f69" fmla="*/ 136630 f46 1"/>
                <a:gd name="f70" fmla="*/ 443845 f46 1"/>
                <a:gd name="f71" fmla="*/ 442321 f46 1"/>
                <a:gd name="f72" fmla="*/ 31875 f46 1"/>
                <a:gd name="f73" fmla="*/ f47 1 f2"/>
                <a:gd name="f74" fmla="*/ f49 1 2736304"/>
                <a:gd name="f75" fmla="*/ f50 1 2736304"/>
                <a:gd name="f76" fmla="*/ f51 1 2736304"/>
                <a:gd name="f77" fmla="*/ f52 1 2736304"/>
                <a:gd name="f78" fmla="*/ f53 1 2736304"/>
                <a:gd name="f79" fmla="*/ f54 1 2736304"/>
                <a:gd name="f80" fmla="*/ f55 1 2736304"/>
                <a:gd name="f81" fmla="*/ f56 1 2736304"/>
                <a:gd name="f82" fmla="*/ f57 1 2736304"/>
                <a:gd name="f83" fmla="*/ f58 1 2736304"/>
                <a:gd name="f84" fmla="*/ f59 1 2736304"/>
                <a:gd name="f85" fmla="*/ f60 1 2736304"/>
                <a:gd name="f86" fmla="*/ f61 1 2736304"/>
                <a:gd name="f87" fmla="*/ f62 1 2736304"/>
                <a:gd name="f88" fmla="*/ f63 1 2736304"/>
                <a:gd name="f89" fmla="*/ f64 1 2736304"/>
                <a:gd name="f90" fmla="*/ f65 1 2736304"/>
                <a:gd name="f91" fmla="*/ f66 1 2736304"/>
                <a:gd name="f92" fmla="*/ f67 1 2736304"/>
                <a:gd name="f93" fmla="*/ f68 1 2736304"/>
                <a:gd name="f94" fmla="*/ f69 1 2736304"/>
                <a:gd name="f95" fmla="*/ f70 1 2736304"/>
                <a:gd name="f96" fmla="*/ f71 1 2736304"/>
                <a:gd name="f97" fmla="*/ f72 1 2736304"/>
                <a:gd name="f98" fmla="*/ f5 1 f48"/>
                <a:gd name="f99" fmla="*/ f6 1 f48"/>
                <a:gd name="f100" fmla="+- f73 0 f1"/>
                <a:gd name="f101" fmla="*/ f74 1 f48"/>
                <a:gd name="f102" fmla="*/ f75 1 f48"/>
                <a:gd name="f103" fmla="*/ f76 1 f48"/>
                <a:gd name="f104" fmla="*/ f77 1 f48"/>
                <a:gd name="f105" fmla="*/ f78 1 f48"/>
                <a:gd name="f106" fmla="*/ f79 1 f48"/>
                <a:gd name="f107" fmla="*/ f80 1 f48"/>
                <a:gd name="f108" fmla="*/ f81 1 f48"/>
                <a:gd name="f109" fmla="*/ f82 1 f48"/>
                <a:gd name="f110" fmla="*/ f83 1 f48"/>
                <a:gd name="f111" fmla="*/ f84 1 f48"/>
                <a:gd name="f112" fmla="*/ f85 1 f48"/>
                <a:gd name="f113" fmla="*/ f86 1 f48"/>
                <a:gd name="f114" fmla="*/ f87 1 f48"/>
                <a:gd name="f115" fmla="*/ f88 1 f48"/>
                <a:gd name="f116" fmla="*/ f89 1 f48"/>
                <a:gd name="f117" fmla="*/ f90 1 f48"/>
                <a:gd name="f118" fmla="*/ f91 1 f48"/>
                <a:gd name="f119" fmla="*/ f92 1 f48"/>
                <a:gd name="f120" fmla="*/ f93 1 f48"/>
                <a:gd name="f121" fmla="*/ f94 1 f48"/>
                <a:gd name="f122" fmla="*/ f95 1 f48"/>
                <a:gd name="f123" fmla="*/ f96 1 f48"/>
                <a:gd name="f124" fmla="*/ f97 1 f48"/>
                <a:gd name="f125" fmla="*/ f98 f44 1"/>
                <a:gd name="f126" fmla="*/ f99 f44 1"/>
                <a:gd name="f127" fmla="*/ f99 f45 1"/>
                <a:gd name="f128" fmla="*/ f98 f45 1"/>
                <a:gd name="f129" fmla="*/ f101 f44 1"/>
                <a:gd name="f130" fmla="*/ f102 f45 1"/>
                <a:gd name="f131" fmla="*/ f103 f44 1"/>
                <a:gd name="f132" fmla="*/ f104 f45 1"/>
                <a:gd name="f133" fmla="*/ f105 f44 1"/>
                <a:gd name="f134" fmla="*/ f106 f45 1"/>
                <a:gd name="f135" fmla="*/ f107 f44 1"/>
                <a:gd name="f136" fmla="*/ f108 f45 1"/>
                <a:gd name="f137" fmla="*/ f109 f45 1"/>
                <a:gd name="f138" fmla="*/ f110 f45 1"/>
                <a:gd name="f139" fmla="*/ f111 f45 1"/>
                <a:gd name="f140" fmla="*/ f112 f45 1"/>
                <a:gd name="f141" fmla="*/ f113 f44 1"/>
                <a:gd name="f142" fmla="*/ f114 f45 1"/>
                <a:gd name="f143" fmla="*/ f115 f44 1"/>
                <a:gd name="f144" fmla="*/ f116 f45 1"/>
                <a:gd name="f145" fmla="*/ f117 f44 1"/>
                <a:gd name="f146" fmla="*/ f118 f44 1"/>
                <a:gd name="f147" fmla="*/ f119 f44 1"/>
                <a:gd name="f148" fmla="*/ f120 f44 1"/>
                <a:gd name="f149" fmla="*/ f121 f44 1"/>
                <a:gd name="f150" fmla="*/ f122 f44 1"/>
                <a:gd name="f151" fmla="*/ f123 f45 1"/>
                <a:gd name="f152" fmla="*/ f124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0">
                  <a:pos x="f129" y="f130"/>
                </a:cxn>
                <a:cxn ang="f100">
                  <a:pos x="f131" y="f132"/>
                </a:cxn>
                <a:cxn ang="f100">
                  <a:pos x="f133" y="f134"/>
                </a:cxn>
                <a:cxn ang="f100">
                  <a:pos x="f135" y="f136"/>
                </a:cxn>
                <a:cxn ang="f100">
                  <a:pos x="f135" y="f137"/>
                </a:cxn>
                <a:cxn ang="f100">
                  <a:pos x="f133" y="f138"/>
                </a:cxn>
                <a:cxn ang="f100">
                  <a:pos x="f131" y="f139"/>
                </a:cxn>
                <a:cxn ang="f100">
                  <a:pos x="f129" y="f140"/>
                </a:cxn>
                <a:cxn ang="f100">
                  <a:pos x="f141" y="f142"/>
                </a:cxn>
                <a:cxn ang="f100">
                  <a:pos x="f143" y="f144"/>
                </a:cxn>
                <a:cxn ang="f100">
                  <a:pos x="f145" y="f144"/>
                </a:cxn>
                <a:cxn ang="f100">
                  <a:pos x="f146" y="f142"/>
                </a:cxn>
                <a:cxn ang="f100">
                  <a:pos x="f147" y="f140"/>
                </a:cxn>
                <a:cxn ang="f100">
                  <a:pos x="f148" y="f139"/>
                </a:cxn>
                <a:cxn ang="f100">
                  <a:pos x="f149" y="f138"/>
                </a:cxn>
                <a:cxn ang="f100">
                  <a:pos x="f150" y="f137"/>
                </a:cxn>
                <a:cxn ang="f100">
                  <a:pos x="f150" y="f136"/>
                </a:cxn>
                <a:cxn ang="f100">
                  <a:pos x="f149" y="f134"/>
                </a:cxn>
                <a:cxn ang="f100">
                  <a:pos x="f148" y="f132"/>
                </a:cxn>
                <a:cxn ang="f100">
                  <a:pos x="f147" y="f130"/>
                </a:cxn>
                <a:cxn ang="f100">
                  <a:pos x="f146" y="f151"/>
                </a:cxn>
                <a:cxn ang="f100">
                  <a:pos x="f145" y="f152"/>
                </a:cxn>
                <a:cxn ang="f100">
                  <a:pos x="f143" y="f152"/>
                </a:cxn>
                <a:cxn ang="f100">
                  <a:pos x="f141" y="f151"/>
                </a:cxn>
                <a:cxn ang="f100">
                  <a:pos x="f129" y="f130"/>
                </a:cxn>
              </a:cxnLst>
              <a:rect l="f125" t="f128" r="f126" b="f127"/>
              <a:pathLst>
                <a:path w="2736304" h="2736304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5" y="f17"/>
                    <a:pt x="f13" y="f18"/>
                  </a:cubicBezTo>
                  <a:lnTo>
                    <a:pt x="f11" y="f19"/>
                  </a:lnTo>
                  <a:lnTo>
                    <a:pt x="f9" y="f20"/>
                  </a:lnTo>
                  <a:lnTo>
                    <a:pt x="f7" y="f21"/>
                  </a:lnTo>
                  <a:cubicBezTo>
                    <a:pt x="f22" y="f23"/>
                    <a:pt x="f24" y="f25"/>
                    <a:pt x="f26" y="f27"/>
                  </a:cubicBezTo>
                  <a:lnTo>
                    <a:pt x="f28" y="f29"/>
                  </a:lnTo>
                  <a:lnTo>
                    <a:pt x="f30" y="f29"/>
                  </a:lnTo>
                  <a:lnTo>
                    <a:pt x="f31" y="f27"/>
                  </a:lnTo>
                  <a:cubicBezTo>
                    <a:pt x="f32" y="f25"/>
                    <a:pt x="f33" y="f23"/>
                    <a:pt x="f34" y="f21"/>
                  </a:cubicBezTo>
                  <a:lnTo>
                    <a:pt x="f35" y="f20"/>
                  </a:lnTo>
                  <a:lnTo>
                    <a:pt x="f36" y="f19"/>
                  </a:lnTo>
                  <a:lnTo>
                    <a:pt x="f37" y="f18"/>
                  </a:lnTo>
                  <a:cubicBezTo>
                    <a:pt x="f38" y="f17"/>
                    <a:pt x="f38" y="f16"/>
                    <a:pt x="f37" y="f14"/>
                  </a:cubicBezTo>
                  <a:lnTo>
                    <a:pt x="f36" y="f12"/>
                  </a:lnTo>
                  <a:lnTo>
                    <a:pt x="f35" y="f10"/>
                  </a:lnTo>
                  <a:lnTo>
                    <a:pt x="f34" y="f8"/>
                  </a:lnTo>
                  <a:cubicBezTo>
                    <a:pt x="f33" y="f39"/>
                    <a:pt x="f32" y="f40"/>
                    <a:pt x="f31" y="f41"/>
                  </a:cubicBezTo>
                  <a:lnTo>
                    <a:pt x="f30" y="f42"/>
                  </a:lnTo>
                  <a:lnTo>
                    <a:pt x="f28" y="f42"/>
                  </a:lnTo>
                  <a:lnTo>
                    <a:pt x="f26" y="f41"/>
                  </a:lnTo>
                  <a:cubicBezTo>
                    <a:pt x="f24" y="f40"/>
                    <a:pt x="f22" y="f39"/>
                    <a:pt x="f7" y="f8"/>
                  </a:cubicBezTo>
                  <a:close/>
                </a:path>
              </a:pathLst>
            </a:custGeom>
            <a:solidFill>
              <a:srgbClr val="60E146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729517" tIns="733677" rIns="729517" bIns="733677" anchor="ctr" anchorCtr="1" compatLnSpc="1"/>
            <a:lstStyle/>
            <a:p>
              <a:pPr marL="0" marR="0" lvl="0" indent="0" algn="ctr" defTabSz="14224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 </a:t>
              </a:r>
              <a:r>
                <a:rPr lang="fr-FR" sz="3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Règles</a:t>
              </a:r>
            </a:p>
          </p:txBody>
        </p:sp>
        <p:sp>
          <p:nvSpPr>
            <p:cNvPr id="16" name="Forme libre 24"/>
            <p:cNvSpPr/>
            <p:nvPr/>
          </p:nvSpPr>
          <p:spPr>
            <a:xfrm>
              <a:off x="5148474" y="35398856"/>
              <a:ext cx="3283564" cy="3283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1019"/>
                <a:gd name="f7" fmla="val 1725629"/>
                <a:gd name="f8" fmla="val 678172"/>
                <a:gd name="f9" fmla="val 2012391"/>
                <a:gd name="f10" fmla="val 500567"/>
                <a:gd name="f11" fmla="val 2180452"/>
                <a:gd name="f12" fmla="val 668628"/>
                <a:gd name="f13" fmla="val 2002847"/>
                <a:gd name="f14" fmla="val 955389"/>
                <a:gd name="f15" fmla="val 2071253"/>
                <a:gd name="f16" fmla="val 1073035"/>
                <a:gd name="f17" fmla="val 2107090"/>
                <a:gd name="f18" fmla="val 1206777"/>
                <a:gd name="f19" fmla="val 2106671"/>
                <a:gd name="f20" fmla="val 1342865"/>
                <a:gd name="f21" fmla="val 2403862"/>
                <a:gd name="f22" fmla="val 1502405"/>
                <a:gd name="f23" fmla="val 2342347"/>
                <a:gd name="f24" fmla="val 1731980"/>
                <a:gd name="f25" fmla="val 2005202"/>
                <a:gd name="f26" fmla="val 1721550"/>
                <a:gd name="f27" fmla="val 1937520"/>
                <a:gd name="f28" fmla="val 1839614"/>
                <a:gd name="f29" fmla="val 1937521"/>
                <a:gd name="f30" fmla="val 2005203"/>
                <a:gd name="f31" fmla="val 2342348"/>
                <a:gd name="f32" fmla="val 1206778"/>
                <a:gd name="f33" fmla="val 2107089"/>
                <a:gd name="f34" fmla="val 1725630"/>
                <a:gd name="f35" fmla="val 609766"/>
                <a:gd name="f36" fmla="val 1607984"/>
                <a:gd name="f37" fmla="val 573929"/>
                <a:gd name="f38" fmla="val 1474242"/>
                <a:gd name="f39" fmla="val 574348"/>
                <a:gd name="f40" fmla="val 1338154"/>
                <a:gd name="f41" fmla="val 277157"/>
                <a:gd name="f42" fmla="val 1178614"/>
                <a:gd name="f43" fmla="val 338672"/>
                <a:gd name="f44" fmla="val 949039"/>
                <a:gd name="f45" fmla="val 675817"/>
                <a:gd name="f46" fmla="val 959469"/>
                <a:gd name="f47" fmla="val 743499"/>
                <a:gd name="f48" fmla="val 841405"/>
                <a:gd name="f49" fmla="val 743498"/>
                <a:gd name="f50" fmla="val 675816"/>
                <a:gd name="f51" fmla="val 338671"/>
                <a:gd name="f52" fmla="val 1474241"/>
                <a:gd name="f53" fmla="val 573930"/>
                <a:gd name="f54" fmla="+- 0 0 -90"/>
                <a:gd name="f55" fmla="*/ f3 1 2681019"/>
                <a:gd name="f56" fmla="*/ f4 1 2681019"/>
                <a:gd name="f57" fmla="+- f6 0 f5"/>
                <a:gd name="f58" fmla="*/ f54 f0 1"/>
                <a:gd name="f59" fmla="*/ f57 1 2681019"/>
                <a:gd name="f60" fmla="*/ 2006064 f57 1"/>
                <a:gd name="f61" fmla="*/ 679034 f57 1"/>
                <a:gd name="f62" fmla="*/ 2401605 f57 1"/>
                <a:gd name="f63" fmla="*/ 559825 f57 1"/>
                <a:gd name="f64" fmla="*/ 2547150 f57 1"/>
                <a:gd name="f65" fmla="*/ 811916 f57 1"/>
                <a:gd name="f66" fmla="*/ 2246142 f57 1"/>
                <a:gd name="f67" fmla="*/ 1094860 f57 1"/>
                <a:gd name="f68" fmla="*/ 1586160 f57 1"/>
                <a:gd name="f69" fmla="*/ 1869103 f57 1"/>
                <a:gd name="f70" fmla="*/ 2121194 f57 1"/>
                <a:gd name="f71" fmla="*/ 2001985 f57 1"/>
                <a:gd name="f72" fmla="*/ 1580586 f57 1"/>
                <a:gd name="f73" fmla="*/ 2247635 f57 1"/>
                <a:gd name="f74" fmla="*/ 1486054 f57 1"/>
                <a:gd name="f75" fmla="*/ 2649788 f57 1"/>
                <a:gd name="f76" fmla="*/ 1194965 f57 1"/>
                <a:gd name="f77" fmla="*/ 1100432 f57 1"/>
                <a:gd name="f78" fmla="*/ 674954 f57 1"/>
                <a:gd name="f79" fmla="*/ 279414 f57 1"/>
                <a:gd name="f80" fmla="*/ 133869 f57 1"/>
                <a:gd name="f81" fmla="*/ 434877 f57 1"/>
                <a:gd name="f82" fmla="*/ 1586159 f57 1"/>
                <a:gd name="f83" fmla="*/ 1094859 f57 1"/>
                <a:gd name="f84" fmla="*/ 674955 f57 1"/>
                <a:gd name="f85" fmla="*/ 1100433 f57 1"/>
                <a:gd name="f86" fmla="*/ 433384 f57 1"/>
                <a:gd name="f87" fmla="*/ 31231 f57 1"/>
                <a:gd name="f88" fmla="*/ 1580587 f57 1"/>
                <a:gd name="f89" fmla="*/ 2006065 f57 1"/>
                <a:gd name="f90" fmla="*/ f58 1 f2"/>
                <a:gd name="f91" fmla="*/ f60 1 2681019"/>
                <a:gd name="f92" fmla="*/ f61 1 2681019"/>
                <a:gd name="f93" fmla="*/ f62 1 2681019"/>
                <a:gd name="f94" fmla="*/ f63 1 2681019"/>
                <a:gd name="f95" fmla="*/ f64 1 2681019"/>
                <a:gd name="f96" fmla="*/ f65 1 2681019"/>
                <a:gd name="f97" fmla="*/ f66 1 2681019"/>
                <a:gd name="f98" fmla="*/ f67 1 2681019"/>
                <a:gd name="f99" fmla="*/ f68 1 2681019"/>
                <a:gd name="f100" fmla="*/ f69 1 2681019"/>
                <a:gd name="f101" fmla="*/ f70 1 2681019"/>
                <a:gd name="f102" fmla="*/ f71 1 2681019"/>
                <a:gd name="f103" fmla="*/ f72 1 2681019"/>
                <a:gd name="f104" fmla="*/ f73 1 2681019"/>
                <a:gd name="f105" fmla="*/ f74 1 2681019"/>
                <a:gd name="f106" fmla="*/ f75 1 2681019"/>
                <a:gd name="f107" fmla="*/ f76 1 2681019"/>
                <a:gd name="f108" fmla="*/ f77 1 2681019"/>
                <a:gd name="f109" fmla="*/ f78 1 2681019"/>
                <a:gd name="f110" fmla="*/ f79 1 2681019"/>
                <a:gd name="f111" fmla="*/ f80 1 2681019"/>
                <a:gd name="f112" fmla="*/ f81 1 2681019"/>
                <a:gd name="f113" fmla="*/ f82 1 2681019"/>
                <a:gd name="f114" fmla="*/ f83 1 2681019"/>
                <a:gd name="f115" fmla="*/ f84 1 2681019"/>
                <a:gd name="f116" fmla="*/ f85 1 2681019"/>
                <a:gd name="f117" fmla="*/ f86 1 2681019"/>
                <a:gd name="f118" fmla="*/ f87 1 2681019"/>
                <a:gd name="f119" fmla="*/ f88 1 2681019"/>
                <a:gd name="f120" fmla="*/ f89 1 2681019"/>
                <a:gd name="f121" fmla="*/ f5 1 f59"/>
                <a:gd name="f122" fmla="*/ f6 1 f59"/>
                <a:gd name="f123" fmla="+- f90 0 f1"/>
                <a:gd name="f124" fmla="*/ f91 1 f59"/>
                <a:gd name="f125" fmla="*/ f92 1 f59"/>
                <a:gd name="f126" fmla="*/ f93 1 f59"/>
                <a:gd name="f127" fmla="*/ f94 1 f59"/>
                <a:gd name="f128" fmla="*/ f95 1 f59"/>
                <a:gd name="f129" fmla="*/ f96 1 f59"/>
                <a:gd name="f130" fmla="*/ f97 1 f59"/>
                <a:gd name="f131" fmla="*/ f98 1 f59"/>
                <a:gd name="f132" fmla="*/ f99 1 f59"/>
                <a:gd name="f133" fmla="*/ f100 1 f59"/>
                <a:gd name="f134" fmla="*/ f101 1 f59"/>
                <a:gd name="f135" fmla="*/ f102 1 f59"/>
                <a:gd name="f136" fmla="*/ f103 1 f59"/>
                <a:gd name="f137" fmla="*/ f104 1 f59"/>
                <a:gd name="f138" fmla="*/ f105 1 f59"/>
                <a:gd name="f139" fmla="*/ f106 1 f59"/>
                <a:gd name="f140" fmla="*/ f107 1 f59"/>
                <a:gd name="f141" fmla="*/ f108 1 f59"/>
                <a:gd name="f142" fmla="*/ f109 1 f59"/>
                <a:gd name="f143" fmla="*/ f110 1 f59"/>
                <a:gd name="f144" fmla="*/ f111 1 f59"/>
                <a:gd name="f145" fmla="*/ f112 1 f59"/>
                <a:gd name="f146" fmla="*/ f113 1 f59"/>
                <a:gd name="f147" fmla="*/ f114 1 f59"/>
                <a:gd name="f148" fmla="*/ f115 1 f59"/>
                <a:gd name="f149" fmla="*/ f116 1 f59"/>
                <a:gd name="f150" fmla="*/ f117 1 f59"/>
                <a:gd name="f151" fmla="*/ f118 1 f59"/>
                <a:gd name="f152" fmla="*/ f119 1 f59"/>
                <a:gd name="f153" fmla="*/ f120 1 f59"/>
                <a:gd name="f154" fmla="*/ f121 f55 1"/>
                <a:gd name="f155" fmla="*/ f122 f55 1"/>
                <a:gd name="f156" fmla="*/ f122 f56 1"/>
                <a:gd name="f157" fmla="*/ f121 f56 1"/>
                <a:gd name="f158" fmla="*/ f124 f55 1"/>
                <a:gd name="f159" fmla="*/ f125 f56 1"/>
                <a:gd name="f160" fmla="*/ f126 f55 1"/>
                <a:gd name="f161" fmla="*/ f127 f56 1"/>
                <a:gd name="f162" fmla="*/ f128 f55 1"/>
                <a:gd name="f163" fmla="*/ f129 f56 1"/>
                <a:gd name="f164" fmla="*/ f130 f55 1"/>
                <a:gd name="f165" fmla="*/ f131 f56 1"/>
                <a:gd name="f166" fmla="*/ f132 f56 1"/>
                <a:gd name="f167" fmla="*/ f133 f56 1"/>
                <a:gd name="f168" fmla="*/ f134 f56 1"/>
                <a:gd name="f169" fmla="*/ f135 f56 1"/>
                <a:gd name="f170" fmla="*/ f136 f55 1"/>
                <a:gd name="f171" fmla="*/ f137 f56 1"/>
                <a:gd name="f172" fmla="*/ f138 f55 1"/>
                <a:gd name="f173" fmla="*/ f139 f56 1"/>
                <a:gd name="f174" fmla="*/ f140 f55 1"/>
                <a:gd name="f175" fmla="*/ f141 f55 1"/>
                <a:gd name="f176" fmla="*/ f142 f55 1"/>
                <a:gd name="f177" fmla="*/ f143 f55 1"/>
                <a:gd name="f178" fmla="*/ f144 f55 1"/>
                <a:gd name="f179" fmla="*/ f145 f55 1"/>
                <a:gd name="f180" fmla="*/ f146 f56 1"/>
                <a:gd name="f181" fmla="*/ f147 f56 1"/>
                <a:gd name="f182" fmla="*/ f148 f55 1"/>
                <a:gd name="f183" fmla="*/ f149 f55 1"/>
                <a:gd name="f184" fmla="*/ f150 f56 1"/>
                <a:gd name="f185" fmla="*/ f151 f56 1"/>
                <a:gd name="f186" fmla="*/ f152 f55 1"/>
                <a:gd name="f187" fmla="*/ f153 f5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8" y="f159"/>
                </a:cxn>
                <a:cxn ang="f123">
                  <a:pos x="f160" y="f161"/>
                </a:cxn>
                <a:cxn ang="f123">
                  <a:pos x="f162" y="f163"/>
                </a:cxn>
                <a:cxn ang="f123">
                  <a:pos x="f164" y="f165"/>
                </a:cxn>
                <a:cxn ang="f123">
                  <a:pos x="f164" y="f166"/>
                </a:cxn>
                <a:cxn ang="f123">
                  <a:pos x="f162" y="f167"/>
                </a:cxn>
                <a:cxn ang="f123">
                  <a:pos x="f160" y="f168"/>
                </a:cxn>
                <a:cxn ang="f123">
                  <a:pos x="f158" y="f169"/>
                </a:cxn>
                <a:cxn ang="f123">
                  <a:pos x="f170" y="f171"/>
                </a:cxn>
                <a:cxn ang="f123">
                  <a:pos x="f172" y="f173"/>
                </a:cxn>
                <a:cxn ang="f123">
                  <a:pos x="f174" y="f173"/>
                </a:cxn>
                <a:cxn ang="f123">
                  <a:pos x="f175" y="f171"/>
                </a:cxn>
                <a:cxn ang="f123">
                  <a:pos x="f176" y="f169"/>
                </a:cxn>
                <a:cxn ang="f123">
                  <a:pos x="f177" y="f168"/>
                </a:cxn>
                <a:cxn ang="f123">
                  <a:pos x="f178" y="f167"/>
                </a:cxn>
                <a:cxn ang="f123">
                  <a:pos x="f179" y="f180"/>
                </a:cxn>
                <a:cxn ang="f123">
                  <a:pos x="f179" y="f181"/>
                </a:cxn>
                <a:cxn ang="f123">
                  <a:pos x="f178" y="f163"/>
                </a:cxn>
                <a:cxn ang="f123">
                  <a:pos x="f177" y="f161"/>
                </a:cxn>
                <a:cxn ang="f123">
                  <a:pos x="f182" y="f159"/>
                </a:cxn>
                <a:cxn ang="f123">
                  <a:pos x="f183" y="f184"/>
                </a:cxn>
                <a:cxn ang="f123">
                  <a:pos x="f174" y="f185"/>
                </a:cxn>
                <a:cxn ang="f123">
                  <a:pos x="f172" y="f185"/>
                </a:cxn>
                <a:cxn ang="f123">
                  <a:pos x="f186" y="f184"/>
                </a:cxn>
                <a:cxn ang="f123">
                  <a:pos x="f187" y="f159"/>
                </a:cxn>
                <a:cxn ang="f123">
                  <a:pos x="f158" y="f159"/>
                </a:cxn>
              </a:cxnLst>
              <a:rect l="f154" t="f157" r="f155" b="f156"/>
              <a:pathLst>
                <a:path w="2681019" h="2681019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cubicBezTo>
                    <a:pt x="f27" y="f28"/>
                    <a:pt x="f28" y="f29"/>
                    <a:pt x="f26" y="f30"/>
                  </a:cubicBezTo>
                  <a:lnTo>
                    <a:pt x="f24" y="f31"/>
                  </a:lnTo>
                  <a:lnTo>
                    <a:pt x="f22" y="f21"/>
                  </a:lnTo>
                  <a:lnTo>
                    <a:pt x="f20" y="f19"/>
                  </a:lnTo>
                  <a:cubicBezTo>
                    <a:pt x="f32" y="f33"/>
                    <a:pt x="f16" y="f15"/>
                    <a:pt x="f14" y="f13"/>
                  </a:cubicBezTo>
                  <a:lnTo>
                    <a:pt x="f12" y="f11"/>
                  </a:lnTo>
                  <a:lnTo>
                    <a:pt x="f10" y="f9"/>
                  </a:lnTo>
                  <a:lnTo>
                    <a:pt x="f8" y="f34"/>
                  </a:lnTo>
                  <a:cubicBezTo>
                    <a:pt x="f35" y="f36"/>
                    <a:pt x="f37" y="f38"/>
                    <a:pt x="f39" y="f40"/>
                  </a:cubicBez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cubicBezTo>
                    <a:pt x="f47" y="f48"/>
                    <a:pt x="f48" y="f49"/>
                    <a:pt x="f46" y="f50"/>
                  </a:cubicBezTo>
                  <a:lnTo>
                    <a:pt x="f44" y="f51"/>
                  </a:lnTo>
                  <a:lnTo>
                    <a:pt x="f42" y="f41"/>
                  </a:lnTo>
                  <a:lnTo>
                    <a:pt x="f40" y="f39"/>
                  </a:lnTo>
                  <a:cubicBezTo>
                    <a:pt x="f52" y="f53"/>
                    <a:pt x="f36" y="f35"/>
                    <a:pt x="f34" y="f8"/>
                  </a:cubicBezTo>
                  <a:lnTo>
                    <a:pt x="f7" y="f8"/>
                  </a:lnTo>
                  <a:close/>
                </a:path>
              </a:pathLst>
            </a:custGeom>
            <a:solidFill>
              <a:srgbClr val="F79646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935019" tIns="935019" rIns="935019" bIns="935019" anchor="ctr" anchorCtr="1" compatLnSpc="1"/>
            <a:lstStyle/>
            <a:p>
              <a:pPr marL="0" marR="0" lvl="0" indent="0" algn="ctr" defTabSz="16002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Moteur</a:t>
              </a:r>
            </a:p>
          </p:txBody>
        </p:sp>
        <p:sp>
          <p:nvSpPr>
            <p:cNvPr id="17" name="Forme libre 25"/>
            <p:cNvSpPr/>
            <p:nvPr/>
          </p:nvSpPr>
          <p:spPr>
            <a:xfrm>
              <a:off x="5846874" y="37892233"/>
              <a:ext cx="4815897" cy="48158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815895"/>
                <a:gd name="f7" fmla="+- 0 0 8363087"/>
                <a:gd name="f8" fmla="val 2130768"/>
                <a:gd name="f9" fmla="val 167602"/>
                <a:gd name="f10" fmla="val 2257427"/>
                <a:gd name="f11" fmla="val 15776827"/>
                <a:gd name="f12" fmla="val 8394729"/>
                <a:gd name="f13" fmla="val 4163937"/>
                <a:gd name="f14" fmla="val 4054290"/>
                <a:gd name="f15" fmla="val 3854218"/>
                <a:gd name="f16" fmla="val 3991446"/>
                <a:gd name="f17" fmla="val 3808694"/>
                <a:gd name="f18" fmla="val 3665340"/>
                <a:gd name="f19" fmla="val 3909899"/>
                <a:gd name="f20" fmla="val 3776147"/>
                <a:gd name="f21" fmla="val 2031706"/>
                <a:gd name="f22" fmla="val 2539914"/>
                <a:gd name="f23" fmla="+- 0 0 -262"/>
                <a:gd name="f24" fmla="+- 0 0 -137"/>
                <a:gd name="f25" fmla="+- 0 0 -227"/>
                <a:gd name="f26" fmla="+- 0 0 -317"/>
                <a:gd name="f27" fmla="*/ f3 1 4815895"/>
                <a:gd name="f28" fmla="*/ f4 1 4815895"/>
                <a:gd name="f29" fmla="+- f6 0 f5"/>
                <a:gd name="f30" fmla="*/ f23 f0 1"/>
                <a:gd name="f31" fmla="*/ f24 f0 1"/>
                <a:gd name="f32" fmla="*/ f25 f0 1"/>
                <a:gd name="f33" fmla="*/ f26 f0 1"/>
                <a:gd name="f34" fmla="*/ f29 1 4815895"/>
                <a:gd name="f35" fmla="*/ f30 1 f2"/>
                <a:gd name="f36" fmla="*/ f31 1 f2"/>
                <a:gd name="f37" fmla="*/ f32 1 f2"/>
                <a:gd name="f38" fmla="*/ f33 1 f2"/>
                <a:gd name="f39" fmla="*/ 2144626 1 f34"/>
                <a:gd name="f40" fmla="*/ 279609 1 f34"/>
                <a:gd name="f41" fmla="*/ 4163937 1 f34"/>
                <a:gd name="f42" fmla="*/ 4054290 1 f34"/>
                <a:gd name="f43" fmla="*/ 3854218 1 f34"/>
                <a:gd name="f44" fmla="*/ 3991446 1 f34"/>
                <a:gd name="f45" fmla="*/ 3808694 1 f34"/>
                <a:gd name="f46" fmla="*/ 3665340 1 f34"/>
                <a:gd name="f47" fmla="*/ 811706 1 f34"/>
                <a:gd name="f48" fmla="*/ 4004189 1 f34"/>
                <a:gd name="f49" fmla="+- f35 0 f1"/>
                <a:gd name="f50" fmla="+- f36 0 f1"/>
                <a:gd name="f51" fmla="+- f37 0 f1"/>
                <a:gd name="f52" fmla="+- f38 0 f1"/>
                <a:gd name="f53" fmla="*/ f47 f27 1"/>
                <a:gd name="f54" fmla="*/ f48 f27 1"/>
                <a:gd name="f55" fmla="*/ f48 f28 1"/>
                <a:gd name="f56" fmla="*/ f47 f28 1"/>
                <a:gd name="f57" fmla="*/ f39 f27 1"/>
                <a:gd name="f58" fmla="*/ f40 f28 1"/>
                <a:gd name="f59" fmla="*/ f41 f27 1"/>
                <a:gd name="f60" fmla="*/ f42 f28 1"/>
                <a:gd name="f61" fmla="*/ f43 f27 1"/>
                <a:gd name="f62" fmla="*/ f44 f28 1"/>
                <a:gd name="f63" fmla="*/ f45 f27 1"/>
                <a:gd name="f64" fmla="*/ f4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57" y="f58"/>
                </a:cxn>
                <a:cxn ang="f50">
                  <a:pos x="f59" y="f60"/>
                </a:cxn>
                <a:cxn ang="f51">
                  <a:pos x="f61" y="f62"/>
                </a:cxn>
                <a:cxn ang="f52">
                  <a:pos x="f63" y="f64"/>
                </a:cxn>
              </a:cxnLst>
              <a:rect l="f53" t="f56" r="f54" b="f55"/>
              <a:pathLst>
                <a:path w="4815895" h="4815895">
                  <a:moveTo>
                    <a:pt x="f8" y="f9"/>
                  </a:moveTo>
                  <a:arcTo wR="f10" hR="f10" stAng="f11" swAng="f12"/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arcTo wR="f21" hR="f21" stAng="f22" swAng="f7"/>
                  <a:close/>
                </a:path>
              </a:pathLst>
            </a:custGeom>
            <a:solidFill>
              <a:srgbClr val="4BACC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8" name="Forme libre 26"/>
            <p:cNvSpPr/>
            <p:nvPr/>
          </p:nvSpPr>
          <p:spPr>
            <a:xfrm>
              <a:off x="3432547" y="36971103"/>
              <a:ext cx="3499052" cy="34990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99048"/>
                <a:gd name="f7" fmla="+- 0 0 4313128"/>
                <a:gd name="f8" fmla="val 1132365"/>
                <a:gd name="f9" fmla="val 274393"/>
                <a:gd name="f10" fmla="val 1219499"/>
                <a:gd name="f11" fmla="val 482659"/>
                <a:gd name="f12" fmla="val 1373271"/>
                <a:gd name="f13" fmla="val 14837806"/>
                <a:gd name="f14" fmla="val 526727"/>
                <a:gd name="f15" fmla="val 1827412"/>
                <a:gd name="f16" fmla="val 297752"/>
                <a:gd name="f17" fmla="val 2067333"/>
                <a:gd name="f18" fmla="val 12165"/>
                <a:gd name="f19" fmla="val 1940055"/>
                <a:gd name="f20" fmla="val 158371"/>
                <a:gd name="f21" fmla="val 1908049"/>
                <a:gd name="f22" fmla="val 1599030"/>
                <a:gd name="f23" fmla="val 10458627"/>
                <a:gd name="f24" fmla="val 4379179"/>
                <a:gd name="f25" fmla="+- 0 0 -427"/>
                <a:gd name="f26" fmla="+- 0 0 -257"/>
                <a:gd name="f27" fmla="+- 0 0 -167"/>
                <a:gd name="f28" fmla="+- 0 0 -437"/>
                <a:gd name="f29" fmla="*/ f3 1 3499048"/>
                <a:gd name="f30" fmla="*/ f4 1 3499048"/>
                <a:gd name="f31" fmla="+- f6 0 f5"/>
                <a:gd name="f32" fmla="*/ f25 f0 1"/>
                <a:gd name="f33" fmla="*/ f26 f0 1"/>
                <a:gd name="f34" fmla="*/ f27 f0 1"/>
                <a:gd name="f35" fmla="*/ f28 f0 1"/>
                <a:gd name="f36" fmla="*/ f31 1 3499048"/>
                <a:gd name="f37" fmla="*/ f32 1 f2"/>
                <a:gd name="f38" fmla="*/ f33 1 f2"/>
                <a:gd name="f39" fmla="*/ f34 1 f2"/>
                <a:gd name="f40" fmla="*/ f35 1 f2"/>
                <a:gd name="f41" fmla="*/ 1175932 1 f36"/>
                <a:gd name="f42" fmla="*/ 378526 1 f36"/>
                <a:gd name="f43" fmla="*/ 12165 1 f36"/>
                <a:gd name="f44" fmla="*/ 1940055 1 f36"/>
                <a:gd name="f45" fmla="*/ 297752 1 f36"/>
                <a:gd name="f46" fmla="*/ 2067333 1 f36"/>
                <a:gd name="f47" fmla="*/ 526727 1 f36"/>
                <a:gd name="f48" fmla="*/ 1827412 1 f36"/>
                <a:gd name="f49" fmla="*/ 618839 1 f36"/>
                <a:gd name="f50" fmla="*/ 2880209 1 f36"/>
                <a:gd name="f51" fmla="+- f37 0 f1"/>
                <a:gd name="f52" fmla="+- f38 0 f1"/>
                <a:gd name="f53" fmla="+- f39 0 f1"/>
                <a:gd name="f54" fmla="+- f40 0 f1"/>
                <a:gd name="f55" fmla="*/ f49 f29 1"/>
                <a:gd name="f56" fmla="*/ f50 f29 1"/>
                <a:gd name="f57" fmla="*/ f50 f30 1"/>
                <a:gd name="f58" fmla="*/ f49 f30 1"/>
                <a:gd name="f59" fmla="*/ f41 f29 1"/>
                <a:gd name="f60" fmla="*/ f42 f30 1"/>
                <a:gd name="f61" fmla="*/ f43 f29 1"/>
                <a:gd name="f62" fmla="*/ f44 f30 1"/>
                <a:gd name="f63" fmla="*/ f45 f29 1"/>
                <a:gd name="f64" fmla="*/ f46 f30 1"/>
                <a:gd name="f65" fmla="*/ f47 f29 1"/>
                <a:gd name="f66" fmla="*/ f48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59" y="f60"/>
                </a:cxn>
                <a:cxn ang="f52">
                  <a:pos x="f61" y="f62"/>
                </a:cxn>
                <a:cxn ang="f53">
                  <a:pos x="f63" y="f64"/>
                </a:cxn>
                <a:cxn ang="f54">
                  <a:pos x="f65" y="f66"/>
                </a:cxn>
              </a:cxnLst>
              <a:rect l="f55" t="f58" r="f56" b="f57"/>
              <a:pathLst>
                <a:path w="3499048" h="3499048">
                  <a:moveTo>
                    <a:pt x="f8" y="f9"/>
                  </a:moveTo>
                  <a:lnTo>
                    <a:pt x="f10" y="f11"/>
                  </a:lnTo>
                  <a:arcTo wR="f12" hR="f12" stAng="f13" swAng="f7"/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arcTo wR="f22" hR="f22" stAng="f23" swAng="f24"/>
                  <a:close/>
                </a:path>
              </a:pathLst>
            </a:custGeom>
            <a:solidFill>
              <a:srgbClr val="60E14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9" name="Forme libre 27"/>
            <p:cNvSpPr/>
            <p:nvPr/>
          </p:nvSpPr>
          <p:spPr>
            <a:xfrm>
              <a:off x="4829604" y="35101529"/>
              <a:ext cx="3772677" cy="37726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72679"/>
                <a:gd name="f7" fmla="+- 0 0 2775998"/>
                <a:gd name="f8" fmla="val 156741"/>
                <a:gd name="f9" fmla="val 2033493"/>
                <a:gd name="f10" fmla="val 1735847"/>
                <a:gd name="f11" fmla="val 10508221"/>
                <a:gd name="f12" fmla="val 2831334"/>
                <a:gd name="f13" fmla="val 503657"/>
                <a:gd name="f14" fmla="val 605381"/>
                <a:gd name="f15" fmla="val 810202"/>
                <a:gd name="f16" fmla="val 671450"/>
                <a:gd name="f17" fmla="val 852922"/>
                <a:gd name="f18" fmla="val 999679"/>
                <a:gd name="f19" fmla="val 753668"/>
                <a:gd name="f20" fmla="val 887627"/>
                <a:gd name="f21" fmla="val 1510090"/>
                <a:gd name="f22" fmla="val 13284219"/>
                <a:gd name="f23" fmla="+- 0 0 -175"/>
                <a:gd name="f24" fmla="+- 0 0 -318"/>
                <a:gd name="f25" fmla="+- 0 0 -408"/>
                <a:gd name="f26" fmla="+- 0 0 -498"/>
                <a:gd name="f27" fmla="*/ f3 1 3772679"/>
                <a:gd name="f28" fmla="*/ f4 1 3772679"/>
                <a:gd name="f29" fmla="+- f6 0 f5"/>
                <a:gd name="f30" fmla="*/ f23 f0 1"/>
                <a:gd name="f31" fmla="*/ f24 f0 1"/>
                <a:gd name="f32" fmla="*/ f25 f0 1"/>
                <a:gd name="f33" fmla="*/ f26 f0 1"/>
                <a:gd name="f34" fmla="*/ f29 1 3772679"/>
                <a:gd name="f35" fmla="*/ f30 1 f2"/>
                <a:gd name="f36" fmla="*/ f31 1 f2"/>
                <a:gd name="f37" fmla="*/ f32 1 f2"/>
                <a:gd name="f38" fmla="*/ f33 1 f2"/>
                <a:gd name="f39" fmla="*/ 269213 1 f34"/>
                <a:gd name="f40" fmla="*/ 2023924 1 f34"/>
                <a:gd name="f41" fmla="*/ 503657 1 f34"/>
                <a:gd name="f42" fmla="*/ 605381 1 f34"/>
                <a:gd name="f43" fmla="*/ 810202 1 f34"/>
                <a:gd name="f44" fmla="*/ 671450 1 f34"/>
                <a:gd name="f45" fmla="*/ 852922 1 f34"/>
                <a:gd name="f46" fmla="*/ 999679 1 f34"/>
                <a:gd name="f47" fmla="*/ 658910 1 f34"/>
                <a:gd name="f48" fmla="*/ 3113769 1 f34"/>
                <a:gd name="f49" fmla="+- f35 0 f1"/>
                <a:gd name="f50" fmla="+- f36 0 f1"/>
                <a:gd name="f51" fmla="+- f37 0 f1"/>
                <a:gd name="f52" fmla="+- f38 0 f1"/>
                <a:gd name="f53" fmla="*/ f47 f27 1"/>
                <a:gd name="f54" fmla="*/ f48 f27 1"/>
                <a:gd name="f55" fmla="*/ f48 f28 1"/>
                <a:gd name="f56" fmla="*/ f47 f28 1"/>
                <a:gd name="f57" fmla="*/ f39 f27 1"/>
                <a:gd name="f58" fmla="*/ f40 f28 1"/>
                <a:gd name="f59" fmla="*/ f41 f27 1"/>
                <a:gd name="f60" fmla="*/ f42 f28 1"/>
                <a:gd name="f61" fmla="*/ f43 f27 1"/>
                <a:gd name="f62" fmla="*/ f44 f28 1"/>
                <a:gd name="f63" fmla="*/ f45 f27 1"/>
                <a:gd name="f64" fmla="*/ f4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57" y="f58"/>
                </a:cxn>
                <a:cxn ang="f50">
                  <a:pos x="f59" y="f60"/>
                </a:cxn>
                <a:cxn ang="f51">
                  <a:pos x="f61" y="f62"/>
                </a:cxn>
                <a:cxn ang="f52">
                  <a:pos x="f63" y="f64"/>
                </a:cxn>
              </a:cxnLst>
              <a:rect l="f53" t="f56" r="f54" b="f55"/>
              <a:pathLst>
                <a:path w="3772679" h="3772679">
                  <a:moveTo>
                    <a:pt x="f8" y="f9"/>
                  </a:moveTo>
                  <a:arcTo wR="f10" hR="f10" stAng="f11" swAng="f12"/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arcTo wR="f21" hR="f21" stAng="f22" swAng="f7"/>
                  <a:close/>
                </a:path>
              </a:pathLst>
            </a:custGeom>
            <a:solidFill>
              <a:srgbClr val="F7964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20" name="Diagramme 34"/>
          <p:cNvGrpSpPr/>
          <p:nvPr/>
        </p:nvGrpSpPr>
        <p:grpSpPr>
          <a:xfrm>
            <a:off x="450497" y="32835354"/>
            <a:ext cx="13642811" cy="1490481"/>
            <a:chOff x="450497" y="32835354"/>
            <a:chExt cx="13642811" cy="1490481"/>
          </a:xfrm>
        </p:grpSpPr>
        <p:sp>
          <p:nvSpPr>
            <p:cNvPr id="21" name="Forme libre 28"/>
            <p:cNvSpPr/>
            <p:nvPr/>
          </p:nvSpPr>
          <p:spPr>
            <a:xfrm>
              <a:off x="450497" y="32835354"/>
              <a:ext cx="3590217" cy="14904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90214"/>
                <a:gd name="f7" fmla="val 1490479"/>
                <a:gd name="f8" fmla="val 149048"/>
                <a:gd name="f9" fmla="val 66731"/>
                <a:gd name="f10" fmla="val 3441166"/>
                <a:gd name="f11" fmla="val 3523483"/>
                <a:gd name="f12" fmla="val 1341431"/>
                <a:gd name="f13" fmla="val 1423748"/>
                <a:gd name="f14" fmla="+- 0 0 -90"/>
                <a:gd name="f15" fmla="*/ f3 1 3590214"/>
                <a:gd name="f16" fmla="*/ f4 1 1490479"/>
                <a:gd name="f17" fmla="+- f7 0 f5"/>
                <a:gd name="f18" fmla="+- f6 0 f5"/>
                <a:gd name="f19" fmla="*/ f14 f0 1"/>
                <a:gd name="f20" fmla="*/ f18 1 3590214"/>
                <a:gd name="f21" fmla="*/ f17 1 1490479"/>
                <a:gd name="f22" fmla="*/ 0 f18 1"/>
                <a:gd name="f23" fmla="*/ 149048 f17 1"/>
                <a:gd name="f24" fmla="*/ 149048 f18 1"/>
                <a:gd name="f25" fmla="*/ 0 f17 1"/>
                <a:gd name="f26" fmla="*/ 3441166 f18 1"/>
                <a:gd name="f27" fmla="*/ 3590214 f18 1"/>
                <a:gd name="f28" fmla="*/ 1341431 f17 1"/>
                <a:gd name="f29" fmla="*/ 1490479 f17 1"/>
                <a:gd name="f30" fmla="*/ f19 1 f2"/>
                <a:gd name="f31" fmla="*/ f22 1 3590214"/>
                <a:gd name="f32" fmla="*/ f23 1 1490479"/>
                <a:gd name="f33" fmla="*/ f24 1 3590214"/>
                <a:gd name="f34" fmla="*/ f25 1 1490479"/>
                <a:gd name="f35" fmla="*/ f26 1 3590214"/>
                <a:gd name="f36" fmla="*/ f27 1 3590214"/>
                <a:gd name="f37" fmla="*/ f28 1 1490479"/>
                <a:gd name="f38" fmla="*/ f29 1 149047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590214" h="149047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/>
                </a:gs>
                <a:gs pos="100000">
                  <a:srgbClr val="36B1D2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92243" tIns="192243" rIns="192243" bIns="192243" anchor="ctr" anchorCtr="1" compatLnSpc="1"/>
            <a:lstStyle/>
            <a:p>
              <a:pPr marL="0" marR="0" lvl="0" indent="0" algn="ctr" defTabSz="17335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Commentaire 2</a:t>
              </a:r>
            </a:p>
          </p:txBody>
        </p:sp>
        <p:sp>
          <p:nvSpPr>
            <p:cNvPr id="22" name="Forme libre 29"/>
            <p:cNvSpPr/>
            <p:nvPr/>
          </p:nvSpPr>
          <p:spPr>
            <a:xfrm>
              <a:off x="4399727" y="33135405"/>
              <a:ext cx="761128" cy="8903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125"/>
                <a:gd name="f7" fmla="val 890373"/>
                <a:gd name="f8" fmla="val 178075"/>
                <a:gd name="f9" fmla="val 380563"/>
                <a:gd name="f10" fmla="val 445187"/>
                <a:gd name="f11" fmla="val 712298"/>
                <a:gd name="f12" fmla="+- 0 0 -90"/>
                <a:gd name="f13" fmla="*/ f3 1 761125"/>
                <a:gd name="f14" fmla="*/ f4 1 890373"/>
                <a:gd name="f15" fmla="+- f7 0 f5"/>
                <a:gd name="f16" fmla="+- f6 0 f5"/>
                <a:gd name="f17" fmla="*/ f12 f0 1"/>
                <a:gd name="f18" fmla="*/ f16 1 761125"/>
                <a:gd name="f19" fmla="*/ f15 1 890373"/>
                <a:gd name="f20" fmla="*/ 0 f16 1"/>
                <a:gd name="f21" fmla="*/ 178075 f15 1"/>
                <a:gd name="f22" fmla="*/ 380563 f16 1"/>
                <a:gd name="f23" fmla="*/ 0 f15 1"/>
                <a:gd name="f24" fmla="*/ 761125 f16 1"/>
                <a:gd name="f25" fmla="*/ 445187 f15 1"/>
                <a:gd name="f26" fmla="*/ 890373 f15 1"/>
                <a:gd name="f27" fmla="*/ 712298 f15 1"/>
                <a:gd name="f28" fmla="*/ f17 1 f2"/>
                <a:gd name="f29" fmla="*/ f20 1 761125"/>
                <a:gd name="f30" fmla="*/ f21 1 890373"/>
                <a:gd name="f31" fmla="*/ f22 1 761125"/>
                <a:gd name="f32" fmla="*/ f23 1 890373"/>
                <a:gd name="f33" fmla="*/ f24 1 761125"/>
                <a:gd name="f34" fmla="*/ f25 1 890373"/>
                <a:gd name="f35" fmla="*/ f26 1 890373"/>
                <a:gd name="f36" fmla="*/ f27 1 890373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761125" h="890373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/>
                </a:gs>
                <a:gs pos="100000">
                  <a:srgbClr val="36B1D2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0" tIns="178079" rIns="228334" bIns="178079" anchor="ctr" anchorCtr="1" compatLnSpc="1"/>
            <a:lstStyle/>
            <a:p>
              <a:pPr marL="0" marR="0" lvl="0" indent="0" algn="ctr" defTabSz="137794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31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3" name="Forme libre 30"/>
            <p:cNvSpPr/>
            <p:nvPr/>
          </p:nvSpPr>
          <p:spPr>
            <a:xfrm>
              <a:off x="5476789" y="32835354"/>
              <a:ext cx="3590217" cy="14904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90214"/>
                <a:gd name="f7" fmla="val 1490479"/>
                <a:gd name="f8" fmla="val 149048"/>
                <a:gd name="f9" fmla="val 66731"/>
                <a:gd name="f10" fmla="val 3441166"/>
                <a:gd name="f11" fmla="val 3523483"/>
                <a:gd name="f12" fmla="val 1341431"/>
                <a:gd name="f13" fmla="val 1423748"/>
                <a:gd name="f14" fmla="+- 0 0 -90"/>
                <a:gd name="f15" fmla="*/ f3 1 3590214"/>
                <a:gd name="f16" fmla="*/ f4 1 1490479"/>
                <a:gd name="f17" fmla="+- f7 0 f5"/>
                <a:gd name="f18" fmla="+- f6 0 f5"/>
                <a:gd name="f19" fmla="*/ f14 f0 1"/>
                <a:gd name="f20" fmla="*/ f18 1 3590214"/>
                <a:gd name="f21" fmla="*/ f17 1 1490479"/>
                <a:gd name="f22" fmla="*/ 0 f18 1"/>
                <a:gd name="f23" fmla="*/ 149048 f17 1"/>
                <a:gd name="f24" fmla="*/ 149048 f18 1"/>
                <a:gd name="f25" fmla="*/ 0 f17 1"/>
                <a:gd name="f26" fmla="*/ 3441166 f18 1"/>
                <a:gd name="f27" fmla="*/ 3590214 f18 1"/>
                <a:gd name="f28" fmla="*/ 1341431 f17 1"/>
                <a:gd name="f29" fmla="*/ 1490479 f17 1"/>
                <a:gd name="f30" fmla="*/ f19 1 f2"/>
                <a:gd name="f31" fmla="*/ f22 1 3590214"/>
                <a:gd name="f32" fmla="*/ f23 1 1490479"/>
                <a:gd name="f33" fmla="*/ f24 1 3590214"/>
                <a:gd name="f34" fmla="*/ f25 1 1490479"/>
                <a:gd name="f35" fmla="*/ f26 1 3590214"/>
                <a:gd name="f36" fmla="*/ f27 1 3590214"/>
                <a:gd name="f37" fmla="*/ f28 1 1490479"/>
                <a:gd name="f38" fmla="*/ f29 1 149047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590214" h="149047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3AB820"/>
                </a:gs>
                <a:gs pos="100000">
                  <a:srgbClr val="4EF02D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92243" tIns="192243" rIns="192243" bIns="192243" anchor="ctr" anchorCtr="1" compatLnSpc="1"/>
            <a:lstStyle/>
            <a:p>
              <a:pPr marL="0" marR="0" lvl="0" indent="0" algn="ctr" defTabSz="17335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Commentaire 1</a:t>
              </a:r>
            </a:p>
          </p:txBody>
        </p:sp>
        <p:sp>
          <p:nvSpPr>
            <p:cNvPr id="24" name="Forme libre 31"/>
            <p:cNvSpPr/>
            <p:nvPr/>
          </p:nvSpPr>
          <p:spPr>
            <a:xfrm>
              <a:off x="9426028" y="33135405"/>
              <a:ext cx="761128" cy="8903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125"/>
                <a:gd name="f7" fmla="val 890373"/>
                <a:gd name="f8" fmla="val 178075"/>
                <a:gd name="f9" fmla="val 380563"/>
                <a:gd name="f10" fmla="val 445187"/>
                <a:gd name="f11" fmla="val 712298"/>
                <a:gd name="f12" fmla="+- 0 0 -90"/>
                <a:gd name="f13" fmla="*/ f3 1 761125"/>
                <a:gd name="f14" fmla="*/ f4 1 890373"/>
                <a:gd name="f15" fmla="+- f7 0 f5"/>
                <a:gd name="f16" fmla="+- f6 0 f5"/>
                <a:gd name="f17" fmla="*/ f12 f0 1"/>
                <a:gd name="f18" fmla="*/ f16 1 761125"/>
                <a:gd name="f19" fmla="*/ f15 1 890373"/>
                <a:gd name="f20" fmla="*/ 0 f16 1"/>
                <a:gd name="f21" fmla="*/ 178075 f15 1"/>
                <a:gd name="f22" fmla="*/ 380563 f16 1"/>
                <a:gd name="f23" fmla="*/ 0 f15 1"/>
                <a:gd name="f24" fmla="*/ 761125 f16 1"/>
                <a:gd name="f25" fmla="*/ 445187 f15 1"/>
                <a:gd name="f26" fmla="*/ 890373 f15 1"/>
                <a:gd name="f27" fmla="*/ 712298 f15 1"/>
                <a:gd name="f28" fmla="*/ f17 1 f2"/>
                <a:gd name="f29" fmla="*/ f20 1 761125"/>
                <a:gd name="f30" fmla="*/ f21 1 890373"/>
                <a:gd name="f31" fmla="*/ f22 1 761125"/>
                <a:gd name="f32" fmla="*/ f23 1 890373"/>
                <a:gd name="f33" fmla="*/ f24 1 761125"/>
                <a:gd name="f34" fmla="*/ f25 1 890373"/>
                <a:gd name="f35" fmla="*/ f26 1 890373"/>
                <a:gd name="f36" fmla="*/ f27 1 890373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761125" h="890373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CB6C1D"/>
                </a:gs>
                <a:gs pos="100000">
                  <a:srgbClr val="FF8F2A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0" tIns="178079" rIns="228334" bIns="178079" anchor="ctr" anchorCtr="1" compatLnSpc="1"/>
            <a:lstStyle/>
            <a:p>
              <a:pPr marL="0" marR="0" lvl="0" indent="0" algn="ctr" defTabSz="137794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31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5" name="Forme libre 32"/>
            <p:cNvSpPr/>
            <p:nvPr/>
          </p:nvSpPr>
          <p:spPr>
            <a:xfrm>
              <a:off x="10503091" y="32835354"/>
              <a:ext cx="3590217" cy="14904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90214"/>
                <a:gd name="f7" fmla="val 1490479"/>
                <a:gd name="f8" fmla="val 149048"/>
                <a:gd name="f9" fmla="val 66731"/>
                <a:gd name="f10" fmla="val 3441166"/>
                <a:gd name="f11" fmla="val 3523483"/>
                <a:gd name="f12" fmla="val 1341431"/>
                <a:gd name="f13" fmla="val 1423748"/>
                <a:gd name="f14" fmla="+- 0 0 -90"/>
                <a:gd name="f15" fmla="*/ f3 1 3590214"/>
                <a:gd name="f16" fmla="*/ f4 1 1490479"/>
                <a:gd name="f17" fmla="+- f7 0 f5"/>
                <a:gd name="f18" fmla="+- f6 0 f5"/>
                <a:gd name="f19" fmla="*/ f14 f0 1"/>
                <a:gd name="f20" fmla="*/ f18 1 3590214"/>
                <a:gd name="f21" fmla="*/ f17 1 1490479"/>
                <a:gd name="f22" fmla="*/ 0 f18 1"/>
                <a:gd name="f23" fmla="*/ 149048 f17 1"/>
                <a:gd name="f24" fmla="*/ 149048 f18 1"/>
                <a:gd name="f25" fmla="*/ 0 f17 1"/>
                <a:gd name="f26" fmla="*/ 3441166 f18 1"/>
                <a:gd name="f27" fmla="*/ 3590214 f18 1"/>
                <a:gd name="f28" fmla="*/ 1341431 f17 1"/>
                <a:gd name="f29" fmla="*/ 1490479 f17 1"/>
                <a:gd name="f30" fmla="*/ f19 1 f2"/>
                <a:gd name="f31" fmla="*/ f22 1 3590214"/>
                <a:gd name="f32" fmla="*/ f23 1 1490479"/>
                <a:gd name="f33" fmla="*/ f24 1 3590214"/>
                <a:gd name="f34" fmla="*/ f25 1 1490479"/>
                <a:gd name="f35" fmla="*/ f26 1 3590214"/>
                <a:gd name="f36" fmla="*/ f27 1 3590214"/>
                <a:gd name="f37" fmla="*/ f28 1 1490479"/>
                <a:gd name="f38" fmla="*/ f29 1 149047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590214" h="149047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CB6C1D"/>
                </a:gs>
                <a:gs pos="100000">
                  <a:srgbClr val="FF8F2A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92243" tIns="192243" rIns="192243" bIns="192243" anchor="ctr" anchorCtr="1" compatLnSpc="1"/>
            <a:lstStyle/>
            <a:p>
              <a:pPr marL="0" marR="0" lvl="0" indent="0" algn="ctr" defTabSz="17335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Sujet de discussion</a:t>
              </a:r>
            </a:p>
          </p:txBody>
        </p:sp>
      </p:grpSp>
      <p:sp>
        <p:nvSpPr>
          <p:cNvPr id="26" name="ZoneTexte 38"/>
          <p:cNvSpPr txBox="1"/>
          <p:nvPr/>
        </p:nvSpPr>
        <p:spPr>
          <a:xfrm>
            <a:off x="823252" y="34593699"/>
            <a:ext cx="6139373" cy="101566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685800" marR="0" lvl="0" indent="-6858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"/>
                <a:cs typeface=""/>
              </a:rPr>
              <a:t>Fonctionnement</a:t>
            </a:r>
          </a:p>
        </p:txBody>
      </p:sp>
      <p:sp>
        <p:nvSpPr>
          <p:cNvPr id="27" name="Forme libre 40"/>
          <p:cNvSpPr/>
          <p:nvPr/>
        </p:nvSpPr>
        <p:spPr>
          <a:xfrm>
            <a:off x="-63907" y="5304882"/>
            <a:ext cx="14525856" cy="8639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FBFBF">
              <a:alpha val="50000"/>
            </a:srgbClr>
          </a:solidFill>
          <a:ln w="0">
            <a:solidFill>
              <a:srgbClr val="A6A6A6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CubicWeb</a:t>
            </a:r>
          </a:p>
        </p:txBody>
      </p:sp>
      <p:sp>
        <p:nvSpPr>
          <p:cNvPr id="28" name="Forme libre 41"/>
          <p:cNvSpPr/>
          <p:nvPr/>
        </p:nvSpPr>
        <p:spPr>
          <a:xfrm>
            <a:off x="14461949" y="5304882"/>
            <a:ext cx="15891110" cy="8639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FBFBF">
              <a:alpha val="50000"/>
            </a:srgbClr>
          </a:solidFill>
          <a:ln w="0">
            <a:solidFill>
              <a:srgbClr val="A6A6A6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Test driven development</a:t>
            </a:r>
          </a:p>
        </p:txBody>
      </p:sp>
      <p:grpSp>
        <p:nvGrpSpPr>
          <p:cNvPr id="29" name="Groupe 57"/>
          <p:cNvGrpSpPr/>
          <p:nvPr/>
        </p:nvGrpSpPr>
        <p:grpSpPr>
          <a:xfrm>
            <a:off x="955136" y="7429865"/>
            <a:ext cx="12166247" cy="7419286"/>
            <a:chOff x="955136" y="7429865"/>
            <a:chExt cx="12166247" cy="7419286"/>
          </a:xfrm>
        </p:grpSpPr>
        <p:sp>
          <p:nvSpPr>
            <p:cNvPr id="30" name="ZoneTexte 58"/>
            <p:cNvSpPr txBox="1"/>
            <p:nvPr/>
          </p:nvSpPr>
          <p:spPr>
            <a:xfrm>
              <a:off x="6372526" y="7429865"/>
              <a:ext cx="1421919" cy="71624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RQL</a:t>
              </a:r>
            </a:p>
          </p:txBody>
        </p:sp>
        <p:grpSp>
          <p:nvGrpSpPr>
            <p:cNvPr id="31" name="Groupe 59"/>
            <p:cNvGrpSpPr/>
            <p:nvPr/>
          </p:nvGrpSpPr>
          <p:grpSpPr>
            <a:xfrm>
              <a:off x="955136" y="8146115"/>
              <a:ext cx="12166247" cy="6703036"/>
              <a:chOff x="955136" y="8146115"/>
              <a:chExt cx="12166247" cy="6703036"/>
            </a:xfrm>
          </p:grpSpPr>
          <p:grpSp>
            <p:nvGrpSpPr>
              <p:cNvPr id="32" name="Groupe 60"/>
              <p:cNvGrpSpPr/>
              <p:nvPr/>
            </p:nvGrpSpPr>
            <p:grpSpPr>
              <a:xfrm>
                <a:off x="955136" y="8146115"/>
                <a:ext cx="4643606" cy="2480126"/>
                <a:chOff x="955136" y="8146115"/>
                <a:chExt cx="4643606" cy="2480126"/>
              </a:xfrm>
            </p:grpSpPr>
            <p:sp>
              <p:nvSpPr>
                <p:cNvPr id="33" name="Rectangle 70"/>
                <p:cNvSpPr/>
                <p:nvPr/>
              </p:nvSpPr>
              <p:spPr>
                <a:xfrm>
                  <a:off x="955136" y="8146115"/>
                  <a:ext cx="4643606" cy="2211997"/>
                </a:xfrm>
                <a:prstGeom prst="rect">
                  <a:avLst/>
                </a:pr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t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fr-FR" sz="44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Calibri"/>
                      <a:ea typeface=""/>
                      <a:cs typeface=""/>
                    </a:rPr>
                    <a:t>Côté client</a:t>
                  </a:r>
                </a:p>
              </p:txBody>
            </p:sp>
            <p:sp>
              <p:nvSpPr>
                <p:cNvPr id="34" name="Rectangle 71"/>
                <p:cNvSpPr/>
                <p:nvPr/>
              </p:nvSpPr>
              <p:spPr>
                <a:xfrm>
                  <a:off x="955136" y="8883450"/>
                  <a:ext cx="4643606" cy="1742791"/>
                </a:xfrm>
                <a:prstGeom prst="rect">
                  <a:avLst/>
                </a:prstGeom>
                <a:solidFill>
                  <a:srgbClr val="D9D9D9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fr-FR" sz="4800" b="0" i="0" u="none" strike="noStrike" kern="1200" cap="none" spc="0" baseline="0">
                      <a:solidFill>
                        <a:srgbClr val="17375E"/>
                      </a:solidFill>
                      <a:uFillTx/>
                      <a:latin typeface="Calibri"/>
                      <a:ea typeface=""/>
                      <a:cs typeface=""/>
                    </a:rPr>
                    <a:t>Interface web</a:t>
                  </a:r>
                </a:p>
              </p:txBody>
            </p:sp>
          </p:grpSp>
          <p:grpSp>
            <p:nvGrpSpPr>
              <p:cNvPr id="35" name="Groupe 61"/>
              <p:cNvGrpSpPr/>
              <p:nvPr/>
            </p:nvGrpSpPr>
            <p:grpSpPr>
              <a:xfrm>
                <a:off x="8477777" y="8146115"/>
                <a:ext cx="4643606" cy="2480126"/>
                <a:chOff x="8477777" y="8146115"/>
                <a:chExt cx="4643606" cy="2480126"/>
              </a:xfrm>
            </p:grpSpPr>
            <p:sp>
              <p:nvSpPr>
                <p:cNvPr id="36" name="Rectangle 68"/>
                <p:cNvSpPr/>
                <p:nvPr/>
              </p:nvSpPr>
              <p:spPr>
                <a:xfrm>
                  <a:off x="8477777" y="8146115"/>
                  <a:ext cx="4643606" cy="2211997"/>
                </a:xfrm>
                <a:prstGeom prst="rect">
                  <a:avLst/>
                </a:pr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t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fr-FR" sz="44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Calibri"/>
                      <a:ea typeface=""/>
                      <a:cs typeface=""/>
                    </a:rPr>
                    <a:t>Côté  serveur</a:t>
                  </a:r>
                </a:p>
              </p:txBody>
            </p:sp>
            <p:sp>
              <p:nvSpPr>
                <p:cNvPr id="37" name="Rectangle 69"/>
                <p:cNvSpPr/>
                <p:nvPr/>
              </p:nvSpPr>
              <p:spPr>
                <a:xfrm>
                  <a:off x="8477777" y="8883450"/>
                  <a:ext cx="4643606" cy="1742791"/>
                </a:xfrm>
                <a:prstGeom prst="rect">
                  <a:avLst/>
                </a:prstGeom>
                <a:solidFill>
                  <a:srgbClr val="D9D9D9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fr-FR" sz="4800" b="0" i="0" u="none" strike="noStrike" kern="1200" cap="none" spc="0" baseline="0">
                      <a:solidFill>
                        <a:srgbClr val="17375E"/>
                      </a:solidFill>
                      <a:uFillTx/>
                      <a:latin typeface="Calibri"/>
                      <a:ea typeface=""/>
                      <a:cs typeface=""/>
                    </a:rPr>
                    <a:t>Schéma</a:t>
                  </a:r>
                </a:p>
              </p:txBody>
            </p:sp>
          </p:grpSp>
          <p:sp>
            <p:nvSpPr>
              <p:cNvPr id="38" name="Cylindre 62"/>
              <p:cNvSpPr/>
              <p:nvPr/>
            </p:nvSpPr>
            <p:spPr>
              <a:xfrm>
                <a:off x="8849261" y="12033878"/>
                <a:ext cx="4272122" cy="281527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+- 0 0 10800000"/>
                  <a:gd name="f9" fmla="val 25000"/>
                  <a:gd name="f10" fmla="+- 0 0 -360"/>
                  <a:gd name="f11" fmla="abs f4"/>
                  <a:gd name="f12" fmla="abs f5"/>
                  <a:gd name="f13" fmla="abs f6"/>
                  <a:gd name="f14" fmla="*/ f10 f1 1"/>
                  <a:gd name="f15" fmla="?: f11 f4 1"/>
                  <a:gd name="f16" fmla="?: f12 f5 1"/>
                  <a:gd name="f17" fmla="?: f13 f6 1"/>
                  <a:gd name="f18" fmla="*/ f14 1 f3"/>
                  <a:gd name="f19" fmla="*/ f15 1 21600"/>
                  <a:gd name="f20" fmla="*/ f16 1 21600"/>
                  <a:gd name="f21" fmla="*/ 21600 f15 1"/>
                  <a:gd name="f22" fmla="*/ 21600 f16 1"/>
                  <a:gd name="f23" fmla="+- f18 0 f2"/>
                  <a:gd name="f24" fmla="min f20 f19"/>
                  <a:gd name="f25" fmla="*/ f21 1 f17"/>
                  <a:gd name="f26" fmla="*/ f22 1 f17"/>
                  <a:gd name="f27" fmla="val f25"/>
                  <a:gd name="f28" fmla="val f26"/>
                  <a:gd name="f29" fmla="*/ f7 f24 1"/>
                  <a:gd name="f30" fmla="+- f28 0 f7"/>
                  <a:gd name="f31" fmla="+- f27 0 f7"/>
                  <a:gd name="f32" fmla="*/ f27 f24 1"/>
                  <a:gd name="f33" fmla="*/ f31 1 2"/>
                  <a:gd name="f34" fmla="min f31 f30"/>
                  <a:gd name="f35" fmla="+- f7 f33 0"/>
                  <a:gd name="f36" fmla="*/ f34 f9 1"/>
                  <a:gd name="f37" fmla="*/ f33 f24 1"/>
                  <a:gd name="f38" fmla="*/ f36 1 200000"/>
                  <a:gd name="f39" fmla="*/ f35 f24 1"/>
                  <a:gd name="f40" fmla="+- f38 f38 0"/>
                  <a:gd name="f41" fmla="+- f28 0 f38"/>
                  <a:gd name="f42" fmla="*/ f38 f24 1"/>
                  <a:gd name="f43" fmla="*/ f40 f24 1"/>
                  <a:gd name="f44" fmla="*/ f41 f2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9" y="f43"/>
                  </a:cxn>
                </a:cxnLst>
                <a:rect l="f29" t="f43" r="f32" b="f44"/>
                <a:pathLst>
                  <a:path stroke="0">
                    <a:moveTo>
                      <a:pt x="f29" y="f42"/>
                    </a:moveTo>
                    <a:arcTo wR="f37" hR="f42" stAng="f1" swAng="f8"/>
                    <a:lnTo>
                      <a:pt x="f32" y="f44"/>
                    </a:lnTo>
                    <a:arcTo wR="f37" hR="f42" stAng="f7" swAng="f1"/>
                    <a:close/>
                  </a:path>
                  <a:path stroke="0">
                    <a:moveTo>
                      <a:pt x="f29" y="f42"/>
                    </a:moveTo>
                    <a:arcTo wR="f37" hR="f42" stAng="f1" swAng="f0"/>
                    <a:close/>
                  </a:path>
                  <a:path fill="none">
                    <a:moveTo>
                      <a:pt x="f32" y="f42"/>
                    </a:moveTo>
                    <a:arcTo wR="f37" hR="f42" stAng="f7" swAng="f0"/>
                    <a:lnTo>
                      <a:pt x="f32" y="f44"/>
                    </a:lnTo>
                    <a:arcTo wR="f37" hR="f42" stAng="f7" swAng="f1"/>
                    <a:lnTo>
                      <a:pt x="f29" y="f42"/>
                    </a:lnTo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44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  <a:ea typeface=""/>
                    <a:cs typeface=""/>
                  </a:rPr>
                  <a:t>Base de données</a:t>
                </a:r>
              </a:p>
            </p:txBody>
          </p:sp>
          <p:sp>
            <p:nvSpPr>
              <p:cNvPr id="39" name="Double flèche verticale 63"/>
              <p:cNvSpPr/>
              <p:nvPr/>
            </p:nvSpPr>
            <p:spPr>
              <a:xfrm>
                <a:off x="10520958" y="10626242"/>
                <a:ext cx="928719" cy="140763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val 50000"/>
                  <a:gd name="f8" fmla="+- 0 0 -270"/>
                  <a:gd name="f9" fmla="+- 0 0 -90"/>
                  <a:gd name="f10" fmla="abs f3"/>
                  <a:gd name="f11" fmla="abs f4"/>
                  <a:gd name="f12" fmla="abs f5"/>
                  <a:gd name="f13" fmla="*/ f8 f0 1"/>
                  <a:gd name="f14" fmla="*/ f9 f0 1"/>
                  <a:gd name="f15" fmla="?: f10 f3 1"/>
                  <a:gd name="f16" fmla="?: f11 f4 1"/>
                  <a:gd name="f17" fmla="?: f12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+- f30 0 f6"/>
                  <a:gd name="f33" fmla="+- f29 0 f6"/>
                  <a:gd name="f34" fmla="*/ f29 f26 1"/>
                  <a:gd name="f35" fmla="*/ f30 f26 1"/>
                  <a:gd name="f36" fmla="*/ f32 1 2"/>
                  <a:gd name="f37" fmla="*/ f33 1 2"/>
                  <a:gd name="f38" fmla="min f33 f32"/>
                  <a:gd name="f39" fmla="*/ f33 f7 1"/>
                  <a:gd name="f40" fmla="+- f6 f36 0"/>
                  <a:gd name="f41" fmla="+- f6 f37 0"/>
                  <a:gd name="f42" fmla="*/ f38 f7 1"/>
                  <a:gd name="f43" fmla="*/ f39 1 200000"/>
                  <a:gd name="f44" fmla="*/ f42 1 100000"/>
                  <a:gd name="f45" fmla="+- f41 0 f43"/>
                  <a:gd name="f46" fmla="+- f41 f43 0"/>
                  <a:gd name="f47" fmla="*/ f41 f26 1"/>
                  <a:gd name="f48" fmla="*/ f40 f26 1"/>
                  <a:gd name="f49" fmla="+- f30 0 f44"/>
                  <a:gd name="f50" fmla="*/ f45 f44 1"/>
                  <a:gd name="f51" fmla="*/ f45 f26 1"/>
                  <a:gd name="f52" fmla="*/ f46 f26 1"/>
                  <a:gd name="f53" fmla="*/ f44 f26 1"/>
                  <a:gd name="f54" fmla="*/ f50 1 f37"/>
                  <a:gd name="f55" fmla="*/ f49 f26 1"/>
                  <a:gd name="f56" fmla="+- f44 0 f54"/>
                  <a:gd name="f57" fmla="+- f49 f54 0"/>
                  <a:gd name="f58" fmla="*/ f56 f26 1"/>
                  <a:gd name="f59" fmla="*/ f57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1" y="f53"/>
                  </a:cxn>
                  <a:cxn ang="f24">
                    <a:pos x="f51" y="f48"/>
                  </a:cxn>
                  <a:cxn ang="f24">
                    <a:pos x="f31" y="f55"/>
                  </a:cxn>
                  <a:cxn ang="f25">
                    <a:pos x="f34" y="f55"/>
                  </a:cxn>
                  <a:cxn ang="f25">
                    <a:pos x="f52" y="f48"/>
                  </a:cxn>
                  <a:cxn ang="f25">
                    <a:pos x="f34" y="f53"/>
                  </a:cxn>
                </a:cxnLst>
                <a:rect l="f51" t="f58" r="f52" b="f59"/>
                <a:pathLst>
                  <a:path>
                    <a:moveTo>
                      <a:pt x="f31" y="f53"/>
                    </a:moveTo>
                    <a:lnTo>
                      <a:pt x="f47" y="f31"/>
                    </a:lnTo>
                    <a:lnTo>
                      <a:pt x="f34" y="f53"/>
                    </a:lnTo>
                    <a:lnTo>
                      <a:pt x="f52" y="f53"/>
                    </a:lnTo>
                    <a:lnTo>
                      <a:pt x="f52" y="f55"/>
                    </a:lnTo>
                    <a:lnTo>
                      <a:pt x="f34" y="f55"/>
                    </a:lnTo>
                    <a:lnTo>
                      <a:pt x="f47" y="f35"/>
                    </a:lnTo>
                    <a:lnTo>
                      <a:pt x="f31" y="f55"/>
                    </a:lnTo>
                    <a:lnTo>
                      <a:pt x="f51" y="f55"/>
                    </a:lnTo>
                    <a:lnTo>
                      <a:pt x="f51" y="f53"/>
                    </a:lnTo>
                    <a:close/>
                  </a:path>
                </a:pathLst>
              </a:custGeom>
              <a:gradFill>
                <a:gsLst>
                  <a:gs pos="0">
                    <a:srgbClr val="254872"/>
                  </a:gs>
                  <a:gs pos="100000">
                    <a:srgbClr val="3A6BA5"/>
                  </a:gs>
                </a:gsLst>
                <a:lin ang="2700000"/>
              </a:gra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0" name="ZoneTexte 64"/>
              <p:cNvSpPr txBox="1"/>
              <p:nvPr/>
            </p:nvSpPr>
            <p:spPr>
              <a:xfrm>
                <a:off x="11449687" y="10971931"/>
                <a:ext cx="1369076" cy="71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4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SQL</a:t>
                </a:r>
              </a:p>
            </p:txBody>
          </p:sp>
          <p:sp>
            <p:nvSpPr>
              <p:cNvPr id="41" name="Flèche droite 65"/>
              <p:cNvSpPr/>
              <p:nvPr/>
            </p:nvSpPr>
            <p:spPr>
              <a:xfrm>
                <a:off x="5617552" y="8146115"/>
                <a:ext cx="2879034" cy="871395"/>
              </a:xfrm>
              <a:custGeom>
                <a:avLst>
                  <a:gd name="f0" fmla="val 18331"/>
                  <a:gd name="f1" fmla="val 5400"/>
                </a:avLst>
                <a:gdLst>
                  <a:gd name="f2" fmla="val 10800000"/>
                  <a:gd name="f3" fmla="val 5400000"/>
                  <a:gd name="f4" fmla="val 180"/>
                  <a:gd name="f5" fmla="val w"/>
                  <a:gd name="f6" fmla="val h"/>
                  <a:gd name="f7" fmla="val 0"/>
                  <a:gd name="f8" fmla="val 21600"/>
                  <a:gd name="f9" fmla="val 10800"/>
                  <a:gd name="f10" fmla="+- 0 0 0"/>
                  <a:gd name="f11" fmla="+- 0 0 180"/>
                  <a:gd name="f12" fmla="*/ f5 1 21600"/>
                  <a:gd name="f13" fmla="*/ f6 1 21600"/>
                  <a:gd name="f14" fmla="+- f8 0 f7"/>
                  <a:gd name="f15" fmla="pin 0 f0 21600"/>
                  <a:gd name="f16" fmla="pin 0 f1 10800"/>
                  <a:gd name="f17" fmla="*/ f10 f2 1"/>
                  <a:gd name="f18" fmla="*/ f11 f2 1"/>
                  <a:gd name="f19" fmla="val f15"/>
                  <a:gd name="f20" fmla="val f16"/>
                  <a:gd name="f21" fmla="*/ f14 1 21600"/>
                  <a:gd name="f22" fmla="*/ f15 f12 1"/>
                  <a:gd name="f23" fmla="*/ f16 f13 1"/>
                  <a:gd name="f24" fmla="*/ f17 1 f4"/>
                  <a:gd name="f25" fmla="*/ f18 1 f4"/>
                  <a:gd name="f26" fmla="+- 21600 0 f20"/>
                  <a:gd name="f27" fmla="+- 21600 0 f19"/>
                  <a:gd name="f28" fmla="*/ 0 f21 1"/>
                  <a:gd name="f29" fmla="*/ 21600 f21 1"/>
                  <a:gd name="f30" fmla="*/ f20 f13 1"/>
                  <a:gd name="f31" fmla="*/ f19 f12 1"/>
                  <a:gd name="f32" fmla="+- f24 0 f3"/>
                  <a:gd name="f33" fmla="+- f25 0 f3"/>
                  <a:gd name="f34" fmla="*/ f27 f20 1"/>
                  <a:gd name="f35" fmla="*/ f28 1 f21"/>
                  <a:gd name="f36" fmla="*/ f29 1 f21"/>
                  <a:gd name="f37" fmla="*/ f26 f13 1"/>
                  <a:gd name="f38" fmla="*/ f34 1 10800"/>
                  <a:gd name="f39" fmla="*/ f35 f12 1"/>
                  <a:gd name="f40" fmla="*/ f35 f13 1"/>
                  <a:gd name="f41" fmla="*/ f36 f13 1"/>
                  <a:gd name="f42" fmla="+- f19 f38 0"/>
                  <a:gd name="f43" fmla="*/ f42 f12 1"/>
                </a:gdLst>
                <a:ahLst>
                  <a:ahXY gdRefX="f0" minX="f7" maxX="f8" gdRefY="f1" minY="f7" maxY="f9">
                    <a:pos x="f22" y="f23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2">
                    <a:pos x="f31" y="f40"/>
                  </a:cxn>
                  <a:cxn ang="f33">
                    <a:pos x="f31" y="f41"/>
                  </a:cxn>
                </a:cxnLst>
                <a:rect l="f39" t="f30" r="f43" b="f37"/>
                <a:pathLst>
                  <a:path w="21600" h="21600">
                    <a:moveTo>
                      <a:pt x="f7" y="f20"/>
                    </a:moveTo>
                    <a:lnTo>
                      <a:pt x="f19" y="f20"/>
                    </a:lnTo>
                    <a:lnTo>
                      <a:pt x="f19" y="f7"/>
                    </a:lnTo>
                    <a:lnTo>
                      <a:pt x="f8" y="f9"/>
                    </a:lnTo>
                    <a:lnTo>
                      <a:pt x="f19" y="f8"/>
                    </a:lnTo>
                    <a:lnTo>
                      <a:pt x="f19" y="f26"/>
                    </a:lnTo>
                    <a:lnTo>
                      <a:pt x="f7" y="f26"/>
                    </a:lnTo>
                    <a:close/>
                  </a:path>
                </a:pathLst>
              </a:custGeom>
              <a:solidFill>
                <a:srgbClr val="F79646"/>
              </a:solidFill>
              <a:ln w="25402">
                <a:solidFill>
                  <a:srgbClr val="F79646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Flèche gauche 66"/>
              <p:cNvSpPr/>
              <p:nvPr/>
            </p:nvSpPr>
            <p:spPr>
              <a:xfrm>
                <a:off x="5598734" y="9754846"/>
                <a:ext cx="2897852" cy="871395"/>
              </a:xfrm>
              <a:custGeom>
                <a:avLst>
                  <a:gd name="f0" fmla="val 3248"/>
                  <a:gd name="f1" fmla="val 5400"/>
                </a:avLst>
                <a:gdLst>
                  <a:gd name="f2" fmla="val 10800000"/>
                  <a:gd name="f3" fmla="val 5400000"/>
                  <a:gd name="f4" fmla="val 180"/>
                  <a:gd name="f5" fmla="val w"/>
                  <a:gd name="f6" fmla="val h"/>
                  <a:gd name="f7" fmla="val 0"/>
                  <a:gd name="f8" fmla="val 21600"/>
                  <a:gd name="f9" fmla="val 10800"/>
                  <a:gd name="f10" fmla="+- 0 0 0"/>
                  <a:gd name="f11" fmla="+- 0 0 180"/>
                  <a:gd name="f12" fmla="*/ f5 1 21600"/>
                  <a:gd name="f13" fmla="*/ f6 1 21600"/>
                  <a:gd name="f14" fmla="+- f8 0 f7"/>
                  <a:gd name="f15" fmla="pin 0 f0 21600"/>
                  <a:gd name="f16" fmla="pin 0 f1 10800"/>
                  <a:gd name="f17" fmla="*/ f10 f2 1"/>
                  <a:gd name="f18" fmla="*/ f11 f2 1"/>
                  <a:gd name="f19" fmla="val f15"/>
                  <a:gd name="f20" fmla="val f16"/>
                  <a:gd name="f21" fmla="*/ f14 1 21600"/>
                  <a:gd name="f22" fmla="*/ f15 f12 1"/>
                  <a:gd name="f23" fmla="*/ f16 f13 1"/>
                  <a:gd name="f24" fmla="*/ f17 1 f4"/>
                  <a:gd name="f25" fmla="*/ f18 1 f4"/>
                  <a:gd name="f26" fmla="+- 21600 0 f20"/>
                  <a:gd name="f27" fmla="*/ f19 f20 1"/>
                  <a:gd name="f28" fmla="*/ 21600 f21 1"/>
                  <a:gd name="f29" fmla="*/ 0 f21 1"/>
                  <a:gd name="f30" fmla="*/ f20 f13 1"/>
                  <a:gd name="f31" fmla="*/ f19 f12 1"/>
                  <a:gd name="f32" fmla="+- f24 0 f3"/>
                  <a:gd name="f33" fmla="+- f25 0 f3"/>
                  <a:gd name="f34" fmla="*/ f27 1 10800"/>
                  <a:gd name="f35" fmla="*/ f29 1 f21"/>
                  <a:gd name="f36" fmla="*/ f28 1 f21"/>
                  <a:gd name="f37" fmla="*/ f26 f13 1"/>
                  <a:gd name="f38" fmla="+- f19 0 f34"/>
                  <a:gd name="f39" fmla="*/ f36 f12 1"/>
                  <a:gd name="f40" fmla="*/ f35 f13 1"/>
                  <a:gd name="f41" fmla="*/ f36 f13 1"/>
                  <a:gd name="f42" fmla="*/ f38 f12 1"/>
                </a:gdLst>
                <a:ahLst>
                  <a:ahXY gdRefX="f0" minX="f7" maxX="f8" gdRefY="f1" minY="f7" maxY="f9">
                    <a:pos x="f22" y="f23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2">
                    <a:pos x="f31" y="f40"/>
                  </a:cxn>
                  <a:cxn ang="f33">
                    <a:pos x="f31" y="f41"/>
                  </a:cxn>
                </a:cxnLst>
                <a:rect l="f42" t="f30" r="f39" b="f37"/>
                <a:pathLst>
                  <a:path w="21600" h="21600">
                    <a:moveTo>
                      <a:pt x="f8" y="f20"/>
                    </a:moveTo>
                    <a:lnTo>
                      <a:pt x="f19" y="f20"/>
                    </a:lnTo>
                    <a:lnTo>
                      <a:pt x="f19" y="f7"/>
                    </a:lnTo>
                    <a:lnTo>
                      <a:pt x="f7" y="f9"/>
                    </a:lnTo>
                    <a:lnTo>
                      <a:pt x="f19" y="f8"/>
                    </a:lnTo>
                    <a:lnTo>
                      <a:pt x="f19" y="f26"/>
                    </a:lnTo>
                    <a:lnTo>
                      <a:pt x="f8" y="f26"/>
                    </a:lnTo>
                    <a:close/>
                  </a:path>
                </a:pathLst>
              </a:custGeom>
              <a:gradFill>
                <a:gsLst>
                  <a:gs pos="0">
                    <a:srgbClr val="00A000"/>
                  </a:gs>
                  <a:gs pos="100000">
                    <a:srgbClr val="00E600"/>
                  </a:gs>
                </a:gsLst>
                <a:lin ang="5400000"/>
              </a:gradFill>
              <a:ln w="25402">
                <a:solidFill>
                  <a:srgbClr val="00B050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ZoneTexte 67"/>
              <p:cNvSpPr txBox="1"/>
              <p:nvPr/>
            </p:nvSpPr>
            <p:spPr>
              <a:xfrm>
                <a:off x="5526560" y="10641613"/>
                <a:ext cx="3113852" cy="71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4400" b="0" i="1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Result set</a:t>
                </a:r>
              </a:p>
            </p:txBody>
          </p:sp>
        </p:grpSp>
      </p:grpSp>
      <p:sp>
        <p:nvSpPr>
          <p:cNvPr id="44" name="Rectangle 72"/>
          <p:cNvSpPr/>
          <p:nvPr/>
        </p:nvSpPr>
        <p:spPr>
          <a:xfrm>
            <a:off x="14461949" y="38874207"/>
            <a:ext cx="11692624" cy="17543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685800" marR="0" lvl="0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Intégration à la structure en place</a:t>
            </a:r>
          </a:p>
          <a:p>
            <a:pPr marL="457200" marR="0" lvl="1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4800" b="1" i="0" u="none" strike="noStrike" kern="0" cap="none" spc="0" baseline="0">
              <a:solidFill>
                <a:srgbClr val="1F497D"/>
              </a:solidFill>
              <a:uFillTx/>
              <a:latin typeface="Calibri"/>
              <a:ea typeface="Droid Sans Fallback" pitchFamily="2"/>
              <a:cs typeface="FreeSans" pitchFamily="2"/>
            </a:endParaRPr>
          </a:p>
        </p:txBody>
      </p:sp>
      <p:sp>
        <p:nvSpPr>
          <p:cNvPr id="45" name="ZoneTexte 75"/>
          <p:cNvSpPr txBox="1"/>
          <p:nvPr/>
        </p:nvSpPr>
        <p:spPr>
          <a:xfrm>
            <a:off x="415997" y="6458041"/>
            <a:ext cx="7570390" cy="8422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685800" marR="0" lvl="0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Architecture de CubicWeb</a:t>
            </a:r>
          </a:p>
        </p:txBody>
      </p:sp>
      <p:sp>
        <p:nvSpPr>
          <p:cNvPr id="46" name="ZoneTexte 76"/>
          <p:cNvSpPr txBox="1"/>
          <p:nvPr/>
        </p:nvSpPr>
        <p:spPr>
          <a:xfrm>
            <a:off x="415997" y="16030675"/>
            <a:ext cx="10970998" cy="8422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685800" marR="0" lvl="0" indent="-6858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Le cube : la brique logiciel de CubicWeb</a:t>
            </a:r>
          </a:p>
        </p:txBody>
      </p:sp>
      <p:grpSp>
        <p:nvGrpSpPr>
          <p:cNvPr id="47" name="Diagramme 77"/>
          <p:cNvGrpSpPr/>
          <p:nvPr/>
        </p:nvGrpSpPr>
        <p:grpSpPr>
          <a:xfrm>
            <a:off x="948022" y="17369430"/>
            <a:ext cx="12923014" cy="5556388"/>
            <a:chOff x="948022" y="17369430"/>
            <a:chExt cx="12923014" cy="5556388"/>
          </a:xfrm>
        </p:grpSpPr>
        <p:sp>
          <p:nvSpPr>
            <p:cNvPr id="48" name="Forme libre 55"/>
            <p:cNvSpPr/>
            <p:nvPr/>
          </p:nvSpPr>
          <p:spPr>
            <a:xfrm>
              <a:off x="948022" y="17369430"/>
              <a:ext cx="12923014" cy="55563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923016"/>
                <a:gd name="f7" fmla="val 5556384"/>
                <a:gd name="f8" fmla="val 472293"/>
                <a:gd name="f9" fmla="val 211453"/>
                <a:gd name="f10" fmla="val 12450723"/>
                <a:gd name="f11" fmla="val 12711563"/>
                <a:gd name="f12" fmla="val 5084091"/>
                <a:gd name="f13" fmla="val 5344931"/>
                <a:gd name="f14" fmla="+- 0 0 -90"/>
                <a:gd name="f15" fmla="*/ f3 1 12923016"/>
                <a:gd name="f16" fmla="*/ f4 1 5556384"/>
                <a:gd name="f17" fmla="+- f7 0 f5"/>
                <a:gd name="f18" fmla="+- f6 0 f5"/>
                <a:gd name="f19" fmla="*/ f14 f0 1"/>
                <a:gd name="f20" fmla="*/ f18 1 12923016"/>
                <a:gd name="f21" fmla="*/ f17 1 5556384"/>
                <a:gd name="f22" fmla="*/ 0 f18 1"/>
                <a:gd name="f23" fmla="*/ 472293 f17 1"/>
                <a:gd name="f24" fmla="*/ 472293 f18 1"/>
                <a:gd name="f25" fmla="*/ 0 f17 1"/>
                <a:gd name="f26" fmla="*/ 12450723 f18 1"/>
                <a:gd name="f27" fmla="*/ 12923016 f18 1"/>
                <a:gd name="f28" fmla="*/ 5084091 f17 1"/>
                <a:gd name="f29" fmla="*/ 5556384 f17 1"/>
                <a:gd name="f30" fmla="*/ f19 1 f2"/>
                <a:gd name="f31" fmla="*/ f22 1 12923016"/>
                <a:gd name="f32" fmla="*/ f23 1 5556384"/>
                <a:gd name="f33" fmla="*/ f24 1 12923016"/>
                <a:gd name="f34" fmla="*/ f25 1 5556384"/>
                <a:gd name="f35" fmla="*/ f26 1 12923016"/>
                <a:gd name="f36" fmla="*/ f27 1 12923016"/>
                <a:gd name="f37" fmla="*/ f28 1 5556384"/>
                <a:gd name="f38" fmla="*/ f29 1 555638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923016" h="555638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/>
                </a:gs>
                <a:gs pos="100000">
                  <a:srgbClr val="36B1D2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313593" tIns="313593" rIns="313593" bIns="4450704" anchor="t" anchorCtr="0" compatLnSpc="1"/>
            <a:lstStyle/>
            <a:p>
              <a:pPr marL="0" marR="0" lvl="0" indent="0" algn="l" defTabSz="20446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Cube</a:t>
              </a:r>
            </a:p>
          </p:txBody>
        </p:sp>
        <p:sp>
          <p:nvSpPr>
            <p:cNvPr id="49" name="Forme libre 56"/>
            <p:cNvSpPr/>
            <p:nvPr/>
          </p:nvSpPr>
          <p:spPr>
            <a:xfrm>
              <a:off x="1271098" y="18758531"/>
              <a:ext cx="1938454" cy="12534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38452"/>
                <a:gd name="f7" fmla="val 1253442"/>
                <a:gd name="f8" fmla="val 131611"/>
                <a:gd name="f9" fmla="val 58924"/>
                <a:gd name="f10" fmla="val 1806841"/>
                <a:gd name="f11" fmla="val 1879528"/>
                <a:gd name="f12" fmla="val 1121831"/>
                <a:gd name="f13" fmla="val 1194518"/>
                <a:gd name="f14" fmla="+- 0 0 -90"/>
                <a:gd name="f15" fmla="*/ f3 1 1938452"/>
                <a:gd name="f16" fmla="*/ f4 1 1253442"/>
                <a:gd name="f17" fmla="+- f7 0 f5"/>
                <a:gd name="f18" fmla="+- f6 0 f5"/>
                <a:gd name="f19" fmla="*/ f14 f0 1"/>
                <a:gd name="f20" fmla="*/ f18 1 1938452"/>
                <a:gd name="f21" fmla="*/ f17 1 1253442"/>
                <a:gd name="f22" fmla="*/ 0 f18 1"/>
                <a:gd name="f23" fmla="*/ 131611 f17 1"/>
                <a:gd name="f24" fmla="*/ 131611 f18 1"/>
                <a:gd name="f25" fmla="*/ 0 f17 1"/>
                <a:gd name="f26" fmla="*/ 1806841 f18 1"/>
                <a:gd name="f27" fmla="*/ 1938452 f18 1"/>
                <a:gd name="f28" fmla="*/ 1121831 f17 1"/>
                <a:gd name="f29" fmla="*/ 1253442 f17 1"/>
                <a:gd name="f30" fmla="*/ f19 1 f2"/>
                <a:gd name="f31" fmla="*/ f22 1 1938452"/>
                <a:gd name="f32" fmla="*/ f23 1 1253442"/>
                <a:gd name="f33" fmla="*/ f24 1 1938452"/>
                <a:gd name="f34" fmla="*/ f25 1 1253442"/>
                <a:gd name="f35" fmla="*/ f26 1 1938452"/>
                <a:gd name="f36" fmla="*/ f27 1 1938452"/>
                <a:gd name="f37" fmla="*/ f28 1 1253442"/>
                <a:gd name="f38" fmla="*/ f29 1 125344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938452" h="125344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46AAC5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75711" tIns="175711" rIns="175711" bIns="175711" anchor="ctr" anchorCtr="1" compatLnSpc="1"/>
            <a:lstStyle/>
            <a:p>
              <a:pPr marL="0" marR="0" lvl="0" indent="0" algn="ctr" defTabSz="16002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Schéma</a:t>
              </a:r>
              <a:endParaRPr lang="fr-FR" sz="37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0" name="Forme libre 57"/>
            <p:cNvSpPr/>
            <p:nvPr/>
          </p:nvSpPr>
          <p:spPr>
            <a:xfrm>
              <a:off x="1271098" y="20074435"/>
              <a:ext cx="1938454" cy="12534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38452"/>
                <a:gd name="f7" fmla="val 1253442"/>
                <a:gd name="f8" fmla="val 131611"/>
                <a:gd name="f9" fmla="val 58924"/>
                <a:gd name="f10" fmla="val 1806841"/>
                <a:gd name="f11" fmla="val 1879528"/>
                <a:gd name="f12" fmla="val 1121831"/>
                <a:gd name="f13" fmla="val 1194518"/>
                <a:gd name="f14" fmla="+- 0 0 -90"/>
                <a:gd name="f15" fmla="*/ f3 1 1938452"/>
                <a:gd name="f16" fmla="*/ f4 1 1253442"/>
                <a:gd name="f17" fmla="+- f7 0 f5"/>
                <a:gd name="f18" fmla="+- f6 0 f5"/>
                <a:gd name="f19" fmla="*/ f14 f0 1"/>
                <a:gd name="f20" fmla="*/ f18 1 1938452"/>
                <a:gd name="f21" fmla="*/ f17 1 1253442"/>
                <a:gd name="f22" fmla="*/ 0 f18 1"/>
                <a:gd name="f23" fmla="*/ 131611 f17 1"/>
                <a:gd name="f24" fmla="*/ 131611 f18 1"/>
                <a:gd name="f25" fmla="*/ 0 f17 1"/>
                <a:gd name="f26" fmla="*/ 1806841 f18 1"/>
                <a:gd name="f27" fmla="*/ 1938452 f18 1"/>
                <a:gd name="f28" fmla="*/ 1121831 f17 1"/>
                <a:gd name="f29" fmla="*/ 1253442 f17 1"/>
                <a:gd name="f30" fmla="*/ f19 1 f2"/>
                <a:gd name="f31" fmla="*/ f22 1 1938452"/>
                <a:gd name="f32" fmla="*/ f23 1 1253442"/>
                <a:gd name="f33" fmla="*/ f24 1 1938452"/>
                <a:gd name="f34" fmla="*/ f25 1 1253442"/>
                <a:gd name="f35" fmla="*/ f26 1 1938452"/>
                <a:gd name="f36" fmla="*/ f27 1 1938452"/>
                <a:gd name="f37" fmla="*/ f28 1 1253442"/>
                <a:gd name="f38" fmla="*/ f29 1 125344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938452" h="125344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44CEAC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210001" tIns="210001" rIns="210001" bIns="210001" anchor="ctr" anchorCtr="1" compatLnSpc="1"/>
            <a:lstStyle/>
            <a:p>
              <a:pPr marL="0" marR="0" lvl="0" indent="0" algn="ctr" defTabSz="20002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5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Hooks</a:t>
              </a:r>
            </a:p>
          </p:txBody>
        </p:sp>
        <p:sp>
          <p:nvSpPr>
            <p:cNvPr id="51" name="Forme libre 58"/>
            <p:cNvSpPr/>
            <p:nvPr/>
          </p:nvSpPr>
          <p:spPr>
            <a:xfrm>
              <a:off x="1271098" y="21390348"/>
              <a:ext cx="1938454" cy="12534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38452"/>
                <a:gd name="f7" fmla="val 1253442"/>
                <a:gd name="f8" fmla="val 131611"/>
                <a:gd name="f9" fmla="val 58924"/>
                <a:gd name="f10" fmla="val 1806841"/>
                <a:gd name="f11" fmla="val 1879528"/>
                <a:gd name="f12" fmla="val 1121831"/>
                <a:gd name="f13" fmla="val 1194518"/>
                <a:gd name="f14" fmla="+- 0 0 -90"/>
                <a:gd name="f15" fmla="*/ f3 1 1938452"/>
                <a:gd name="f16" fmla="*/ f4 1 1253442"/>
                <a:gd name="f17" fmla="+- f7 0 f5"/>
                <a:gd name="f18" fmla="+- f6 0 f5"/>
                <a:gd name="f19" fmla="*/ f14 f0 1"/>
                <a:gd name="f20" fmla="*/ f18 1 1938452"/>
                <a:gd name="f21" fmla="*/ f17 1 1253442"/>
                <a:gd name="f22" fmla="*/ 0 f18 1"/>
                <a:gd name="f23" fmla="*/ 131611 f17 1"/>
                <a:gd name="f24" fmla="*/ 131611 f18 1"/>
                <a:gd name="f25" fmla="*/ 0 f17 1"/>
                <a:gd name="f26" fmla="*/ 1806841 f18 1"/>
                <a:gd name="f27" fmla="*/ 1938452 f18 1"/>
                <a:gd name="f28" fmla="*/ 1121831 f17 1"/>
                <a:gd name="f29" fmla="*/ 1253442 f17 1"/>
                <a:gd name="f30" fmla="*/ f19 1 f2"/>
                <a:gd name="f31" fmla="*/ f22 1 1938452"/>
                <a:gd name="f32" fmla="*/ f23 1 1253442"/>
                <a:gd name="f33" fmla="*/ f24 1 1938452"/>
                <a:gd name="f34" fmla="*/ f25 1 1253442"/>
                <a:gd name="f35" fmla="*/ f26 1 1938452"/>
                <a:gd name="f36" fmla="*/ f27 1 1938452"/>
                <a:gd name="f37" fmla="*/ f28 1 1253442"/>
                <a:gd name="f38" fmla="*/ f29 1 125344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938452" h="125344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42D76D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210001" tIns="210001" rIns="210001" bIns="210001" anchor="ctr" anchorCtr="1" compatLnSpc="1"/>
            <a:lstStyle/>
            <a:p>
              <a:pPr marL="0" marR="0" lvl="0" indent="0" algn="ctr" defTabSz="20002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5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Vues</a:t>
              </a:r>
            </a:p>
          </p:txBody>
        </p:sp>
        <p:sp>
          <p:nvSpPr>
            <p:cNvPr id="52" name="Forme libre 59"/>
            <p:cNvSpPr/>
            <p:nvPr/>
          </p:nvSpPr>
          <p:spPr>
            <a:xfrm>
              <a:off x="3532628" y="18758531"/>
              <a:ext cx="10015340" cy="38894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15337"/>
                <a:gd name="f7" fmla="val 3889468"/>
                <a:gd name="f8" fmla="val 408394"/>
                <a:gd name="f9" fmla="val 182844"/>
                <a:gd name="f10" fmla="val 9606943"/>
                <a:gd name="f11" fmla="val 9832493"/>
                <a:gd name="f12" fmla="val 3481074"/>
                <a:gd name="f13" fmla="val 3706624"/>
                <a:gd name="f14" fmla="+- 0 0 -90"/>
                <a:gd name="f15" fmla="*/ f3 1 10015337"/>
                <a:gd name="f16" fmla="*/ f4 1 3889468"/>
                <a:gd name="f17" fmla="+- f7 0 f5"/>
                <a:gd name="f18" fmla="+- f6 0 f5"/>
                <a:gd name="f19" fmla="*/ f14 f0 1"/>
                <a:gd name="f20" fmla="*/ f18 1 10015337"/>
                <a:gd name="f21" fmla="*/ f17 1 3889468"/>
                <a:gd name="f22" fmla="*/ 0 f18 1"/>
                <a:gd name="f23" fmla="*/ 408394 f17 1"/>
                <a:gd name="f24" fmla="*/ 408394 f18 1"/>
                <a:gd name="f25" fmla="*/ 0 f17 1"/>
                <a:gd name="f26" fmla="*/ 9606943 f18 1"/>
                <a:gd name="f27" fmla="*/ 10015337 f18 1"/>
                <a:gd name="f28" fmla="*/ 3481074 f17 1"/>
                <a:gd name="f29" fmla="*/ 3889468 f17 1"/>
                <a:gd name="f30" fmla="*/ f19 1 f2"/>
                <a:gd name="f31" fmla="*/ f22 1 10015337"/>
                <a:gd name="f32" fmla="*/ f23 1 3889468"/>
                <a:gd name="f33" fmla="*/ f24 1 10015337"/>
                <a:gd name="f34" fmla="*/ f25 1 3889468"/>
                <a:gd name="f35" fmla="*/ f26 1 10015337"/>
                <a:gd name="f36" fmla="*/ f27 1 10015337"/>
                <a:gd name="f37" fmla="*/ f28 1 3889468"/>
                <a:gd name="f38" fmla="*/ f29 1 3889468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015337" h="3889468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3AB820"/>
                </a:gs>
                <a:gs pos="100000">
                  <a:srgbClr val="4EF02D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294875" tIns="294875" rIns="294875" bIns="2589425" anchor="t" anchorCtr="0" compatLnSpc="1"/>
            <a:lstStyle/>
            <a:p>
              <a:pPr marL="0" marR="0" lvl="0" indent="0" algn="l" defTabSz="20446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Schéma</a:t>
              </a:r>
            </a:p>
          </p:txBody>
        </p:sp>
        <p:sp>
          <p:nvSpPr>
            <p:cNvPr id="53" name="Forme libre 60"/>
            <p:cNvSpPr/>
            <p:nvPr/>
          </p:nvSpPr>
          <p:spPr>
            <a:xfrm>
              <a:off x="3783009" y="20119844"/>
              <a:ext cx="2003066" cy="10712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03067"/>
                <a:gd name="f7" fmla="val 1071265"/>
                <a:gd name="f8" fmla="val 112483"/>
                <a:gd name="f9" fmla="val 50360"/>
                <a:gd name="f10" fmla="val 1890584"/>
                <a:gd name="f11" fmla="val 1952707"/>
                <a:gd name="f12" fmla="val 958782"/>
                <a:gd name="f13" fmla="val 1020905"/>
                <a:gd name="f14" fmla="+- 0 0 -90"/>
                <a:gd name="f15" fmla="*/ f3 1 2003067"/>
                <a:gd name="f16" fmla="*/ f4 1 1071265"/>
                <a:gd name="f17" fmla="+- f7 0 f5"/>
                <a:gd name="f18" fmla="+- f6 0 f5"/>
                <a:gd name="f19" fmla="*/ f14 f0 1"/>
                <a:gd name="f20" fmla="*/ f18 1 2003067"/>
                <a:gd name="f21" fmla="*/ f17 1 1071265"/>
                <a:gd name="f22" fmla="*/ 0 f18 1"/>
                <a:gd name="f23" fmla="*/ 112483 f17 1"/>
                <a:gd name="f24" fmla="*/ 112483 f18 1"/>
                <a:gd name="f25" fmla="*/ 0 f17 1"/>
                <a:gd name="f26" fmla="*/ 1890584 f18 1"/>
                <a:gd name="f27" fmla="*/ 2003067 f18 1"/>
                <a:gd name="f28" fmla="*/ 958782 f17 1"/>
                <a:gd name="f29" fmla="*/ 1071265 f17 1"/>
                <a:gd name="f30" fmla="*/ f19 1 f2"/>
                <a:gd name="f31" fmla="*/ f22 1 2003067"/>
                <a:gd name="f32" fmla="*/ f23 1 1071265"/>
                <a:gd name="f33" fmla="*/ f24 1 2003067"/>
                <a:gd name="f34" fmla="*/ f25 1 1071265"/>
                <a:gd name="f35" fmla="*/ f26 1 2003067"/>
                <a:gd name="f36" fmla="*/ f27 1 2003067"/>
                <a:gd name="f37" fmla="*/ f28 1 1071265"/>
                <a:gd name="f38" fmla="*/ f29 1 1071265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03067" h="107126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5BDF41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215825" tIns="215825" rIns="215825" bIns="215825" anchor="ctr" anchorCtr="1" compatLnSpc="1"/>
            <a:lstStyle/>
            <a:p>
              <a:pPr marL="0" marR="0" lvl="0" indent="0" algn="ctr" defTabSz="21335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Entité</a:t>
              </a:r>
              <a:endParaRPr lang="fr-FR" sz="37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4" name="Forme libre 61"/>
            <p:cNvSpPr/>
            <p:nvPr/>
          </p:nvSpPr>
          <p:spPr>
            <a:xfrm>
              <a:off x="3783009" y="21283958"/>
              <a:ext cx="2003066" cy="10712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03067"/>
                <a:gd name="f7" fmla="val 1071265"/>
                <a:gd name="f8" fmla="val 112483"/>
                <a:gd name="f9" fmla="val 50360"/>
                <a:gd name="f10" fmla="val 1890584"/>
                <a:gd name="f11" fmla="val 1952707"/>
                <a:gd name="f12" fmla="val 958782"/>
                <a:gd name="f13" fmla="val 1020905"/>
                <a:gd name="f14" fmla="+- 0 0 -90"/>
                <a:gd name="f15" fmla="*/ f3 1 2003067"/>
                <a:gd name="f16" fmla="*/ f4 1 1071265"/>
                <a:gd name="f17" fmla="+- f7 0 f5"/>
                <a:gd name="f18" fmla="+- f6 0 f5"/>
                <a:gd name="f19" fmla="*/ f14 f0 1"/>
                <a:gd name="f20" fmla="*/ f18 1 2003067"/>
                <a:gd name="f21" fmla="*/ f17 1 1071265"/>
                <a:gd name="f22" fmla="*/ 0 f18 1"/>
                <a:gd name="f23" fmla="*/ 112483 f17 1"/>
                <a:gd name="f24" fmla="*/ 112483 f18 1"/>
                <a:gd name="f25" fmla="*/ 0 f17 1"/>
                <a:gd name="f26" fmla="*/ 1890584 f18 1"/>
                <a:gd name="f27" fmla="*/ 2003067 f18 1"/>
                <a:gd name="f28" fmla="*/ 958782 f17 1"/>
                <a:gd name="f29" fmla="*/ 1071265 f17 1"/>
                <a:gd name="f30" fmla="*/ f19 1 f2"/>
                <a:gd name="f31" fmla="*/ f22 1 2003067"/>
                <a:gd name="f32" fmla="*/ f23 1 1071265"/>
                <a:gd name="f33" fmla="*/ f24 1 2003067"/>
                <a:gd name="f34" fmla="*/ f25 1 1071265"/>
                <a:gd name="f35" fmla="*/ f26 1 2003067"/>
                <a:gd name="f36" fmla="*/ f27 1 2003067"/>
                <a:gd name="f37" fmla="*/ f28 1 1071265"/>
                <a:gd name="f38" fmla="*/ f29 1 1071265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03067" h="107126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A9E740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54862" tIns="154862" rIns="154862" bIns="154862" anchor="ctr" anchorCtr="1" compatLnSpc="1"/>
            <a:lstStyle/>
            <a:p>
              <a:pPr marL="0" marR="0" lvl="0" indent="0" algn="ctr" defTabSz="14224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Relations</a:t>
              </a:r>
              <a:endParaRPr lang="fr-FR" sz="3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5" name="Forme libre 62"/>
            <p:cNvSpPr/>
            <p:nvPr/>
          </p:nvSpPr>
          <p:spPr>
            <a:xfrm>
              <a:off x="6052614" y="20147624"/>
              <a:ext cx="7172270" cy="22225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72273"/>
                <a:gd name="f7" fmla="val 2222553"/>
                <a:gd name="f8" fmla="val 233368"/>
                <a:gd name="f9" fmla="val 104482"/>
                <a:gd name="f10" fmla="val 6938905"/>
                <a:gd name="f11" fmla="val 7067791"/>
                <a:gd name="f12" fmla="val 1989185"/>
                <a:gd name="f13" fmla="val 2118071"/>
                <a:gd name="f14" fmla="+- 0 0 -90"/>
                <a:gd name="f15" fmla="*/ f3 1 7172273"/>
                <a:gd name="f16" fmla="*/ f4 1 2222553"/>
                <a:gd name="f17" fmla="+- f7 0 f5"/>
                <a:gd name="f18" fmla="+- f6 0 f5"/>
                <a:gd name="f19" fmla="*/ f14 f0 1"/>
                <a:gd name="f20" fmla="*/ f18 1 7172273"/>
                <a:gd name="f21" fmla="*/ f17 1 2222553"/>
                <a:gd name="f22" fmla="*/ 0 f18 1"/>
                <a:gd name="f23" fmla="*/ 233368 f17 1"/>
                <a:gd name="f24" fmla="*/ 233368 f18 1"/>
                <a:gd name="f25" fmla="*/ 0 f17 1"/>
                <a:gd name="f26" fmla="*/ 6938905 f18 1"/>
                <a:gd name="f27" fmla="*/ 7172273 f18 1"/>
                <a:gd name="f28" fmla="*/ 1989185 f17 1"/>
                <a:gd name="f29" fmla="*/ 2222553 f17 1"/>
                <a:gd name="f30" fmla="*/ f19 1 f2"/>
                <a:gd name="f31" fmla="*/ f22 1 7172273"/>
                <a:gd name="f32" fmla="*/ f23 1 2222553"/>
                <a:gd name="f33" fmla="*/ f24 1 7172273"/>
                <a:gd name="f34" fmla="*/ f25 1 2222553"/>
                <a:gd name="f35" fmla="*/ f26 1 7172273"/>
                <a:gd name="f36" fmla="*/ f27 1 7172273"/>
                <a:gd name="f37" fmla="*/ f28 1 2222553"/>
                <a:gd name="f38" fmla="*/ f29 1 222255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172273" h="222255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CB6C1D"/>
                </a:gs>
                <a:gs pos="100000">
                  <a:srgbClr val="FF8F2A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243614" tIns="243614" rIns="243614" bIns="1322862" anchor="t" anchorCtr="0" compatLnSpc="1"/>
            <a:lstStyle/>
            <a:p>
              <a:pPr marL="0" marR="0" lvl="0" indent="0" algn="l" defTabSz="20446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Entité</a:t>
              </a:r>
            </a:p>
          </p:txBody>
        </p:sp>
        <p:sp>
          <p:nvSpPr>
            <p:cNvPr id="56" name="Forme libre 63"/>
            <p:cNvSpPr/>
            <p:nvPr/>
          </p:nvSpPr>
          <p:spPr>
            <a:xfrm>
              <a:off x="6231919" y="21147776"/>
              <a:ext cx="3356926" cy="1000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56925"/>
                <a:gd name="f7" fmla="val 1000149"/>
                <a:gd name="f8" fmla="val 105016"/>
                <a:gd name="f9" fmla="val 47017"/>
                <a:gd name="f10" fmla="val 3251909"/>
                <a:gd name="f11" fmla="val 3309908"/>
                <a:gd name="f12" fmla="val 895133"/>
                <a:gd name="f13" fmla="val 953132"/>
                <a:gd name="f14" fmla="+- 0 0 -90"/>
                <a:gd name="f15" fmla="*/ f3 1 3356925"/>
                <a:gd name="f16" fmla="*/ f4 1 1000149"/>
                <a:gd name="f17" fmla="+- f7 0 f5"/>
                <a:gd name="f18" fmla="+- f6 0 f5"/>
                <a:gd name="f19" fmla="*/ f14 f0 1"/>
                <a:gd name="f20" fmla="*/ f18 1 3356925"/>
                <a:gd name="f21" fmla="*/ f17 1 1000149"/>
                <a:gd name="f22" fmla="*/ 0 f18 1"/>
                <a:gd name="f23" fmla="*/ 105016 f17 1"/>
                <a:gd name="f24" fmla="*/ 105016 f18 1"/>
                <a:gd name="f25" fmla="*/ 0 f17 1"/>
                <a:gd name="f26" fmla="*/ 3251909 f18 1"/>
                <a:gd name="f27" fmla="*/ 3356925 f18 1"/>
                <a:gd name="f28" fmla="*/ 895133 f17 1"/>
                <a:gd name="f29" fmla="*/ 1000149 f17 1"/>
                <a:gd name="f30" fmla="*/ f19 1 f2"/>
                <a:gd name="f31" fmla="*/ f22 1 3356925"/>
                <a:gd name="f32" fmla="*/ f23 1 1000149"/>
                <a:gd name="f33" fmla="*/ f24 1 3356925"/>
                <a:gd name="f34" fmla="*/ f25 1 1000149"/>
                <a:gd name="f35" fmla="*/ f26 1 3356925"/>
                <a:gd name="f36" fmla="*/ f27 1 3356925"/>
                <a:gd name="f37" fmla="*/ f28 1 1000149"/>
                <a:gd name="f38" fmla="*/ f29 1 100014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356925" h="100014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EFDF40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98397" tIns="198397" rIns="198397" bIns="198397" anchor="ctr" anchorCtr="1" compatLnSpc="1"/>
            <a:lstStyle/>
            <a:p>
              <a:pPr marL="0" marR="0" lvl="0" indent="0" algn="ctr" defTabSz="19558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Attribut</a:t>
              </a:r>
            </a:p>
          </p:txBody>
        </p:sp>
        <p:sp>
          <p:nvSpPr>
            <p:cNvPr id="57" name="Forme libre 64"/>
            <p:cNvSpPr/>
            <p:nvPr/>
          </p:nvSpPr>
          <p:spPr>
            <a:xfrm>
              <a:off x="9684346" y="21147776"/>
              <a:ext cx="3356926" cy="1000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56925"/>
                <a:gd name="f7" fmla="val 1000149"/>
                <a:gd name="f8" fmla="val 105016"/>
                <a:gd name="f9" fmla="val 47017"/>
                <a:gd name="f10" fmla="val 3251909"/>
                <a:gd name="f11" fmla="val 3309908"/>
                <a:gd name="f12" fmla="val 895133"/>
                <a:gd name="f13" fmla="val 953132"/>
                <a:gd name="f14" fmla="+- 0 0 -90"/>
                <a:gd name="f15" fmla="*/ f3 1 3356925"/>
                <a:gd name="f16" fmla="*/ f4 1 1000149"/>
                <a:gd name="f17" fmla="+- f7 0 f5"/>
                <a:gd name="f18" fmla="+- f6 0 f5"/>
                <a:gd name="f19" fmla="*/ f14 f0 1"/>
                <a:gd name="f20" fmla="*/ f18 1 3356925"/>
                <a:gd name="f21" fmla="*/ f17 1 1000149"/>
                <a:gd name="f22" fmla="*/ 0 f18 1"/>
                <a:gd name="f23" fmla="*/ 105016 f17 1"/>
                <a:gd name="f24" fmla="*/ 105016 f18 1"/>
                <a:gd name="f25" fmla="*/ 0 f17 1"/>
                <a:gd name="f26" fmla="*/ 3251909 f18 1"/>
                <a:gd name="f27" fmla="*/ 3356925 f18 1"/>
                <a:gd name="f28" fmla="*/ 895133 f17 1"/>
                <a:gd name="f29" fmla="*/ 1000149 f17 1"/>
                <a:gd name="f30" fmla="*/ f19 1 f2"/>
                <a:gd name="f31" fmla="*/ f22 1 3356925"/>
                <a:gd name="f32" fmla="*/ f23 1 1000149"/>
                <a:gd name="f33" fmla="*/ f24 1 3356925"/>
                <a:gd name="f34" fmla="*/ f25 1 1000149"/>
                <a:gd name="f35" fmla="*/ f26 1 3356925"/>
                <a:gd name="f36" fmla="*/ f27 1 3356925"/>
                <a:gd name="f37" fmla="*/ f28 1 1000149"/>
                <a:gd name="f38" fmla="*/ f29 1 100014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356925" h="100014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F69240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236500" tIns="236500" rIns="236500" bIns="236500" anchor="ctr" anchorCtr="1" compatLnSpc="1"/>
            <a:lstStyle/>
            <a:p>
              <a:pPr marL="0" marR="0" lvl="0" indent="0" algn="ctr" defTabSz="24003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5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Relations</a:t>
              </a:r>
            </a:p>
          </p:txBody>
        </p:sp>
      </p:grpSp>
      <p:grpSp>
        <p:nvGrpSpPr>
          <p:cNvPr id="58" name="Diagramme 67"/>
          <p:cNvGrpSpPr/>
          <p:nvPr/>
        </p:nvGrpSpPr>
        <p:grpSpPr>
          <a:xfrm>
            <a:off x="14684093" y="39115846"/>
            <a:ext cx="15475003" cy="4392484"/>
            <a:chOff x="14684093" y="39115846"/>
            <a:chExt cx="15475003" cy="4392484"/>
          </a:xfrm>
        </p:grpSpPr>
        <p:sp>
          <p:nvSpPr>
            <p:cNvPr id="59" name="Rectangle 58"/>
            <p:cNvSpPr/>
            <p:nvPr/>
          </p:nvSpPr>
          <p:spPr>
            <a:xfrm>
              <a:off x="14684093" y="39115846"/>
              <a:ext cx="15475003" cy="439248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14690896" y="40122756"/>
              <a:ext cx="5946690" cy="23786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46693"/>
                <a:gd name="f7" fmla="val 2378677"/>
                <a:gd name="f8" fmla="val 4757355"/>
                <a:gd name="f9" fmla="val 1189339"/>
                <a:gd name="f10" fmla="+- 0 0 -90"/>
                <a:gd name="f11" fmla="*/ f3 1 5946693"/>
                <a:gd name="f12" fmla="*/ f4 1 2378677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5946693"/>
                <a:gd name="f21" fmla="*/ f17 1 2378677"/>
                <a:gd name="f22" fmla="*/ 0 f18 1"/>
                <a:gd name="f23" fmla="*/ 0 f17 1"/>
                <a:gd name="f24" fmla="*/ 4757355 f18 1"/>
                <a:gd name="f25" fmla="*/ 5946693 f18 1"/>
                <a:gd name="f26" fmla="*/ 1189339 f17 1"/>
                <a:gd name="f27" fmla="*/ 2378677 f17 1"/>
                <a:gd name="f28" fmla="+- f19 0 f1"/>
                <a:gd name="f29" fmla="*/ f22 1 5946693"/>
                <a:gd name="f30" fmla="*/ f23 1 2378677"/>
                <a:gd name="f31" fmla="*/ f24 1 5946693"/>
                <a:gd name="f32" fmla="*/ f25 1 5946693"/>
                <a:gd name="f33" fmla="*/ f26 1 2378677"/>
                <a:gd name="f34" fmla="*/ f27 1 2378677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5946693" h="2378677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4BACC6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266703" tIns="133346" rIns="661339" bIns="133346" anchor="ctr" anchorCtr="1" compatLnSpc="1"/>
            <a:lstStyle/>
            <a:p>
              <a:pPr marL="0" marR="0" lvl="0" indent="0" algn="ctr" defTabSz="22225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5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Modification du schéma Yams et CubicWeb</a:t>
              </a:r>
            </a:p>
          </p:txBody>
        </p:sp>
        <p:sp>
          <p:nvSpPr>
            <p:cNvPr id="61" name="Forme libre 60"/>
            <p:cNvSpPr/>
            <p:nvPr/>
          </p:nvSpPr>
          <p:spPr>
            <a:xfrm>
              <a:off x="19448245" y="40122756"/>
              <a:ext cx="5946690" cy="23786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46693"/>
                <a:gd name="f7" fmla="val 2378677"/>
                <a:gd name="f8" fmla="val 4757355"/>
                <a:gd name="f9" fmla="val 1189339"/>
                <a:gd name="f10" fmla="+- 0 0 -90"/>
                <a:gd name="f11" fmla="*/ f3 1 5946693"/>
                <a:gd name="f12" fmla="*/ f4 1 2378677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5946693"/>
                <a:gd name="f21" fmla="*/ f17 1 2378677"/>
                <a:gd name="f22" fmla="*/ 0 f18 1"/>
                <a:gd name="f23" fmla="*/ 0 f17 1"/>
                <a:gd name="f24" fmla="*/ 4757355 f18 1"/>
                <a:gd name="f25" fmla="*/ 5946693 f18 1"/>
                <a:gd name="f26" fmla="*/ 1189339 f17 1"/>
                <a:gd name="f27" fmla="*/ 2378677 f17 1"/>
                <a:gd name="f28" fmla="*/ 1189339 f18 1"/>
                <a:gd name="f29" fmla="+- f19 0 f1"/>
                <a:gd name="f30" fmla="*/ f22 1 5946693"/>
                <a:gd name="f31" fmla="*/ f23 1 2378677"/>
                <a:gd name="f32" fmla="*/ f24 1 5946693"/>
                <a:gd name="f33" fmla="*/ f25 1 5946693"/>
                <a:gd name="f34" fmla="*/ f26 1 2378677"/>
                <a:gd name="f35" fmla="*/ f27 1 2378677"/>
                <a:gd name="f36" fmla="*/ f28 1 5946693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5946693" h="2378677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60E146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1389366" tIns="133346" rIns="1256010" bIns="133346" anchor="ctr" anchorCtr="1" compatLnSpc="1"/>
            <a:lstStyle/>
            <a:p>
              <a:pPr marL="0" marR="0" lvl="0" indent="0" algn="ctr" defTabSz="22225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5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Génération des tables SQL</a:t>
              </a:r>
            </a:p>
          </p:txBody>
        </p:sp>
        <p:sp>
          <p:nvSpPr>
            <p:cNvPr id="62" name="Forme libre 61"/>
            <p:cNvSpPr/>
            <p:nvPr/>
          </p:nvSpPr>
          <p:spPr>
            <a:xfrm>
              <a:off x="24205603" y="40122756"/>
              <a:ext cx="5946690" cy="23786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46693"/>
                <a:gd name="f7" fmla="val 2378677"/>
                <a:gd name="f8" fmla="val 4757355"/>
                <a:gd name="f9" fmla="val 1189339"/>
                <a:gd name="f10" fmla="+- 0 0 -90"/>
                <a:gd name="f11" fmla="*/ f3 1 5946693"/>
                <a:gd name="f12" fmla="*/ f4 1 2378677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5946693"/>
                <a:gd name="f21" fmla="*/ f17 1 2378677"/>
                <a:gd name="f22" fmla="*/ 0 f18 1"/>
                <a:gd name="f23" fmla="*/ 0 f17 1"/>
                <a:gd name="f24" fmla="*/ 4757355 f18 1"/>
                <a:gd name="f25" fmla="*/ 5946693 f18 1"/>
                <a:gd name="f26" fmla="*/ 1189339 f17 1"/>
                <a:gd name="f27" fmla="*/ 2378677 f17 1"/>
                <a:gd name="f28" fmla="*/ 1189339 f18 1"/>
                <a:gd name="f29" fmla="+- f19 0 f1"/>
                <a:gd name="f30" fmla="*/ f22 1 5946693"/>
                <a:gd name="f31" fmla="*/ f23 1 2378677"/>
                <a:gd name="f32" fmla="*/ f24 1 5946693"/>
                <a:gd name="f33" fmla="*/ f25 1 5946693"/>
                <a:gd name="f34" fmla="*/ f26 1 2378677"/>
                <a:gd name="f35" fmla="*/ f27 1 2378677"/>
                <a:gd name="f36" fmla="*/ f28 1 5946693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5946693" h="2378677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79646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1389366" tIns="133346" rIns="1256010" bIns="133346" anchor="ctr" anchorCtr="1" compatLnSpc="1"/>
            <a:lstStyle/>
            <a:p>
              <a:pPr marL="0" marR="0" lvl="0" indent="0" algn="ctr" defTabSz="22225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5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rPr>
                <a:t>Mise à jour et migration des données</a:t>
              </a:r>
            </a:p>
          </p:txBody>
        </p:sp>
      </p:grpSp>
      <p:grpSp>
        <p:nvGrpSpPr>
          <p:cNvPr id="63" name="Groupe 97"/>
          <p:cNvGrpSpPr/>
          <p:nvPr/>
        </p:nvGrpSpPr>
        <p:grpSpPr>
          <a:xfrm>
            <a:off x="15062079" y="32879675"/>
            <a:ext cx="6779848" cy="5253236"/>
            <a:chOff x="15062079" y="32879675"/>
            <a:chExt cx="6779848" cy="5253236"/>
          </a:xfrm>
        </p:grpSpPr>
        <p:grpSp>
          <p:nvGrpSpPr>
            <p:cNvPr id="64" name="Groupe 69"/>
            <p:cNvGrpSpPr/>
            <p:nvPr/>
          </p:nvGrpSpPr>
          <p:grpSpPr>
            <a:xfrm>
              <a:off x="15289490" y="32879675"/>
              <a:ext cx="5790757" cy="5253236"/>
              <a:chOff x="15289490" y="32879675"/>
              <a:chExt cx="5790757" cy="5253236"/>
            </a:xfrm>
          </p:grpSpPr>
          <p:sp>
            <p:nvSpPr>
              <p:cNvPr id="65" name="Forme libre 70"/>
              <p:cNvSpPr/>
              <p:nvPr/>
            </p:nvSpPr>
            <p:spPr>
              <a:xfrm>
                <a:off x="17295555" y="35196078"/>
                <a:ext cx="1778626" cy="177862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778625"/>
                  <a:gd name="f7" fmla="val 889313"/>
                  <a:gd name="f8" fmla="val 398159"/>
                  <a:gd name="f9" fmla="val 1380467"/>
                  <a:gd name="f10" fmla="val 1778626"/>
                  <a:gd name="f11" fmla="+- 0 0 -90"/>
                  <a:gd name="f12" fmla="*/ f3 1 1778625"/>
                  <a:gd name="f13" fmla="*/ f4 1 1778625"/>
                  <a:gd name="f14" fmla="val f5"/>
                  <a:gd name="f15" fmla="val f6"/>
                  <a:gd name="f16" fmla="*/ f11 f0 1"/>
                  <a:gd name="f17" fmla="+- f15 0 f14"/>
                  <a:gd name="f18" fmla="*/ f16 1 f2"/>
                  <a:gd name="f19" fmla="*/ f17 1 1778625"/>
                  <a:gd name="f20" fmla="*/ 0 f17 1"/>
                  <a:gd name="f21" fmla="*/ 889313 f17 1"/>
                  <a:gd name="f22" fmla="*/ 1778626 f17 1"/>
                  <a:gd name="f23" fmla="+- f18 0 f1"/>
                  <a:gd name="f24" fmla="*/ f20 1 1778625"/>
                  <a:gd name="f25" fmla="*/ f21 1 1778625"/>
                  <a:gd name="f26" fmla="*/ f22 1 1778625"/>
                  <a:gd name="f27" fmla="*/ f14 1 f19"/>
                  <a:gd name="f28" fmla="*/ f15 1 f19"/>
                  <a:gd name="f29" fmla="*/ f24 1 f19"/>
                  <a:gd name="f30" fmla="*/ f25 1 f19"/>
                  <a:gd name="f31" fmla="*/ f26 1 f19"/>
                  <a:gd name="f32" fmla="*/ f27 f12 1"/>
                  <a:gd name="f33" fmla="*/ f28 f12 1"/>
                  <a:gd name="f34" fmla="*/ f28 f13 1"/>
                  <a:gd name="f35" fmla="*/ f27 f13 1"/>
                  <a:gd name="f36" fmla="*/ f29 f12 1"/>
                  <a:gd name="f37" fmla="*/ f30 f13 1"/>
                  <a:gd name="f38" fmla="*/ f30 f12 1"/>
                  <a:gd name="f39" fmla="*/ f29 f13 1"/>
                  <a:gd name="f40" fmla="*/ f31 f12 1"/>
                  <a:gd name="f41" fmla="*/ f31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6" y="f37"/>
                  </a:cxn>
                  <a:cxn ang="f23">
                    <a:pos x="f38" y="f39"/>
                  </a:cxn>
                  <a:cxn ang="f23">
                    <a:pos x="f40" y="f37"/>
                  </a:cxn>
                  <a:cxn ang="f23">
                    <a:pos x="f38" y="f41"/>
                  </a:cxn>
                  <a:cxn ang="f23">
                    <a:pos x="f36" y="f37"/>
                  </a:cxn>
                </a:cxnLst>
                <a:rect l="f32" t="f35" r="f33" b="f34"/>
                <a:pathLst>
                  <a:path w="1778625" h="1778625">
                    <a:moveTo>
                      <a:pt x="f5" y="f7"/>
                    </a:moveTo>
                    <a:cubicBezTo>
                      <a:pt x="f5" y="f8"/>
                      <a:pt x="f8" y="f5"/>
                      <a:pt x="f7" y="f5"/>
                    </a:cubicBezTo>
                    <a:cubicBezTo>
                      <a:pt x="f9" y="f5"/>
                      <a:pt x="f10" y="f8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8" y="f10"/>
                      <a:pt x="f5" y="f9"/>
                      <a:pt x="f5" y="f7"/>
                    </a:cubicBezTo>
                    <a:close/>
                  </a:path>
                </a:pathLst>
              </a:custGeom>
              <a:solidFill>
                <a:srgbClr val="8EB4E3">
                  <a:alpha val="80000"/>
                </a:srgbClr>
              </a:solidFill>
              <a:ln w="25402">
                <a:solidFill>
                  <a:srgbClr val="FFFFFF"/>
                </a:solidFill>
                <a:prstDash val="solid"/>
              </a:ln>
            </p:spPr>
            <p:txBody>
              <a:bodyPr vert="horz" wrap="square" lIns="283335" tIns="283335" rIns="283335" bIns="283335" anchor="ctr" anchorCtr="1" compatLnSpc="1"/>
              <a:lstStyle/>
              <a:p>
                <a:pPr marL="0" marR="0" lvl="0" indent="0" algn="ctr" defTabSz="1600200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5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3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Forme libre 71"/>
              <p:cNvSpPr/>
              <p:nvPr/>
            </p:nvSpPr>
            <p:spPr>
              <a:xfrm rot="16200004">
                <a:off x="17915967" y="34907805"/>
                <a:ext cx="537786" cy="3876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37782"/>
                  <a:gd name="f7" fmla="val 38762"/>
                  <a:gd name="f8" fmla="val 19381"/>
                  <a:gd name="f9" fmla="+- 0 0 -90"/>
                  <a:gd name="f10" fmla="*/ f3 1 537782"/>
                  <a:gd name="f11" fmla="*/ f4 1 38762"/>
                  <a:gd name="f12" fmla="val f5"/>
                  <a:gd name="f13" fmla="val f6"/>
                  <a:gd name="f14" fmla="val f7"/>
                  <a:gd name="f15" fmla="*/ f9 f0 1"/>
                  <a:gd name="f16" fmla="+- f14 0 f12"/>
                  <a:gd name="f17" fmla="+- f13 0 f12"/>
                  <a:gd name="f18" fmla="*/ f15 1 f2"/>
                  <a:gd name="f19" fmla="*/ f17 1 537782"/>
                  <a:gd name="f20" fmla="*/ f16 1 38762"/>
                  <a:gd name="f21" fmla="*/ 0 f17 1"/>
                  <a:gd name="f22" fmla="*/ 19381 f16 1"/>
                  <a:gd name="f23" fmla="*/ 537782 f17 1"/>
                  <a:gd name="f24" fmla="+- f18 0 f1"/>
                  <a:gd name="f25" fmla="*/ f21 1 537782"/>
                  <a:gd name="f26" fmla="*/ f22 1 38762"/>
                  <a:gd name="f27" fmla="*/ f23 1 537782"/>
                  <a:gd name="f28" fmla="*/ f12 1 f19"/>
                  <a:gd name="f29" fmla="*/ f13 1 f19"/>
                  <a:gd name="f30" fmla="*/ f12 1 f20"/>
                  <a:gd name="f31" fmla="*/ f14 1 f20"/>
                  <a:gd name="f32" fmla="*/ f25 1 f19"/>
                  <a:gd name="f33" fmla="*/ f26 1 f20"/>
                  <a:gd name="f34" fmla="*/ f27 1 f19"/>
                  <a:gd name="f35" fmla="*/ f28 f10 1"/>
                  <a:gd name="f36" fmla="*/ f29 f10 1"/>
                  <a:gd name="f37" fmla="*/ f31 f11 1"/>
                  <a:gd name="f38" fmla="*/ f30 f11 1"/>
                  <a:gd name="f39" fmla="*/ f32 f10 1"/>
                  <a:gd name="f40" fmla="*/ f33 f11 1"/>
                  <a:gd name="f41" fmla="*/ f34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9" y="f40"/>
                  </a:cxn>
                  <a:cxn ang="f24">
                    <a:pos x="f41" y="f40"/>
                  </a:cxn>
                </a:cxnLst>
                <a:rect l="f35" t="f38" r="f36" b="f37"/>
                <a:pathLst>
                  <a:path w="537782" h="38762">
                    <a:moveTo>
                      <a:pt x="f5" y="f8"/>
                    </a:moveTo>
                    <a:lnTo>
                      <a:pt x="f6" y="f8"/>
                    </a:lnTo>
                  </a:path>
                </a:pathLst>
              </a:custGeom>
              <a:noFill/>
              <a:ln w="76196">
                <a:solidFill>
                  <a:srgbClr val="FF0000"/>
                </a:solidFill>
                <a:prstDash val="solid"/>
              </a:ln>
            </p:spPr>
            <p:txBody>
              <a:bodyPr vert="horz" wrap="square" lIns="268147" tIns="5934" rIns="268147" bIns="5934" anchor="ctr" anchorCtr="1" compatLnSpc="1"/>
              <a:lstStyle/>
              <a:p>
                <a:pPr marL="0" marR="0" lvl="0" indent="0" algn="ctr" defTabSz="222254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2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5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7" name="Forme libre 72"/>
              <p:cNvSpPr/>
              <p:nvPr/>
            </p:nvSpPr>
            <p:spPr>
              <a:xfrm>
                <a:off x="17295555" y="32879675"/>
                <a:ext cx="1778626" cy="177862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778625"/>
                  <a:gd name="f7" fmla="val 889313"/>
                  <a:gd name="f8" fmla="val 398159"/>
                  <a:gd name="f9" fmla="val 1380467"/>
                  <a:gd name="f10" fmla="val 1778626"/>
                  <a:gd name="f11" fmla="+- 0 0 -90"/>
                  <a:gd name="f12" fmla="*/ f3 1 1778625"/>
                  <a:gd name="f13" fmla="*/ f4 1 1778625"/>
                  <a:gd name="f14" fmla="val f5"/>
                  <a:gd name="f15" fmla="val f6"/>
                  <a:gd name="f16" fmla="*/ f11 f0 1"/>
                  <a:gd name="f17" fmla="+- f15 0 f14"/>
                  <a:gd name="f18" fmla="*/ f16 1 f2"/>
                  <a:gd name="f19" fmla="*/ f17 1 1778625"/>
                  <a:gd name="f20" fmla="*/ 0 f17 1"/>
                  <a:gd name="f21" fmla="*/ 889313 f17 1"/>
                  <a:gd name="f22" fmla="*/ 1778626 f17 1"/>
                  <a:gd name="f23" fmla="+- f18 0 f1"/>
                  <a:gd name="f24" fmla="*/ f20 1 1778625"/>
                  <a:gd name="f25" fmla="*/ f21 1 1778625"/>
                  <a:gd name="f26" fmla="*/ f22 1 1778625"/>
                  <a:gd name="f27" fmla="*/ f14 1 f19"/>
                  <a:gd name="f28" fmla="*/ f15 1 f19"/>
                  <a:gd name="f29" fmla="*/ f24 1 f19"/>
                  <a:gd name="f30" fmla="*/ f25 1 f19"/>
                  <a:gd name="f31" fmla="*/ f26 1 f19"/>
                  <a:gd name="f32" fmla="*/ f27 f12 1"/>
                  <a:gd name="f33" fmla="*/ f28 f12 1"/>
                  <a:gd name="f34" fmla="*/ f28 f13 1"/>
                  <a:gd name="f35" fmla="*/ f27 f13 1"/>
                  <a:gd name="f36" fmla="*/ f29 f12 1"/>
                  <a:gd name="f37" fmla="*/ f30 f13 1"/>
                  <a:gd name="f38" fmla="*/ f30 f12 1"/>
                  <a:gd name="f39" fmla="*/ f29 f13 1"/>
                  <a:gd name="f40" fmla="*/ f31 f12 1"/>
                  <a:gd name="f41" fmla="*/ f31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6" y="f37"/>
                  </a:cxn>
                  <a:cxn ang="f23">
                    <a:pos x="f38" y="f39"/>
                  </a:cxn>
                  <a:cxn ang="f23">
                    <a:pos x="f40" y="f37"/>
                  </a:cxn>
                  <a:cxn ang="f23">
                    <a:pos x="f38" y="f41"/>
                  </a:cxn>
                  <a:cxn ang="f23">
                    <a:pos x="f36" y="f37"/>
                  </a:cxn>
                </a:cxnLst>
                <a:rect l="f32" t="f35" r="f33" b="f34"/>
                <a:pathLst>
                  <a:path w="1778625" h="1778625">
                    <a:moveTo>
                      <a:pt x="f5" y="f7"/>
                    </a:moveTo>
                    <a:cubicBezTo>
                      <a:pt x="f5" y="f8"/>
                      <a:pt x="f8" y="f5"/>
                      <a:pt x="f7" y="f5"/>
                    </a:cubicBezTo>
                    <a:cubicBezTo>
                      <a:pt x="f9" y="f5"/>
                      <a:pt x="f10" y="f8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8" y="f10"/>
                      <a:pt x="f5" y="f9"/>
                      <a:pt x="f5" y="f7"/>
                    </a:cubicBezTo>
                    <a:close/>
                  </a:path>
                </a:pathLst>
              </a:custGeom>
              <a:solidFill>
                <a:srgbClr val="8EB4E3">
                  <a:alpha val="90000"/>
                </a:srgbClr>
              </a:solidFill>
              <a:ln w="25402">
                <a:solidFill>
                  <a:srgbClr val="FFFFFF"/>
                </a:solidFill>
                <a:prstDash val="solid"/>
              </a:ln>
            </p:spPr>
            <p:txBody>
              <a:bodyPr vert="horz" wrap="square" lIns="283335" tIns="283335" rIns="283335" bIns="283335" anchor="ctr" anchorCtr="1" compatLnSpc="1"/>
              <a:lstStyle/>
              <a:p>
                <a:pPr marL="0" marR="0" lvl="0" indent="0" algn="ctr" defTabSz="1600200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5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36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Victor Hugo</a:t>
                </a:r>
              </a:p>
            </p:txBody>
          </p:sp>
          <p:sp>
            <p:nvSpPr>
              <p:cNvPr id="68" name="Forme libre 73"/>
              <p:cNvSpPr/>
              <p:nvPr/>
            </p:nvSpPr>
            <p:spPr>
              <a:xfrm rot="1800004">
                <a:off x="18919011" y="36645113"/>
                <a:ext cx="537786" cy="3876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37782"/>
                  <a:gd name="f7" fmla="val 38762"/>
                  <a:gd name="f8" fmla="val 19381"/>
                  <a:gd name="f9" fmla="+- 0 0 -90"/>
                  <a:gd name="f10" fmla="*/ f3 1 537782"/>
                  <a:gd name="f11" fmla="*/ f4 1 38762"/>
                  <a:gd name="f12" fmla="val f5"/>
                  <a:gd name="f13" fmla="val f6"/>
                  <a:gd name="f14" fmla="val f7"/>
                  <a:gd name="f15" fmla="*/ f9 f0 1"/>
                  <a:gd name="f16" fmla="+- f14 0 f12"/>
                  <a:gd name="f17" fmla="+- f13 0 f12"/>
                  <a:gd name="f18" fmla="*/ f15 1 f2"/>
                  <a:gd name="f19" fmla="*/ f17 1 537782"/>
                  <a:gd name="f20" fmla="*/ f16 1 38762"/>
                  <a:gd name="f21" fmla="*/ 0 f17 1"/>
                  <a:gd name="f22" fmla="*/ 19381 f16 1"/>
                  <a:gd name="f23" fmla="*/ 537782 f17 1"/>
                  <a:gd name="f24" fmla="+- f18 0 f1"/>
                  <a:gd name="f25" fmla="*/ f21 1 537782"/>
                  <a:gd name="f26" fmla="*/ f22 1 38762"/>
                  <a:gd name="f27" fmla="*/ f23 1 537782"/>
                  <a:gd name="f28" fmla="*/ f12 1 f19"/>
                  <a:gd name="f29" fmla="*/ f13 1 f19"/>
                  <a:gd name="f30" fmla="*/ f12 1 f20"/>
                  <a:gd name="f31" fmla="*/ f14 1 f20"/>
                  <a:gd name="f32" fmla="*/ f25 1 f19"/>
                  <a:gd name="f33" fmla="*/ f26 1 f20"/>
                  <a:gd name="f34" fmla="*/ f27 1 f19"/>
                  <a:gd name="f35" fmla="*/ f28 f10 1"/>
                  <a:gd name="f36" fmla="*/ f29 f10 1"/>
                  <a:gd name="f37" fmla="*/ f31 f11 1"/>
                  <a:gd name="f38" fmla="*/ f30 f11 1"/>
                  <a:gd name="f39" fmla="*/ f32 f10 1"/>
                  <a:gd name="f40" fmla="*/ f33 f11 1"/>
                  <a:gd name="f41" fmla="*/ f34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9" y="f40"/>
                  </a:cxn>
                  <a:cxn ang="f24">
                    <a:pos x="f41" y="f40"/>
                  </a:cxn>
                </a:cxnLst>
                <a:rect l="f35" t="f38" r="f36" b="f37"/>
                <a:pathLst>
                  <a:path w="537782" h="38762">
                    <a:moveTo>
                      <a:pt x="f5" y="f8"/>
                    </a:moveTo>
                    <a:lnTo>
                      <a:pt x="f6" y="f8"/>
                    </a:lnTo>
                  </a:path>
                </a:pathLst>
              </a:custGeom>
              <a:noFill/>
              <a:ln w="76196">
                <a:solidFill>
                  <a:srgbClr val="FF0000"/>
                </a:solidFill>
                <a:prstDash val="solid"/>
              </a:ln>
            </p:spPr>
            <p:txBody>
              <a:bodyPr vert="horz" wrap="square" lIns="268147" tIns="5934" rIns="268147" bIns="5934" anchor="ctr" anchorCtr="1" compatLnSpc="1"/>
              <a:lstStyle/>
              <a:p>
                <a:pPr marL="0" marR="0" lvl="0" indent="0" algn="ctr" defTabSz="222254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2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5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9" name="Forme libre 74"/>
              <p:cNvSpPr/>
              <p:nvPr/>
            </p:nvSpPr>
            <p:spPr>
              <a:xfrm>
                <a:off x="19301621" y="36354285"/>
                <a:ext cx="1778626" cy="177862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778625"/>
                  <a:gd name="f7" fmla="val 889313"/>
                  <a:gd name="f8" fmla="val 398159"/>
                  <a:gd name="f9" fmla="val 1380467"/>
                  <a:gd name="f10" fmla="val 1778626"/>
                  <a:gd name="f11" fmla="+- 0 0 -90"/>
                  <a:gd name="f12" fmla="*/ f3 1 1778625"/>
                  <a:gd name="f13" fmla="*/ f4 1 1778625"/>
                  <a:gd name="f14" fmla="val f5"/>
                  <a:gd name="f15" fmla="val f6"/>
                  <a:gd name="f16" fmla="*/ f11 f0 1"/>
                  <a:gd name="f17" fmla="+- f15 0 f14"/>
                  <a:gd name="f18" fmla="*/ f16 1 f2"/>
                  <a:gd name="f19" fmla="*/ f17 1 1778625"/>
                  <a:gd name="f20" fmla="*/ 0 f17 1"/>
                  <a:gd name="f21" fmla="*/ 889313 f17 1"/>
                  <a:gd name="f22" fmla="*/ 1778626 f17 1"/>
                  <a:gd name="f23" fmla="+- f18 0 f1"/>
                  <a:gd name="f24" fmla="*/ f20 1 1778625"/>
                  <a:gd name="f25" fmla="*/ f21 1 1778625"/>
                  <a:gd name="f26" fmla="*/ f22 1 1778625"/>
                  <a:gd name="f27" fmla="*/ f14 1 f19"/>
                  <a:gd name="f28" fmla="*/ f15 1 f19"/>
                  <a:gd name="f29" fmla="*/ f24 1 f19"/>
                  <a:gd name="f30" fmla="*/ f25 1 f19"/>
                  <a:gd name="f31" fmla="*/ f26 1 f19"/>
                  <a:gd name="f32" fmla="*/ f27 f12 1"/>
                  <a:gd name="f33" fmla="*/ f28 f12 1"/>
                  <a:gd name="f34" fmla="*/ f28 f13 1"/>
                  <a:gd name="f35" fmla="*/ f27 f13 1"/>
                  <a:gd name="f36" fmla="*/ f29 f12 1"/>
                  <a:gd name="f37" fmla="*/ f30 f13 1"/>
                  <a:gd name="f38" fmla="*/ f30 f12 1"/>
                  <a:gd name="f39" fmla="*/ f29 f13 1"/>
                  <a:gd name="f40" fmla="*/ f31 f12 1"/>
                  <a:gd name="f41" fmla="*/ f31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6" y="f37"/>
                  </a:cxn>
                  <a:cxn ang="f23">
                    <a:pos x="f38" y="f39"/>
                  </a:cxn>
                  <a:cxn ang="f23">
                    <a:pos x="f40" y="f37"/>
                  </a:cxn>
                  <a:cxn ang="f23">
                    <a:pos x="f38" y="f41"/>
                  </a:cxn>
                  <a:cxn ang="f23">
                    <a:pos x="f36" y="f37"/>
                  </a:cxn>
                </a:cxnLst>
                <a:rect l="f32" t="f35" r="f33" b="f34"/>
                <a:pathLst>
                  <a:path w="1778625" h="1778625">
                    <a:moveTo>
                      <a:pt x="f5" y="f7"/>
                    </a:moveTo>
                    <a:cubicBezTo>
                      <a:pt x="f5" y="f8"/>
                      <a:pt x="f8" y="f5"/>
                      <a:pt x="f7" y="f5"/>
                    </a:cubicBezTo>
                    <a:cubicBezTo>
                      <a:pt x="f9" y="f5"/>
                      <a:pt x="f10" y="f8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8" y="f10"/>
                      <a:pt x="f5" y="f9"/>
                      <a:pt x="f5" y="f7"/>
                    </a:cubicBezTo>
                    <a:close/>
                  </a:path>
                </a:pathLst>
              </a:custGeom>
              <a:solidFill>
                <a:srgbClr val="8EB4E3">
                  <a:alpha val="70000"/>
                </a:srgbClr>
              </a:solidFill>
              <a:ln w="25402">
                <a:solidFill>
                  <a:srgbClr val="FFFFFF"/>
                </a:solidFill>
                <a:prstDash val="solid"/>
              </a:ln>
            </p:spPr>
            <p:txBody>
              <a:bodyPr vert="horz" wrap="square" lIns="273807" tIns="273807" rIns="273807" bIns="273807" anchor="ctr" anchorCtr="1" compatLnSpc="1"/>
              <a:lstStyle/>
              <a:p>
                <a:pPr marL="0" marR="0" lvl="0" indent="0" algn="ctr" defTabSz="933446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1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0" name="Forme libre 75"/>
              <p:cNvSpPr/>
              <p:nvPr/>
            </p:nvSpPr>
            <p:spPr>
              <a:xfrm rot="19800012">
                <a:off x="16912941" y="36645108"/>
                <a:ext cx="537786" cy="3876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37782"/>
                  <a:gd name="f7" fmla="val 38762"/>
                  <a:gd name="f8" fmla="val 19381"/>
                  <a:gd name="f9" fmla="+- 0 0 -90"/>
                  <a:gd name="f10" fmla="*/ f3 1 537782"/>
                  <a:gd name="f11" fmla="*/ f4 1 38762"/>
                  <a:gd name="f12" fmla="val f5"/>
                  <a:gd name="f13" fmla="val f6"/>
                  <a:gd name="f14" fmla="val f7"/>
                  <a:gd name="f15" fmla="*/ f9 f0 1"/>
                  <a:gd name="f16" fmla="+- f14 0 f12"/>
                  <a:gd name="f17" fmla="+- f13 0 f12"/>
                  <a:gd name="f18" fmla="*/ f15 1 f2"/>
                  <a:gd name="f19" fmla="*/ f17 1 537782"/>
                  <a:gd name="f20" fmla="*/ f16 1 38762"/>
                  <a:gd name="f21" fmla="*/ 0 f17 1"/>
                  <a:gd name="f22" fmla="*/ 19381 f16 1"/>
                  <a:gd name="f23" fmla="*/ 537782 f17 1"/>
                  <a:gd name="f24" fmla="+- f18 0 f1"/>
                  <a:gd name="f25" fmla="*/ f21 1 537782"/>
                  <a:gd name="f26" fmla="*/ f22 1 38762"/>
                  <a:gd name="f27" fmla="*/ f23 1 537782"/>
                  <a:gd name="f28" fmla="*/ f12 1 f19"/>
                  <a:gd name="f29" fmla="*/ f13 1 f19"/>
                  <a:gd name="f30" fmla="*/ f12 1 f20"/>
                  <a:gd name="f31" fmla="*/ f14 1 f20"/>
                  <a:gd name="f32" fmla="*/ f25 1 f19"/>
                  <a:gd name="f33" fmla="*/ f26 1 f20"/>
                  <a:gd name="f34" fmla="*/ f27 1 f19"/>
                  <a:gd name="f35" fmla="*/ f28 f10 1"/>
                  <a:gd name="f36" fmla="*/ f29 f10 1"/>
                  <a:gd name="f37" fmla="*/ f31 f11 1"/>
                  <a:gd name="f38" fmla="*/ f30 f11 1"/>
                  <a:gd name="f39" fmla="*/ f32 f10 1"/>
                  <a:gd name="f40" fmla="*/ f33 f11 1"/>
                  <a:gd name="f41" fmla="*/ f34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9" y="f40"/>
                  </a:cxn>
                  <a:cxn ang="f24">
                    <a:pos x="f41" y="f40"/>
                  </a:cxn>
                </a:cxnLst>
                <a:rect l="f35" t="f38" r="f36" b="f37"/>
                <a:pathLst>
                  <a:path w="537782" h="38762">
                    <a:moveTo>
                      <a:pt x="f6" y="f8"/>
                    </a:moveTo>
                    <a:lnTo>
                      <a:pt x="f5" y="f8"/>
                    </a:lnTo>
                  </a:path>
                </a:pathLst>
              </a:custGeom>
              <a:noFill/>
              <a:ln w="76196">
                <a:solidFill>
                  <a:srgbClr val="FF0000"/>
                </a:solidFill>
                <a:prstDash val="solid"/>
              </a:ln>
            </p:spPr>
            <p:txBody>
              <a:bodyPr vert="horz" wrap="square" lIns="268147" tIns="5934" rIns="268147" bIns="5934" anchor="ctr" anchorCtr="1" compatLnSpc="1"/>
              <a:lstStyle/>
              <a:p>
                <a:pPr marL="0" marR="0" lvl="0" indent="0" algn="ctr" defTabSz="222254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2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5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1" name="Forme libre 76"/>
              <p:cNvSpPr/>
              <p:nvPr/>
            </p:nvSpPr>
            <p:spPr>
              <a:xfrm>
                <a:off x="15289490" y="36354285"/>
                <a:ext cx="1778626" cy="177862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778625"/>
                  <a:gd name="f7" fmla="val 889313"/>
                  <a:gd name="f8" fmla="val 398159"/>
                  <a:gd name="f9" fmla="val 1380467"/>
                  <a:gd name="f10" fmla="val 1778626"/>
                  <a:gd name="f11" fmla="+- 0 0 -90"/>
                  <a:gd name="f12" fmla="*/ f3 1 1778625"/>
                  <a:gd name="f13" fmla="*/ f4 1 1778625"/>
                  <a:gd name="f14" fmla="val f5"/>
                  <a:gd name="f15" fmla="val f6"/>
                  <a:gd name="f16" fmla="*/ f11 f0 1"/>
                  <a:gd name="f17" fmla="+- f15 0 f14"/>
                  <a:gd name="f18" fmla="*/ f16 1 f2"/>
                  <a:gd name="f19" fmla="*/ f17 1 1778625"/>
                  <a:gd name="f20" fmla="*/ 0 f17 1"/>
                  <a:gd name="f21" fmla="*/ 889313 f17 1"/>
                  <a:gd name="f22" fmla="*/ 1778626 f17 1"/>
                  <a:gd name="f23" fmla="+- f18 0 f1"/>
                  <a:gd name="f24" fmla="*/ f20 1 1778625"/>
                  <a:gd name="f25" fmla="*/ f21 1 1778625"/>
                  <a:gd name="f26" fmla="*/ f22 1 1778625"/>
                  <a:gd name="f27" fmla="*/ f14 1 f19"/>
                  <a:gd name="f28" fmla="*/ f15 1 f19"/>
                  <a:gd name="f29" fmla="*/ f24 1 f19"/>
                  <a:gd name="f30" fmla="*/ f25 1 f19"/>
                  <a:gd name="f31" fmla="*/ f26 1 f19"/>
                  <a:gd name="f32" fmla="*/ f27 f12 1"/>
                  <a:gd name="f33" fmla="*/ f28 f12 1"/>
                  <a:gd name="f34" fmla="*/ f28 f13 1"/>
                  <a:gd name="f35" fmla="*/ f27 f13 1"/>
                  <a:gd name="f36" fmla="*/ f29 f12 1"/>
                  <a:gd name="f37" fmla="*/ f30 f13 1"/>
                  <a:gd name="f38" fmla="*/ f30 f12 1"/>
                  <a:gd name="f39" fmla="*/ f29 f13 1"/>
                  <a:gd name="f40" fmla="*/ f31 f12 1"/>
                  <a:gd name="f41" fmla="*/ f31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6" y="f37"/>
                  </a:cxn>
                  <a:cxn ang="f23">
                    <a:pos x="f38" y="f39"/>
                  </a:cxn>
                  <a:cxn ang="f23">
                    <a:pos x="f40" y="f37"/>
                  </a:cxn>
                  <a:cxn ang="f23">
                    <a:pos x="f38" y="f41"/>
                  </a:cxn>
                  <a:cxn ang="f23">
                    <a:pos x="f36" y="f37"/>
                  </a:cxn>
                </a:cxnLst>
                <a:rect l="f32" t="f35" r="f33" b="f34"/>
                <a:pathLst>
                  <a:path w="1778625" h="1778625">
                    <a:moveTo>
                      <a:pt x="f5" y="f7"/>
                    </a:moveTo>
                    <a:cubicBezTo>
                      <a:pt x="f5" y="f8"/>
                      <a:pt x="f8" y="f5"/>
                      <a:pt x="f7" y="f5"/>
                    </a:cubicBezTo>
                    <a:cubicBezTo>
                      <a:pt x="f9" y="f5"/>
                      <a:pt x="f10" y="f8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8" y="f10"/>
                      <a:pt x="f5" y="f9"/>
                      <a:pt x="f5" y="f7"/>
                    </a:cubicBezTo>
                    <a:close/>
                  </a:path>
                </a:pathLst>
              </a:custGeom>
              <a:solidFill>
                <a:srgbClr val="4F81BD">
                  <a:alpha val="50000"/>
                </a:srgbClr>
              </a:solidFill>
              <a:ln w="25402">
                <a:solidFill>
                  <a:srgbClr val="FFFFFF"/>
                </a:solidFill>
                <a:prstDash val="solid"/>
              </a:ln>
            </p:spPr>
            <p:txBody>
              <a:bodyPr vert="horz" wrap="square" lIns="273807" tIns="273807" rIns="273807" bIns="273807" anchor="ctr" anchorCtr="1" compatLnSpc="1"/>
              <a:lstStyle/>
              <a:p>
                <a:pPr marL="0" marR="0" lvl="0" indent="0" algn="ctr" defTabSz="933446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1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72" name="ZoneTexte 77"/>
            <p:cNvSpPr txBox="1"/>
            <p:nvPr/>
          </p:nvSpPr>
          <p:spPr>
            <a:xfrm>
              <a:off x="16835137" y="35734843"/>
              <a:ext cx="2562432" cy="64633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Contribution</a:t>
              </a:r>
            </a:p>
          </p:txBody>
        </p:sp>
        <p:sp>
          <p:nvSpPr>
            <p:cNvPr id="73" name="ZoneTexte 78"/>
            <p:cNvSpPr txBox="1"/>
            <p:nvPr/>
          </p:nvSpPr>
          <p:spPr>
            <a:xfrm>
              <a:off x="15062079" y="36920436"/>
              <a:ext cx="2233431" cy="64633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Illustrateur</a:t>
              </a:r>
            </a:p>
          </p:txBody>
        </p:sp>
        <p:sp>
          <p:nvSpPr>
            <p:cNvPr id="74" name="ZoneTexte 79"/>
            <p:cNvSpPr txBox="1"/>
            <p:nvPr/>
          </p:nvSpPr>
          <p:spPr>
            <a:xfrm>
              <a:off x="18712674" y="36664495"/>
              <a:ext cx="2956511" cy="120033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Les travailleurs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 de la Mer</a:t>
              </a:r>
            </a:p>
          </p:txBody>
        </p:sp>
        <p:sp>
          <p:nvSpPr>
            <p:cNvPr id="75" name="ZoneTexte 81"/>
            <p:cNvSpPr txBox="1"/>
            <p:nvPr/>
          </p:nvSpPr>
          <p:spPr>
            <a:xfrm>
              <a:off x="15805751" y="35762229"/>
              <a:ext cx="9236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dirty="0" smtClean="0">
                  <a:solidFill>
                    <a:srgbClr val="C0504D"/>
                  </a:solidFill>
                  <a:latin typeface="Calibri"/>
                  <a:ea typeface=""/>
                  <a:cs typeface=""/>
                </a:rPr>
                <a:t>r</a:t>
              </a:r>
              <a:r>
                <a:rPr lang="fr-FR" sz="3600" b="0" i="0" u="none" strike="noStrike" kern="1200" cap="none" spc="0" baseline="0" dirty="0" smtClean="0">
                  <a:solidFill>
                    <a:srgbClr val="C0504D"/>
                  </a:solidFill>
                  <a:uFillTx/>
                  <a:latin typeface="Calibri"/>
                  <a:ea typeface=""/>
                  <a:cs typeface=""/>
                </a:rPr>
                <a:t>ôle</a:t>
              </a:r>
              <a:endParaRPr lang="fr-FR" sz="3600" b="0" i="0" u="none" strike="noStrike" kern="1200" cap="none" spc="0" baseline="0" dirty="0">
                <a:solidFill>
                  <a:srgbClr val="C0504D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6" name="ZoneTexte 82"/>
            <p:cNvSpPr txBox="1"/>
            <p:nvPr/>
          </p:nvSpPr>
          <p:spPr>
            <a:xfrm>
              <a:off x="16072545" y="34659088"/>
              <a:ext cx="1991124" cy="64633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b="0" i="0" u="none" strike="noStrike" kern="1200" cap="none" spc="0" baseline="0">
                  <a:solidFill>
                    <a:srgbClr val="C0504D"/>
                  </a:solidFill>
                  <a:uFillTx/>
                  <a:latin typeface="Calibri"/>
                  <a:ea typeface=""/>
                  <a:cs typeface=""/>
                </a:rPr>
                <a:t>contribue</a:t>
              </a:r>
            </a:p>
          </p:txBody>
        </p:sp>
        <p:sp>
          <p:nvSpPr>
            <p:cNvPr id="77" name="ZoneTexte 83"/>
            <p:cNvSpPr txBox="1"/>
            <p:nvPr/>
          </p:nvSpPr>
          <p:spPr>
            <a:xfrm>
              <a:off x="19074182" y="35473553"/>
              <a:ext cx="27677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600" dirty="0" smtClean="0">
                  <a:solidFill>
                    <a:srgbClr val="C0504D"/>
                  </a:solidFill>
                  <a:latin typeface="Calibri"/>
                  <a:ea typeface=""/>
                  <a:cs typeface=""/>
                </a:rPr>
                <a:t>m</a:t>
              </a:r>
              <a:r>
                <a:rPr lang="fr-FR" sz="3600" b="0" i="0" u="none" strike="noStrike" kern="1200" cap="none" spc="0" baseline="0" dirty="0" smtClean="0">
                  <a:solidFill>
                    <a:srgbClr val="C0504D"/>
                  </a:solidFill>
                  <a:uFillTx/>
                  <a:latin typeface="Calibri"/>
                  <a:ea typeface=""/>
                  <a:cs typeface=""/>
                </a:rPr>
                <a:t>anifestation</a:t>
              </a:r>
              <a:endParaRPr lang="fr-FR" sz="3600" b="0" i="0" u="none" strike="noStrike" kern="1200" cap="none" spc="0" baseline="0" dirty="0">
                <a:solidFill>
                  <a:srgbClr val="C0504D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78" name="Forme libre 86"/>
          <p:cNvSpPr/>
          <p:nvPr/>
        </p:nvSpPr>
        <p:spPr>
          <a:xfrm>
            <a:off x="27536205" y="33148563"/>
            <a:ext cx="1778626" cy="1778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78625"/>
              <a:gd name="f7" fmla="val 889313"/>
              <a:gd name="f8" fmla="val 398159"/>
              <a:gd name="f9" fmla="val 1380467"/>
              <a:gd name="f10" fmla="val 1778626"/>
              <a:gd name="f11" fmla="+- 0 0 -90"/>
              <a:gd name="f12" fmla="*/ f3 1 1778625"/>
              <a:gd name="f13" fmla="*/ f4 1 1778625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1778625"/>
              <a:gd name="f20" fmla="*/ 0 f17 1"/>
              <a:gd name="f21" fmla="*/ 889313 f17 1"/>
              <a:gd name="f22" fmla="*/ 1778626 f17 1"/>
              <a:gd name="f23" fmla="+- f18 0 f1"/>
              <a:gd name="f24" fmla="*/ f20 1 1778625"/>
              <a:gd name="f25" fmla="*/ f21 1 1778625"/>
              <a:gd name="f26" fmla="*/ f22 1 1778625"/>
              <a:gd name="f27" fmla="*/ f14 1 f19"/>
              <a:gd name="f28" fmla="*/ f15 1 f19"/>
              <a:gd name="f29" fmla="*/ f24 1 f19"/>
              <a:gd name="f30" fmla="*/ f25 1 f19"/>
              <a:gd name="f31" fmla="*/ f26 1 f19"/>
              <a:gd name="f32" fmla="*/ f27 f12 1"/>
              <a:gd name="f33" fmla="*/ f28 f12 1"/>
              <a:gd name="f34" fmla="*/ f28 f13 1"/>
              <a:gd name="f35" fmla="*/ f27 f13 1"/>
              <a:gd name="f36" fmla="*/ f29 f12 1"/>
              <a:gd name="f37" fmla="*/ f30 f13 1"/>
              <a:gd name="f38" fmla="*/ f30 f12 1"/>
              <a:gd name="f39" fmla="*/ f29 f13 1"/>
              <a:gd name="f40" fmla="*/ f31 f12 1"/>
              <a:gd name="f41" fmla="*/ f31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  <a:cxn ang="f23">
                <a:pos x="f38" y="f39"/>
              </a:cxn>
              <a:cxn ang="f23">
                <a:pos x="f40" y="f37"/>
              </a:cxn>
              <a:cxn ang="f23">
                <a:pos x="f38" y="f41"/>
              </a:cxn>
              <a:cxn ang="f23">
                <a:pos x="f36" y="f37"/>
              </a:cxn>
            </a:cxnLst>
            <a:rect l="f32" t="f35" r="f33" b="f34"/>
            <a:pathLst>
              <a:path w="1778625" h="1778625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10" y="f8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8" y="f10"/>
                  <a:pt x="f5" y="f9"/>
                  <a:pt x="f5" y="f7"/>
                </a:cubicBezTo>
                <a:close/>
              </a:path>
            </a:pathLst>
          </a:custGeom>
          <a:solidFill>
            <a:srgbClr val="8EB4E3">
              <a:alpha val="90000"/>
            </a:srgbClr>
          </a:solidFill>
          <a:ln w="25402">
            <a:solidFill>
              <a:srgbClr val="FFFFFF"/>
            </a:solidFill>
            <a:prstDash val="solid"/>
          </a:ln>
        </p:spPr>
        <p:txBody>
          <a:bodyPr vert="horz" wrap="square" lIns="283335" tIns="283335" rIns="283335" bIns="283335" anchor="ctr" anchorCtr="1" compatLnSpc="1"/>
          <a:lstStyle/>
          <a:p>
            <a:pPr marL="0" marR="0" lvl="0" indent="0" algn="ctr" defTabSz="1600200" rtl="0" fontAlgn="auto" hangingPunct="1">
              <a:lnSpc>
                <a:spcPct val="90000"/>
              </a:lnSpc>
              <a:spcBef>
                <a:spcPts val="0"/>
              </a:spcBef>
              <a:spcAft>
                <a:spcPts val="15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Victor Hugo</a:t>
            </a:r>
          </a:p>
        </p:txBody>
      </p:sp>
      <p:sp>
        <p:nvSpPr>
          <p:cNvPr id="79" name="Forme libre 87"/>
          <p:cNvSpPr/>
          <p:nvPr/>
        </p:nvSpPr>
        <p:spPr>
          <a:xfrm>
            <a:off x="27526201" y="36815728"/>
            <a:ext cx="1778626" cy="1778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78625"/>
              <a:gd name="f7" fmla="val 889313"/>
              <a:gd name="f8" fmla="val 398159"/>
              <a:gd name="f9" fmla="val 1380467"/>
              <a:gd name="f10" fmla="val 1778626"/>
              <a:gd name="f11" fmla="+- 0 0 -90"/>
              <a:gd name="f12" fmla="*/ f3 1 1778625"/>
              <a:gd name="f13" fmla="*/ f4 1 1778625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1778625"/>
              <a:gd name="f20" fmla="*/ 0 f17 1"/>
              <a:gd name="f21" fmla="*/ 889313 f17 1"/>
              <a:gd name="f22" fmla="*/ 1778626 f17 1"/>
              <a:gd name="f23" fmla="+- f18 0 f1"/>
              <a:gd name="f24" fmla="*/ f20 1 1778625"/>
              <a:gd name="f25" fmla="*/ f21 1 1778625"/>
              <a:gd name="f26" fmla="*/ f22 1 1778625"/>
              <a:gd name="f27" fmla="*/ f14 1 f19"/>
              <a:gd name="f28" fmla="*/ f15 1 f19"/>
              <a:gd name="f29" fmla="*/ f24 1 f19"/>
              <a:gd name="f30" fmla="*/ f25 1 f19"/>
              <a:gd name="f31" fmla="*/ f26 1 f19"/>
              <a:gd name="f32" fmla="*/ f27 f12 1"/>
              <a:gd name="f33" fmla="*/ f28 f12 1"/>
              <a:gd name="f34" fmla="*/ f28 f13 1"/>
              <a:gd name="f35" fmla="*/ f27 f13 1"/>
              <a:gd name="f36" fmla="*/ f29 f12 1"/>
              <a:gd name="f37" fmla="*/ f30 f13 1"/>
              <a:gd name="f38" fmla="*/ f30 f12 1"/>
              <a:gd name="f39" fmla="*/ f29 f13 1"/>
              <a:gd name="f40" fmla="*/ f31 f12 1"/>
              <a:gd name="f41" fmla="*/ f31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  <a:cxn ang="f23">
                <a:pos x="f38" y="f39"/>
              </a:cxn>
              <a:cxn ang="f23">
                <a:pos x="f40" y="f37"/>
              </a:cxn>
              <a:cxn ang="f23">
                <a:pos x="f38" y="f41"/>
              </a:cxn>
              <a:cxn ang="f23">
                <a:pos x="f36" y="f37"/>
              </a:cxn>
            </a:cxnLst>
            <a:rect l="f32" t="f35" r="f33" b="f34"/>
            <a:pathLst>
              <a:path w="1778625" h="1778625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10" y="f8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8" y="f10"/>
                  <a:pt x="f5" y="f9"/>
                  <a:pt x="f5" y="f7"/>
                </a:cubicBezTo>
                <a:close/>
              </a:path>
            </a:pathLst>
          </a:custGeom>
          <a:solidFill>
            <a:srgbClr val="8EB4E3">
              <a:alpha val="70000"/>
            </a:srgbClr>
          </a:solidFill>
          <a:ln w="25402">
            <a:solidFill>
              <a:srgbClr val="FFFFFF"/>
            </a:solidFill>
            <a:prstDash val="solid"/>
          </a:ln>
        </p:spPr>
        <p:txBody>
          <a:bodyPr vert="horz" wrap="square" lIns="273807" tIns="273807" rIns="273807" bIns="273807" anchor="ctr" anchorCtr="1" compatLnSpc="1"/>
          <a:lstStyle/>
          <a:p>
            <a:pPr marL="0" marR="0" lvl="0" indent="0" algn="ctr" defTabSz="933446" rtl="0" fontAlgn="auto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1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0" name="ZoneTexte 88"/>
          <p:cNvSpPr txBox="1"/>
          <p:nvPr/>
        </p:nvSpPr>
        <p:spPr>
          <a:xfrm>
            <a:off x="26937254" y="37197663"/>
            <a:ext cx="2956511" cy="1200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Les travailleurs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de la Mer</a:t>
            </a:r>
          </a:p>
        </p:txBody>
      </p:sp>
      <p:cxnSp>
        <p:nvCxnSpPr>
          <p:cNvPr id="81" name="Connecteur droit 90"/>
          <p:cNvCxnSpPr>
            <a:stCxn id="78" idx="7"/>
          </p:cNvCxnSpPr>
          <p:nvPr/>
        </p:nvCxnSpPr>
        <p:spPr>
          <a:xfrm>
            <a:off x="28425513" y="34927190"/>
            <a:ext cx="0" cy="1924483"/>
          </a:xfrm>
          <a:prstGeom prst="straightConnector1">
            <a:avLst/>
          </a:prstGeom>
          <a:noFill/>
          <a:ln w="76196">
            <a:solidFill>
              <a:srgbClr val="FF0000"/>
            </a:solidFill>
            <a:prstDash val="solid"/>
          </a:ln>
        </p:spPr>
      </p:cxnSp>
      <p:sp>
        <p:nvSpPr>
          <p:cNvPr id="82" name="ZoneTexte 95"/>
          <p:cNvSpPr txBox="1"/>
          <p:nvPr/>
        </p:nvSpPr>
        <p:spPr>
          <a:xfrm>
            <a:off x="26937254" y="35382259"/>
            <a:ext cx="1457387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 smtClean="0">
                <a:solidFill>
                  <a:srgbClr val="C0504D"/>
                </a:solidFill>
                <a:latin typeface="Calibri"/>
                <a:ea typeface=""/>
                <a:cs typeface=""/>
              </a:rPr>
              <a:t>i</a:t>
            </a:r>
            <a:r>
              <a:rPr lang="fr-FR" sz="3600" b="0" i="0" u="none" strike="noStrike" kern="1200" cap="none" spc="0" baseline="0" dirty="0" smtClean="0">
                <a:solidFill>
                  <a:srgbClr val="C0504D"/>
                </a:solidFill>
                <a:uFillTx/>
                <a:latin typeface="Calibri"/>
                <a:ea typeface=""/>
                <a:cs typeface=""/>
              </a:rPr>
              <a:t>llustre</a:t>
            </a:r>
            <a:endParaRPr lang="fr-FR" sz="3600" b="0" i="0" u="none" strike="noStrike" kern="1200" cap="none" spc="0" baseline="0" dirty="0">
              <a:solidFill>
                <a:srgbClr val="C0504D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3" name="ZoneTexte 98"/>
          <p:cNvSpPr txBox="1"/>
          <p:nvPr/>
        </p:nvSpPr>
        <p:spPr>
          <a:xfrm>
            <a:off x="16940686" y="31825545"/>
            <a:ext cx="2456883" cy="8309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1" u="none" strike="noStrike" kern="1200" cap="none" spc="0" baseline="0">
                <a:solidFill>
                  <a:srgbClr val="376092"/>
                </a:solidFill>
                <a:uFillTx/>
                <a:latin typeface="Calibri"/>
                <a:ea typeface=""/>
                <a:cs typeface=""/>
              </a:rPr>
              <a:t>Schéma</a:t>
            </a:r>
          </a:p>
        </p:txBody>
      </p:sp>
      <p:sp>
        <p:nvSpPr>
          <p:cNvPr id="84" name="ZoneTexte 101"/>
          <p:cNvSpPr txBox="1"/>
          <p:nvPr/>
        </p:nvSpPr>
        <p:spPr>
          <a:xfrm>
            <a:off x="26746904" y="31975306"/>
            <a:ext cx="2792303" cy="8309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1" u="none" strike="noStrike" kern="1200" cap="none" spc="0" baseline="0">
                <a:solidFill>
                  <a:srgbClr val="376092"/>
                </a:solidFill>
                <a:uFillTx/>
                <a:latin typeface="Calibri"/>
                <a:ea typeface=""/>
                <a:cs typeface=""/>
              </a:rPr>
              <a:t>Réécriture</a:t>
            </a:r>
            <a:endParaRPr lang="fr-FR" sz="4800" b="1" i="0" u="none" strike="noStrike" kern="1200" cap="none" spc="0" baseline="0">
              <a:solidFill>
                <a:srgbClr val="376092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5" name="Forme libre 41"/>
          <p:cNvSpPr/>
          <p:nvPr/>
        </p:nvSpPr>
        <p:spPr>
          <a:xfrm>
            <a:off x="14507605" y="16030675"/>
            <a:ext cx="15777688" cy="8639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FBFBF">
              <a:alpha val="50000"/>
            </a:srgbClr>
          </a:solidFill>
          <a:ln w="0">
            <a:solidFill>
              <a:srgbClr val="A6A6A6"/>
            </a:solidFill>
            <a:prstDash val="solid"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>
                <a:solidFill>
                  <a:srgbClr val="1F497D"/>
                </a:solidFill>
                <a:uFillTx/>
                <a:latin typeface="Calibri"/>
                <a:ea typeface="Droid Sans Fallback" pitchFamily="2"/>
                <a:cs typeface="FreeSans" pitchFamily="2"/>
              </a:rPr>
              <a:t>Méthode agile</a:t>
            </a:r>
          </a:p>
        </p:txBody>
      </p:sp>
      <p:sp>
        <p:nvSpPr>
          <p:cNvPr id="86" name="Flèche droite 103"/>
          <p:cNvSpPr/>
          <p:nvPr/>
        </p:nvSpPr>
        <p:spPr>
          <a:xfrm>
            <a:off x="22420475" y="34738458"/>
            <a:ext cx="3734098" cy="1601324"/>
          </a:xfrm>
          <a:custGeom>
            <a:avLst>
              <a:gd name="f0" fmla="val 1696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DCE6F2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236</TotalTime>
  <Words>162</Words>
  <Application>Microsoft Office PowerPoint</Application>
  <PresentationFormat>Affichage à l'écran (4:3)</PresentationFormat>
  <Paragraphs>67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Lea Capgen</dc:creator>
  <cp:lastModifiedBy>Léa</cp:lastModifiedBy>
  <cp:revision>20</cp:revision>
  <dcterms:created xsi:type="dcterms:W3CDTF">2014-01-27T10:44:23Z</dcterms:created>
  <dcterms:modified xsi:type="dcterms:W3CDTF">2014-01-28T15:46:31Z</dcterms:modified>
</cp:coreProperties>
</file>