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60" r:id="rId7"/>
    <p:sldId id="258" r:id="rId8"/>
    <p:sldId id="259"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468D4-F92F-B2A2-07BD-3270F5604FC6}" v="4663" dt="2020-06-15T07:14:36.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Nicholl" userId="S::snicholl@brightoncollege.ae::9a2fd367-d450-4c74-9728-505ecb6c1039" providerId="AD" clId="Web-{1BAFA255-CE14-4A2B-9E78-F8E4BC8F61B0}"/>
    <pc:docChg chg="modSld">
      <pc:chgData name="Sarah Nicholl" userId="S::snicholl@brightoncollege.ae::9a2fd367-d450-4c74-9728-505ecb6c1039" providerId="AD" clId="Web-{1BAFA255-CE14-4A2B-9E78-F8E4BC8F61B0}" dt="2020-06-15T07:30:28.102" v="1" actId="1076"/>
      <pc:docMkLst>
        <pc:docMk/>
      </pc:docMkLst>
      <pc:sldChg chg="modSp">
        <pc:chgData name="Sarah Nicholl" userId="S::snicholl@brightoncollege.ae::9a2fd367-d450-4c74-9728-505ecb6c1039" providerId="AD" clId="Web-{1BAFA255-CE14-4A2B-9E78-F8E4BC8F61B0}" dt="2020-06-15T07:30:28.102" v="1" actId="1076"/>
        <pc:sldMkLst>
          <pc:docMk/>
          <pc:sldMk cId="2991429556" sldId="261"/>
        </pc:sldMkLst>
        <pc:graphicFrameChg chg="mod">
          <ac:chgData name="Sarah Nicholl" userId="S::snicholl@brightoncollege.ae::9a2fd367-d450-4c74-9728-505ecb6c1039" providerId="AD" clId="Web-{1BAFA255-CE14-4A2B-9E78-F8E4BC8F61B0}" dt="2020-06-15T07:30:28.102" v="1" actId="1076"/>
          <ac:graphicFrameMkLst>
            <pc:docMk/>
            <pc:sldMk cId="2991429556" sldId="261"/>
            <ac:graphicFrameMk id="5" creationId="{5A40ABC7-73BF-4AEC-9F22-7DBB8AE6C782}"/>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E343AC5-CDE1-43B2-9BB0-1277A36AB2C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62A4CD-B309-4540-BB1E-2DD79EDE33C6}">
      <dgm:prSet/>
      <dgm:spPr/>
      <dgm:t>
        <a:bodyPr/>
        <a:lstStyle/>
        <a:p>
          <a:r>
            <a:rPr lang="en-US"/>
            <a:t>Research does take time if done properly. </a:t>
          </a:r>
        </a:p>
      </dgm:t>
    </dgm:pt>
    <dgm:pt modelId="{BC74E98F-DE1B-4896-9ED4-1625595A1268}" type="parTrans" cxnId="{9EF76C65-815B-4D8D-992E-3552A52FBDF2}">
      <dgm:prSet/>
      <dgm:spPr/>
      <dgm:t>
        <a:bodyPr/>
        <a:lstStyle/>
        <a:p>
          <a:endParaRPr lang="en-US"/>
        </a:p>
      </dgm:t>
    </dgm:pt>
    <dgm:pt modelId="{48F986D0-A233-4E62-AE04-CC0AA53B1A21}" type="sibTrans" cxnId="{9EF76C65-815B-4D8D-992E-3552A52FBDF2}">
      <dgm:prSet/>
      <dgm:spPr/>
      <dgm:t>
        <a:bodyPr/>
        <a:lstStyle/>
        <a:p>
          <a:endParaRPr lang="en-US"/>
        </a:p>
      </dgm:t>
    </dgm:pt>
    <dgm:pt modelId="{FEA2E544-15F8-4F90-8428-22BEDC3C7B37}">
      <dgm:prSet/>
      <dgm:spPr/>
      <dgm:t>
        <a:bodyPr/>
        <a:lstStyle/>
        <a:p>
          <a:r>
            <a:rPr lang="en-US"/>
            <a:t>You need to look at the example portfolios you have been given to look at. Read them, see how other people have gone about the research story...it is a story because you are explaining to the examiner step by step what you are doing, why are you doing it, how did it lead to the next discovery....if you get confused...watch the video again!</a:t>
          </a:r>
        </a:p>
      </dgm:t>
    </dgm:pt>
    <dgm:pt modelId="{812B8200-06FD-40D1-B06E-E0DC896701DB}" type="parTrans" cxnId="{F5B6E9C8-2A28-4AD8-AA98-EC02C584B935}">
      <dgm:prSet/>
      <dgm:spPr/>
      <dgm:t>
        <a:bodyPr/>
        <a:lstStyle/>
        <a:p>
          <a:endParaRPr lang="en-US"/>
        </a:p>
      </dgm:t>
    </dgm:pt>
    <dgm:pt modelId="{FC93C5D3-B2F6-4C56-8A60-42CEC51E1971}" type="sibTrans" cxnId="{F5B6E9C8-2A28-4AD8-AA98-EC02C584B935}">
      <dgm:prSet/>
      <dgm:spPr/>
      <dgm:t>
        <a:bodyPr/>
        <a:lstStyle/>
        <a:p>
          <a:endParaRPr lang="en-US"/>
        </a:p>
      </dgm:t>
    </dgm:pt>
    <dgm:pt modelId="{98869BB2-6FE6-4BFE-AEDC-2F137E0C2B60}">
      <dgm:prSet/>
      <dgm:spPr/>
      <dgm:t>
        <a:bodyPr/>
        <a:lstStyle/>
        <a:p>
          <a:r>
            <a:rPr lang="en-US"/>
            <a:t>Don't forget, you have the entire summer to complete the research, specification and three initial ideas. </a:t>
          </a:r>
        </a:p>
      </dgm:t>
    </dgm:pt>
    <dgm:pt modelId="{64C29743-5D85-4D28-BC26-3AFA806B7DC1}" type="parTrans" cxnId="{0115E0B9-A8E8-42EC-ABBC-76359D856797}">
      <dgm:prSet/>
      <dgm:spPr/>
      <dgm:t>
        <a:bodyPr/>
        <a:lstStyle/>
        <a:p>
          <a:endParaRPr lang="en-US"/>
        </a:p>
      </dgm:t>
    </dgm:pt>
    <dgm:pt modelId="{141961A0-B3FF-4ADC-BB0D-1EA225E1D5DE}" type="sibTrans" cxnId="{0115E0B9-A8E8-42EC-ABBC-76359D856797}">
      <dgm:prSet/>
      <dgm:spPr/>
      <dgm:t>
        <a:bodyPr/>
        <a:lstStyle/>
        <a:p>
          <a:endParaRPr lang="en-US"/>
        </a:p>
      </dgm:t>
    </dgm:pt>
    <dgm:pt modelId="{A159ADB6-E78C-4520-A069-856ED7445751}" type="pres">
      <dgm:prSet presAssocID="{5E343AC5-CDE1-43B2-9BB0-1277A36AB2CD}" presName="root" presStyleCnt="0">
        <dgm:presLayoutVars>
          <dgm:dir/>
          <dgm:resizeHandles val="exact"/>
        </dgm:presLayoutVars>
      </dgm:prSet>
      <dgm:spPr/>
    </dgm:pt>
    <dgm:pt modelId="{2BD01EB3-5ECB-4A55-A897-B0EF6B2B8B93}" type="pres">
      <dgm:prSet presAssocID="{3062A4CD-B309-4540-BB1E-2DD79EDE33C6}" presName="compNode" presStyleCnt="0"/>
      <dgm:spPr/>
    </dgm:pt>
    <dgm:pt modelId="{F269A70C-B2B6-4A28-B2A7-8BCF6A1EE924}" type="pres">
      <dgm:prSet presAssocID="{3062A4CD-B309-4540-BB1E-2DD79EDE33C6}" presName="bgRect" presStyleLbl="bgShp" presStyleIdx="0" presStyleCnt="3"/>
      <dgm:spPr/>
    </dgm:pt>
    <dgm:pt modelId="{96332F6A-4301-4C5B-BC2D-3AA341E4C471}" type="pres">
      <dgm:prSet presAssocID="{3062A4CD-B309-4540-BB1E-2DD79EDE33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53838933-1958-41A2-A734-5126BF18D5F0}" type="pres">
      <dgm:prSet presAssocID="{3062A4CD-B309-4540-BB1E-2DD79EDE33C6}" presName="spaceRect" presStyleCnt="0"/>
      <dgm:spPr/>
    </dgm:pt>
    <dgm:pt modelId="{A673C1A7-2C94-4902-88A3-AE5FAA1CCB27}" type="pres">
      <dgm:prSet presAssocID="{3062A4CD-B309-4540-BB1E-2DD79EDE33C6}" presName="parTx" presStyleLbl="revTx" presStyleIdx="0" presStyleCnt="3">
        <dgm:presLayoutVars>
          <dgm:chMax val="0"/>
          <dgm:chPref val="0"/>
        </dgm:presLayoutVars>
      </dgm:prSet>
      <dgm:spPr/>
    </dgm:pt>
    <dgm:pt modelId="{CCD166CA-4F27-432A-B371-4C85ACF39E43}" type="pres">
      <dgm:prSet presAssocID="{48F986D0-A233-4E62-AE04-CC0AA53B1A21}" presName="sibTrans" presStyleCnt="0"/>
      <dgm:spPr/>
    </dgm:pt>
    <dgm:pt modelId="{95EC6EA4-282E-41B5-AF12-9807A6B9572C}" type="pres">
      <dgm:prSet presAssocID="{FEA2E544-15F8-4F90-8428-22BEDC3C7B37}" presName="compNode" presStyleCnt="0"/>
      <dgm:spPr/>
    </dgm:pt>
    <dgm:pt modelId="{AEEFE8F3-93DA-46BB-B40E-248A5BF3537E}" type="pres">
      <dgm:prSet presAssocID="{FEA2E544-15F8-4F90-8428-22BEDC3C7B37}" presName="bgRect" presStyleLbl="bgShp" presStyleIdx="1" presStyleCnt="3"/>
      <dgm:spPr/>
    </dgm:pt>
    <dgm:pt modelId="{D278CCEE-1833-4BBC-9468-89C5B14FE289}" type="pres">
      <dgm:prSet presAssocID="{FEA2E544-15F8-4F90-8428-22BEDC3C7B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90DABDA-9AC8-485C-B027-32747204023C}" type="pres">
      <dgm:prSet presAssocID="{FEA2E544-15F8-4F90-8428-22BEDC3C7B37}" presName="spaceRect" presStyleCnt="0"/>
      <dgm:spPr/>
    </dgm:pt>
    <dgm:pt modelId="{B70D228E-57E2-4AB3-AB5E-439DDAF9AE39}" type="pres">
      <dgm:prSet presAssocID="{FEA2E544-15F8-4F90-8428-22BEDC3C7B37}" presName="parTx" presStyleLbl="revTx" presStyleIdx="1" presStyleCnt="3">
        <dgm:presLayoutVars>
          <dgm:chMax val="0"/>
          <dgm:chPref val="0"/>
        </dgm:presLayoutVars>
      </dgm:prSet>
      <dgm:spPr/>
    </dgm:pt>
    <dgm:pt modelId="{597710D0-160A-49B5-99EA-59506790A8EF}" type="pres">
      <dgm:prSet presAssocID="{FC93C5D3-B2F6-4C56-8A60-42CEC51E1971}" presName="sibTrans" presStyleCnt="0"/>
      <dgm:spPr/>
    </dgm:pt>
    <dgm:pt modelId="{F33919B3-3E23-4D46-AB6F-071A9C2F26CB}" type="pres">
      <dgm:prSet presAssocID="{98869BB2-6FE6-4BFE-AEDC-2F137E0C2B60}" presName="compNode" presStyleCnt="0"/>
      <dgm:spPr/>
    </dgm:pt>
    <dgm:pt modelId="{3A5CD71E-6A56-4B70-BEAD-D920E3E2E250}" type="pres">
      <dgm:prSet presAssocID="{98869BB2-6FE6-4BFE-AEDC-2F137E0C2B60}" presName="bgRect" presStyleLbl="bgShp" presStyleIdx="2" presStyleCnt="3"/>
      <dgm:spPr/>
    </dgm:pt>
    <dgm:pt modelId="{52076A7C-43BD-4F6F-A1A6-8862AD40A4E7}" type="pres">
      <dgm:prSet presAssocID="{98869BB2-6FE6-4BFE-AEDC-2F137E0C2B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BC178441-F403-4A48-9439-7B8722F6A332}" type="pres">
      <dgm:prSet presAssocID="{98869BB2-6FE6-4BFE-AEDC-2F137E0C2B60}" presName="spaceRect" presStyleCnt="0"/>
      <dgm:spPr/>
    </dgm:pt>
    <dgm:pt modelId="{5A9C4B2E-9A5C-4FAE-A088-221C43D2A323}" type="pres">
      <dgm:prSet presAssocID="{98869BB2-6FE6-4BFE-AEDC-2F137E0C2B60}" presName="parTx" presStyleLbl="revTx" presStyleIdx="2" presStyleCnt="3">
        <dgm:presLayoutVars>
          <dgm:chMax val="0"/>
          <dgm:chPref val="0"/>
        </dgm:presLayoutVars>
      </dgm:prSet>
      <dgm:spPr/>
    </dgm:pt>
  </dgm:ptLst>
  <dgm:cxnLst>
    <dgm:cxn modelId="{7ED72464-39BC-45F8-91AD-126735FED56F}" type="presOf" srcId="{FEA2E544-15F8-4F90-8428-22BEDC3C7B37}" destId="{B70D228E-57E2-4AB3-AB5E-439DDAF9AE39}" srcOrd="0" destOrd="0" presId="urn:microsoft.com/office/officeart/2018/2/layout/IconVerticalSolidList"/>
    <dgm:cxn modelId="{9EF76C65-815B-4D8D-992E-3552A52FBDF2}" srcId="{5E343AC5-CDE1-43B2-9BB0-1277A36AB2CD}" destId="{3062A4CD-B309-4540-BB1E-2DD79EDE33C6}" srcOrd="0" destOrd="0" parTransId="{BC74E98F-DE1B-4896-9ED4-1625595A1268}" sibTransId="{48F986D0-A233-4E62-AE04-CC0AA53B1A21}"/>
    <dgm:cxn modelId="{56B21149-FF16-4E4D-B486-E97003BCACC6}" type="presOf" srcId="{98869BB2-6FE6-4BFE-AEDC-2F137E0C2B60}" destId="{5A9C4B2E-9A5C-4FAE-A088-221C43D2A323}" srcOrd="0" destOrd="0" presId="urn:microsoft.com/office/officeart/2018/2/layout/IconVerticalSolidList"/>
    <dgm:cxn modelId="{0115E0B9-A8E8-42EC-ABBC-76359D856797}" srcId="{5E343AC5-CDE1-43B2-9BB0-1277A36AB2CD}" destId="{98869BB2-6FE6-4BFE-AEDC-2F137E0C2B60}" srcOrd="2" destOrd="0" parTransId="{64C29743-5D85-4D28-BC26-3AFA806B7DC1}" sibTransId="{141961A0-B3FF-4ADC-BB0D-1EA225E1D5DE}"/>
    <dgm:cxn modelId="{F5B6E9C8-2A28-4AD8-AA98-EC02C584B935}" srcId="{5E343AC5-CDE1-43B2-9BB0-1277A36AB2CD}" destId="{FEA2E544-15F8-4F90-8428-22BEDC3C7B37}" srcOrd="1" destOrd="0" parTransId="{812B8200-06FD-40D1-B06E-E0DC896701DB}" sibTransId="{FC93C5D3-B2F6-4C56-8A60-42CEC51E1971}"/>
    <dgm:cxn modelId="{7C386BFA-211E-4BDE-8025-D98EE79C6D50}" type="presOf" srcId="{5E343AC5-CDE1-43B2-9BB0-1277A36AB2CD}" destId="{A159ADB6-E78C-4520-A069-856ED7445751}" srcOrd="0" destOrd="0" presId="urn:microsoft.com/office/officeart/2018/2/layout/IconVerticalSolidList"/>
    <dgm:cxn modelId="{526E38FD-A9DD-40E8-BB8C-20C9ADDAA499}" type="presOf" srcId="{3062A4CD-B309-4540-BB1E-2DD79EDE33C6}" destId="{A673C1A7-2C94-4902-88A3-AE5FAA1CCB27}" srcOrd="0" destOrd="0" presId="urn:microsoft.com/office/officeart/2018/2/layout/IconVerticalSolidList"/>
    <dgm:cxn modelId="{C3231A9A-B5A0-4608-AF44-BCC9A5E8131D}" type="presParOf" srcId="{A159ADB6-E78C-4520-A069-856ED7445751}" destId="{2BD01EB3-5ECB-4A55-A897-B0EF6B2B8B93}" srcOrd="0" destOrd="0" presId="urn:microsoft.com/office/officeart/2018/2/layout/IconVerticalSolidList"/>
    <dgm:cxn modelId="{2F923547-DB83-4E3E-BD42-5CD52A776EC6}" type="presParOf" srcId="{2BD01EB3-5ECB-4A55-A897-B0EF6B2B8B93}" destId="{F269A70C-B2B6-4A28-B2A7-8BCF6A1EE924}" srcOrd="0" destOrd="0" presId="urn:microsoft.com/office/officeart/2018/2/layout/IconVerticalSolidList"/>
    <dgm:cxn modelId="{0BF116B6-E75D-4C37-A62F-3F7C0DBD5B1D}" type="presParOf" srcId="{2BD01EB3-5ECB-4A55-A897-B0EF6B2B8B93}" destId="{96332F6A-4301-4C5B-BC2D-3AA341E4C471}" srcOrd="1" destOrd="0" presId="urn:microsoft.com/office/officeart/2018/2/layout/IconVerticalSolidList"/>
    <dgm:cxn modelId="{8AF812E0-5E1A-4BF6-BD72-E9B3A570633B}" type="presParOf" srcId="{2BD01EB3-5ECB-4A55-A897-B0EF6B2B8B93}" destId="{53838933-1958-41A2-A734-5126BF18D5F0}" srcOrd="2" destOrd="0" presId="urn:microsoft.com/office/officeart/2018/2/layout/IconVerticalSolidList"/>
    <dgm:cxn modelId="{14506EEF-856D-4006-93A4-C2463CD8D003}" type="presParOf" srcId="{2BD01EB3-5ECB-4A55-A897-B0EF6B2B8B93}" destId="{A673C1A7-2C94-4902-88A3-AE5FAA1CCB27}" srcOrd="3" destOrd="0" presId="urn:microsoft.com/office/officeart/2018/2/layout/IconVerticalSolidList"/>
    <dgm:cxn modelId="{18661A53-3299-4BC9-B751-26AE9B2F3330}" type="presParOf" srcId="{A159ADB6-E78C-4520-A069-856ED7445751}" destId="{CCD166CA-4F27-432A-B371-4C85ACF39E43}" srcOrd="1" destOrd="0" presId="urn:microsoft.com/office/officeart/2018/2/layout/IconVerticalSolidList"/>
    <dgm:cxn modelId="{1DF95BF6-F7CC-41A7-A28B-01061CC369CD}" type="presParOf" srcId="{A159ADB6-E78C-4520-A069-856ED7445751}" destId="{95EC6EA4-282E-41B5-AF12-9807A6B9572C}" srcOrd="2" destOrd="0" presId="urn:microsoft.com/office/officeart/2018/2/layout/IconVerticalSolidList"/>
    <dgm:cxn modelId="{872075DC-D83E-4CBA-94C9-DB7401DE3991}" type="presParOf" srcId="{95EC6EA4-282E-41B5-AF12-9807A6B9572C}" destId="{AEEFE8F3-93DA-46BB-B40E-248A5BF3537E}" srcOrd="0" destOrd="0" presId="urn:microsoft.com/office/officeart/2018/2/layout/IconVerticalSolidList"/>
    <dgm:cxn modelId="{C99FC317-1B2F-4B2A-B8FF-3A7D378B83A7}" type="presParOf" srcId="{95EC6EA4-282E-41B5-AF12-9807A6B9572C}" destId="{D278CCEE-1833-4BBC-9468-89C5B14FE289}" srcOrd="1" destOrd="0" presId="urn:microsoft.com/office/officeart/2018/2/layout/IconVerticalSolidList"/>
    <dgm:cxn modelId="{F8783FDD-996E-4888-8A7B-03AF260229A8}" type="presParOf" srcId="{95EC6EA4-282E-41B5-AF12-9807A6B9572C}" destId="{990DABDA-9AC8-485C-B027-32747204023C}" srcOrd="2" destOrd="0" presId="urn:microsoft.com/office/officeart/2018/2/layout/IconVerticalSolidList"/>
    <dgm:cxn modelId="{0D8E2979-ED3E-4766-8774-D943F0D13A9E}" type="presParOf" srcId="{95EC6EA4-282E-41B5-AF12-9807A6B9572C}" destId="{B70D228E-57E2-4AB3-AB5E-439DDAF9AE39}" srcOrd="3" destOrd="0" presId="urn:microsoft.com/office/officeart/2018/2/layout/IconVerticalSolidList"/>
    <dgm:cxn modelId="{DABB64DB-BB3E-4EEF-AD53-F11AEF984DEE}" type="presParOf" srcId="{A159ADB6-E78C-4520-A069-856ED7445751}" destId="{597710D0-160A-49B5-99EA-59506790A8EF}" srcOrd="3" destOrd="0" presId="urn:microsoft.com/office/officeart/2018/2/layout/IconVerticalSolidList"/>
    <dgm:cxn modelId="{678178CE-B4DA-4912-AC05-729400FB3B55}" type="presParOf" srcId="{A159ADB6-E78C-4520-A069-856ED7445751}" destId="{F33919B3-3E23-4D46-AB6F-071A9C2F26CB}" srcOrd="4" destOrd="0" presId="urn:microsoft.com/office/officeart/2018/2/layout/IconVerticalSolidList"/>
    <dgm:cxn modelId="{91599E54-1922-4DED-8C24-9679FC3B7970}" type="presParOf" srcId="{F33919B3-3E23-4D46-AB6F-071A9C2F26CB}" destId="{3A5CD71E-6A56-4B70-BEAD-D920E3E2E250}" srcOrd="0" destOrd="0" presId="urn:microsoft.com/office/officeart/2018/2/layout/IconVerticalSolidList"/>
    <dgm:cxn modelId="{707EBF12-BD52-4380-B3DF-A382A2C9E1DD}" type="presParOf" srcId="{F33919B3-3E23-4D46-AB6F-071A9C2F26CB}" destId="{52076A7C-43BD-4F6F-A1A6-8862AD40A4E7}" srcOrd="1" destOrd="0" presId="urn:microsoft.com/office/officeart/2018/2/layout/IconVerticalSolidList"/>
    <dgm:cxn modelId="{E864D502-5CF2-4C37-8A14-45BDB68D872C}" type="presParOf" srcId="{F33919B3-3E23-4D46-AB6F-071A9C2F26CB}" destId="{BC178441-F403-4A48-9439-7B8722F6A332}" srcOrd="2" destOrd="0" presId="urn:microsoft.com/office/officeart/2018/2/layout/IconVerticalSolidList"/>
    <dgm:cxn modelId="{4B5F0337-65F4-43D7-9A3C-48447ED62E39}" type="presParOf" srcId="{F33919B3-3E23-4D46-AB6F-071A9C2F26CB}" destId="{5A9C4B2E-9A5C-4FAE-A088-221C43D2A32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A70C-B2B6-4A28-B2A7-8BCF6A1EE924}">
      <dsp:nvSpPr>
        <dsp:cNvPr id="0" name=""/>
        <dsp:cNvSpPr/>
      </dsp:nvSpPr>
      <dsp:spPr>
        <a:xfrm>
          <a:off x="0" y="5240"/>
          <a:ext cx="6819899" cy="17951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32F6A-4301-4C5B-BC2D-3AA341E4C471}">
      <dsp:nvSpPr>
        <dsp:cNvPr id="0" name=""/>
        <dsp:cNvSpPr/>
      </dsp:nvSpPr>
      <dsp:spPr>
        <a:xfrm>
          <a:off x="543034" y="409150"/>
          <a:ext cx="988299" cy="9873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73C1A7-2C94-4902-88A3-AE5FAA1CCB27}">
      <dsp:nvSpPr>
        <dsp:cNvPr id="0" name=""/>
        <dsp:cNvSpPr/>
      </dsp:nvSpPr>
      <dsp:spPr>
        <a:xfrm>
          <a:off x="2074367" y="5240"/>
          <a:ext cx="4636562" cy="179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173" tIns="190173" rIns="190173" bIns="190173" numCol="1" spcCol="1270" anchor="ctr" anchorCtr="0">
          <a:noAutofit/>
        </a:bodyPr>
        <a:lstStyle/>
        <a:p>
          <a:pPr marL="0" lvl="0" indent="0" algn="l" defTabSz="622300">
            <a:lnSpc>
              <a:spcPct val="90000"/>
            </a:lnSpc>
            <a:spcBef>
              <a:spcPct val="0"/>
            </a:spcBef>
            <a:spcAft>
              <a:spcPct val="35000"/>
            </a:spcAft>
            <a:buNone/>
          </a:pPr>
          <a:r>
            <a:rPr lang="en-US" sz="1400" kern="1200"/>
            <a:t>Research does take time if done properly. </a:t>
          </a:r>
        </a:p>
      </dsp:txBody>
      <dsp:txXfrm>
        <a:off x="2074367" y="5240"/>
        <a:ext cx="4636562" cy="1796908"/>
      </dsp:txXfrm>
    </dsp:sp>
    <dsp:sp modelId="{AEEFE8F3-93DA-46BB-B40E-248A5BF3537E}">
      <dsp:nvSpPr>
        <dsp:cNvPr id="0" name=""/>
        <dsp:cNvSpPr/>
      </dsp:nvSpPr>
      <dsp:spPr>
        <a:xfrm>
          <a:off x="0" y="2224951"/>
          <a:ext cx="6819899" cy="17951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8CCEE-1833-4BBC-9468-89C5B14FE289}">
      <dsp:nvSpPr>
        <dsp:cNvPr id="0" name=""/>
        <dsp:cNvSpPr/>
      </dsp:nvSpPr>
      <dsp:spPr>
        <a:xfrm>
          <a:off x="543034" y="2628860"/>
          <a:ext cx="988299" cy="9873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0D228E-57E2-4AB3-AB5E-439DDAF9AE39}">
      <dsp:nvSpPr>
        <dsp:cNvPr id="0" name=""/>
        <dsp:cNvSpPr/>
      </dsp:nvSpPr>
      <dsp:spPr>
        <a:xfrm>
          <a:off x="2074367" y="2224951"/>
          <a:ext cx="4636562" cy="179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173" tIns="190173" rIns="190173" bIns="190173" numCol="1" spcCol="1270" anchor="ctr" anchorCtr="0">
          <a:noAutofit/>
        </a:bodyPr>
        <a:lstStyle/>
        <a:p>
          <a:pPr marL="0" lvl="0" indent="0" algn="l" defTabSz="622300">
            <a:lnSpc>
              <a:spcPct val="90000"/>
            </a:lnSpc>
            <a:spcBef>
              <a:spcPct val="0"/>
            </a:spcBef>
            <a:spcAft>
              <a:spcPct val="35000"/>
            </a:spcAft>
            <a:buNone/>
          </a:pPr>
          <a:r>
            <a:rPr lang="en-US" sz="1400" kern="1200"/>
            <a:t>You need to look at the example portfolios you have been given to look at. Read them, see how other people have gone about the research story...it is a story because you are explaining to the examiner step by step what you are doing, why are you doing it, how did it lead to the next discovery....if you get confused...watch the video again!</a:t>
          </a:r>
        </a:p>
      </dsp:txBody>
      <dsp:txXfrm>
        <a:off x="2074367" y="2224951"/>
        <a:ext cx="4636562" cy="1796908"/>
      </dsp:txXfrm>
    </dsp:sp>
    <dsp:sp modelId="{3A5CD71E-6A56-4B70-BEAD-D920E3E2E250}">
      <dsp:nvSpPr>
        <dsp:cNvPr id="0" name=""/>
        <dsp:cNvSpPr/>
      </dsp:nvSpPr>
      <dsp:spPr>
        <a:xfrm>
          <a:off x="0" y="4444661"/>
          <a:ext cx="6819899" cy="17951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76A7C-43BD-4F6F-A1A6-8862AD40A4E7}">
      <dsp:nvSpPr>
        <dsp:cNvPr id="0" name=""/>
        <dsp:cNvSpPr/>
      </dsp:nvSpPr>
      <dsp:spPr>
        <a:xfrm>
          <a:off x="543034" y="4848571"/>
          <a:ext cx="988299" cy="9873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9C4B2E-9A5C-4FAE-A088-221C43D2A323}">
      <dsp:nvSpPr>
        <dsp:cNvPr id="0" name=""/>
        <dsp:cNvSpPr/>
      </dsp:nvSpPr>
      <dsp:spPr>
        <a:xfrm>
          <a:off x="2074367" y="4444661"/>
          <a:ext cx="4636562" cy="179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173" tIns="190173" rIns="190173" bIns="190173" numCol="1" spcCol="1270" anchor="ctr" anchorCtr="0">
          <a:noAutofit/>
        </a:bodyPr>
        <a:lstStyle/>
        <a:p>
          <a:pPr marL="0" lvl="0" indent="0" algn="l" defTabSz="622300">
            <a:lnSpc>
              <a:spcPct val="90000"/>
            </a:lnSpc>
            <a:spcBef>
              <a:spcPct val="0"/>
            </a:spcBef>
            <a:spcAft>
              <a:spcPct val="35000"/>
            </a:spcAft>
            <a:buNone/>
          </a:pPr>
          <a:r>
            <a:rPr lang="en-US" sz="1400" kern="1200"/>
            <a:t>Don't forget, you have the entire summer to complete the research, specification and three initial ideas. </a:t>
          </a:r>
        </a:p>
      </dsp:txBody>
      <dsp:txXfrm>
        <a:off x="2074367" y="4444661"/>
        <a:ext cx="4636562" cy="17969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6/15/2020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644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6/15/2020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856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6/15/2020</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14440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6/15/2020</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8400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6/15/2020</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3950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6/15/2020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7907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6/15/2020</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607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6/15/2020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4341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6/15/2020</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1760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6/15/2020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930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6/15/2020</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850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6/15/2020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6235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6/15/2020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6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6/15/2020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86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6/15/2020</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7605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6/15/2020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211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6/15/2020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348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6/15/2020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66705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Rnsk5lA52ps?feature=oembed"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NEA task 3 - Research</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47E89BC-98C5-4884-9AEE-415CC2B77A60}"/>
              </a:ext>
            </a:extLst>
          </p:cNvPr>
          <p:cNvSpPr>
            <a:spLocks noGrp="1"/>
          </p:cNvSpPr>
          <p:nvPr>
            <p:ph type="title"/>
          </p:nvPr>
        </p:nvSpPr>
        <p:spPr>
          <a:xfrm>
            <a:off x="639098" y="629265"/>
            <a:ext cx="5132438" cy="677057"/>
          </a:xfrm>
        </p:spPr>
        <p:txBody>
          <a:bodyPr vert="horz" lIns="91440" tIns="45720" rIns="91440" bIns="45720" rtlCol="0" anchor="ctr">
            <a:normAutofit/>
          </a:bodyPr>
          <a:lstStyle/>
          <a:p>
            <a:r>
              <a:rPr lang="en-US" sz="2400" b="0" i="0" kern="1200">
                <a:solidFill>
                  <a:srgbClr val="EBEBEB"/>
                </a:solidFill>
                <a:latin typeface="+mj-lt"/>
                <a:ea typeface="+mj-ea"/>
                <a:cs typeface="+mj-cs"/>
              </a:rPr>
              <a:t>Excerpt from examiner feedback</a:t>
            </a:r>
            <a:endParaRPr lang="en-US" sz="2400" b="0" i="0" kern="1200">
              <a:solidFill>
                <a:srgbClr val="EBEBEB"/>
              </a:solidFill>
              <a:latin typeface="+mj-lt"/>
            </a:endParaRPr>
          </a:p>
        </p:txBody>
      </p:sp>
      <p:pic>
        <p:nvPicPr>
          <p:cNvPr id="4" name="Picture 4" descr="A screenshot of a cell phone&#10;&#10;Description generated with very high confidence">
            <a:extLst>
              <a:ext uri="{FF2B5EF4-FFF2-40B4-BE49-F238E27FC236}">
                <a16:creationId xmlns:a16="http://schemas.microsoft.com/office/drawing/2014/main" id="{659C012B-0A6A-466A-9071-0008F186CDB3}"/>
              </a:ext>
            </a:extLst>
          </p:cNvPr>
          <p:cNvPicPr>
            <a:picLocks noGrp="1" noChangeAspect="1"/>
          </p:cNvPicPr>
          <p:nvPr>
            <p:ph idx="1"/>
          </p:nvPr>
        </p:nvPicPr>
        <p:blipFill>
          <a:blip r:embed="rId2"/>
          <a:stretch>
            <a:fillRect/>
          </a:stretch>
        </p:blipFill>
        <p:spPr>
          <a:xfrm>
            <a:off x="6714836" y="1313159"/>
            <a:ext cx="4828707" cy="4249262"/>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EF18620-C470-4B3F-BA14-E141F01734C8}"/>
              </a:ext>
            </a:extLst>
          </p:cNvPr>
          <p:cNvSpPr txBox="1"/>
          <p:nvPr/>
        </p:nvSpPr>
        <p:spPr>
          <a:xfrm>
            <a:off x="639098" y="1569926"/>
            <a:ext cx="5055275" cy="4660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lnSpc>
                <a:spcPct val="90000"/>
              </a:lnSpc>
              <a:spcBef>
                <a:spcPts val="1000"/>
              </a:spcBef>
              <a:buClr>
                <a:schemeClr val="accent1"/>
              </a:buClr>
              <a:buSzPct val="80000"/>
              <a:buFont typeface="Wingdings 3" charset="2"/>
              <a:buChar char=""/>
            </a:pPr>
            <a:r>
              <a:rPr lang="en-US" sz="900">
                <a:solidFill>
                  <a:srgbClr val="FFFFFF"/>
                </a:solidFill>
              </a:rPr>
              <a:t>The key things to include;</a:t>
            </a:r>
          </a:p>
          <a:p>
            <a:pPr defTabSz="457200">
              <a:lnSpc>
                <a:spcPct val="90000"/>
              </a:lnSpc>
              <a:spcBef>
                <a:spcPts val="1000"/>
              </a:spcBef>
              <a:buClr>
                <a:schemeClr val="accent1"/>
              </a:buClr>
              <a:buSzPct val="80000"/>
              <a:buFont typeface="Wingdings 3" charset="2"/>
              <a:buChar char=""/>
            </a:pPr>
            <a:endParaRPr lang="en-US" sz="900">
              <a:solidFill>
                <a:srgbClr val="FFFFFF"/>
              </a:solidFill>
            </a:endParaRPr>
          </a:p>
          <a:p>
            <a:pPr defTabSz="457200">
              <a:lnSpc>
                <a:spcPct val="90000"/>
              </a:lnSpc>
              <a:spcBef>
                <a:spcPts val="1000"/>
              </a:spcBef>
              <a:buClr>
                <a:schemeClr val="accent1"/>
              </a:buClr>
              <a:buSzPct val="80000"/>
              <a:buFont typeface="Wingdings 3" charset="2"/>
              <a:buChar char=""/>
            </a:pPr>
            <a:r>
              <a:rPr lang="en-US" sz="900">
                <a:solidFill>
                  <a:srgbClr val="FFFFFF"/>
                </a:solidFill>
              </a:rPr>
              <a:t>Hopefully you have by now made a list of the things you need to research; this would have been based on the information in your spider diagrams and what you have found out on your first page by exploring the content. </a:t>
            </a:r>
          </a:p>
          <a:p>
            <a:pPr defTabSz="457200">
              <a:lnSpc>
                <a:spcPct val="90000"/>
              </a:lnSpc>
              <a:spcBef>
                <a:spcPts val="1000"/>
              </a:spcBef>
              <a:buClr>
                <a:schemeClr val="accent1"/>
              </a:buClr>
              <a:buSzPct val="80000"/>
              <a:buFont typeface="Wingdings 3" charset="2"/>
              <a:buChar char=""/>
            </a:pPr>
            <a:r>
              <a:rPr lang="en-US" sz="900">
                <a:solidFill>
                  <a:srgbClr val="FFFFFF"/>
                </a:solidFill>
              </a:rPr>
              <a:t>Quote;</a:t>
            </a:r>
          </a:p>
          <a:p>
            <a:pPr defTabSz="457200">
              <a:lnSpc>
                <a:spcPct val="90000"/>
              </a:lnSpc>
              <a:spcBef>
                <a:spcPts val="1000"/>
              </a:spcBef>
              <a:buClr>
                <a:schemeClr val="accent1"/>
              </a:buClr>
              <a:buSzPct val="80000"/>
              <a:buFont typeface="Wingdings 3" charset="2"/>
              <a:buChar char=""/>
            </a:pPr>
            <a:r>
              <a:rPr lang="en-US" sz="900">
                <a:solidFill>
                  <a:srgbClr val="FFFFFF"/>
                </a:solidFill>
              </a:rPr>
              <a:t>'The best responses were where the candidate had not only identified the key aspect for research, they had then explained why they were key points and had then also informed the reader how they were going to gather the information required.'</a:t>
            </a:r>
          </a:p>
          <a:p>
            <a:pPr defTabSz="457200">
              <a:lnSpc>
                <a:spcPct val="90000"/>
              </a:lnSpc>
              <a:spcBef>
                <a:spcPts val="1000"/>
              </a:spcBef>
              <a:buClr>
                <a:schemeClr val="accent1"/>
              </a:buClr>
              <a:buSzPct val="80000"/>
              <a:buFont typeface="Wingdings 3" charset="2"/>
              <a:buChar char=""/>
            </a:pPr>
            <a:endParaRPr lang="en-US" sz="900">
              <a:solidFill>
                <a:srgbClr val="FFFFFF"/>
              </a:solidFill>
            </a:endParaRPr>
          </a:p>
          <a:p>
            <a:pPr defTabSz="457200">
              <a:lnSpc>
                <a:spcPct val="90000"/>
              </a:lnSpc>
              <a:spcBef>
                <a:spcPts val="1000"/>
              </a:spcBef>
              <a:buClr>
                <a:schemeClr val="accent1"/>
              </a:buClr>
              <a:buSzPct val="80000"/>
              <a:buFont typeface="Wingdings 3" charset="2"/>
              <a:buChar char=""/>
            </a:pPr>
            <a:r>
              <a:rPr lang="en-US" sz="900">
                <a:solidFill>
                  <a:srgbClr val="FFFFFF"/>
                </a:solidFill>
              </a:rPr>
              <a:t>You now need to carry out this research!</a:t>
            </a:r>
          </a:p>
          <a:p>
            <a:pPr defTabSz="457200">
              <a:lnSpc>
                <a:spcPct val="90000"/>
              </a:lnSpc>
              <a:spcBef>
                <a:spcPts val="1000"/>
              </a:spcBef>
              <a:buClr>
                <a:schemeClr val="accent1"/>
              </a:buClr>
              <a:buSzPct val="80000"/>
              <a:buFont typeface="Wingdings 3" charset="2"/>
              <a:buChar char=""/>
            </a:pPr>
            <a:endParaRPr lang="en-US" sz="900">
              <a:solidFill>
                <a:srgbClr val="FFFFFF"/>
              </a:solidFill>
            </a:endParaRPr>
          </a:p>
          <a:p>
            <a:pPr defTabSz="457200">
              <a:lnSpc>
                <a:spcPct val="90000"/>
              </a:lnSpc>
              <a:spcBef>
                <a:spcPts val="1000"/>
              </a:spcBef>
              <a:buClr>
                <a:schemeClr val="accent1"/>
              </a:buClr>
              <a:buSzPct val="80000"/>
              <a:buFont typeface="Wingdings 3" charset="2"/>
              <a:buChar char=""/>
            </a:pPr>
            <a:r>
              <a:rPr lang="en-US" sz="900">
                <a:solidFill>
                  <a:srgbClr val="FFFFFF"/>
                </a:solidFill>
              </a:rPr>
              <a:t>Have photographs showing the location / venue – show the examiner where this product is going to be placed / used / interacted with...D.T. Teachers are very visual people...they prefer bullet points, sketches and photographs to paragraphs....the easier it is to mark for the examiner, the more likely he is going to give you the marks. If you can't visit the venue, use the internet for now and explain to the examiner in your portfolio why you cannot yet visit and that you plan to as soon as it is allowed.</a:t>
            </a:r>
          </a:p>
          <a:p>
            <a:pPr defTabSz="457200">
              <a:lnSpc>
                <a:spcPct val="90000"/>
              </a:lnSpc>
              <a:spcBef>
                <a:spcPts val="1000"/>
              </a:spcBef>
              <a:buClr>
                <a:schemeClr val="accent1"/>
              </a:buClr>
              <a:buSzPct val="80000"/>
              <a:buFont typeface="Wingdings 3" charset="2"/>
              <a:buChar char=""/>
            </a:pPr>
            <a:endParaRPr lang="en-US" sz="900">
              <a:solidFill>
                <a:srgbClr val="FFFFFF"/>
              </a:solidFill>
            </a:endParaRPr>
          </a:p>
          <a:p>
            <a:pPr defTabSz="457200">
              <a:lnSpc>
                <a:spcPct val="90000"/>
              </a:lnSpc>
              <a:spcBef>
                <a:spcPts val="1000"/>
              </a:spcBef>
              <a:buClr>
                <a:schemeClr val="accent1"/>
              </a:buClr>
              <a:buSzPct val="80000"/>
              <a:buFont typeface="Wingdings 3" charset="2"/>
              <a:buChar char=""/>
            </a:pPr>
            <a:r>
              <a:rPr lang="en-US" sz="900">
                <a:solidFill>
                  <a:srgbClr val="FFFFFF"/>
                </a:solidFill>
              </a:rPr>
              <a:t>Carry out more in-depth research on the user...this could include some ergonomics, an interview etc... To quote you should be researching the 'user within the context of the challenge selected;'</a:t>
            </a:r>
          </a:p>
          <a:p>
            <a:pPr defTabSz="457200">
              <a:lnSpc>
                <a:spcPct val="90000"/>
              </a:lnSpc>
              <a:spcBef>
                <a:spcPts val="1000"/>
              </a:spcBef>
              <a:buClr>
                <a:schemeClr val="accent1"/>
              </a:buClr>
              <a:buSzPct val="80000"/>
              <a:buFont typeface="Wingdings 3" charset="2"/>
              <a:buChar char=""/>
            </a:pPr>
            <a:endParaRPr lang="en-US" sz="900">
              <a:solidFill>
                <a:srgbClr val="FFFFFF"/>
              </a:solidFill>
            </a:endParaRPr>
          </a:p>
          <a:p>
            <a:pPr defTabSz="457200">
              <a:lnSpc>
                <a:spcPct val="90000"/>
              </a:lnSpc>
              <a:spcBef>
                <a:spcPts val="1000"/>
              </a:spcBef>
              <a:buClr>
                <a:schemeClr val="accent1"/>
              </a:buClr>
              <a:buSzPct val="80000"/>
              <a:buFont typeface="Wingdings 3" charset="2"/>
              <a:buChar char=""/>
            </a:pPr>
            <a:r>
              <a:rPr lang="en-US" sz="900">
                <a:solidFill>
                  <a:srgbClr val="FFFFFF"/>
                </a:solidFill>
              </a:rPr>
              <a:t>Also, don't forget that you will need to research existing products...you also would benefit from getting a client / user feedback along with the product research; it reinforces the user needs.</a:t>
            </a:r>
          </a:p>
          <a:p>
            <a:pPr defTabSz="457200">
              <a:lnSpc>
                <a:spcPct val="90000"/>
              </a:lnSpc>
              <a:spcBef>
                <a:spcPts val="1000"/>
              </a:spcBef>
              <a:buClr>
                <a:schemeClr val="accent1"/>
              </a:buClr>
              <a:buSzPct val="80000"/>
              <a:buFont typeface="Wingdings 3" charset="2"/>
              <a:buChar char=""/>
            </a:pPr>
            <a:endParaRPr lang="en-US" sz="700">
              <a:solidFill>
                <a:srgbClr val="FFFFFF"/>
              </a:solidFill>
            </a:endParaRPr>
          </a:p>
        </p:txBody>
      </p:sp>
    </p:spTree>
    <p:extLst>
      <p:ext uri="{BB962C8B-B14F-4D97-AF65-F5344CB8AC3E}">
        <p14:creationId xmlns:p14="http://schemas.microsoft.com/office/powerpoint/2010/main" val="32779892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4193-A641-4641-B4BF-2D792DD9EB37}"/>
              </a:ext>
            </a:extLst>
          </p:cNvPr>
          <p:cNvSpPr>
            <a:spLocks noGrp="1"/>
          </p:cNvSpPr>
          <p:nvPr>
            <p:ph type="title"/>
          </p:nvPr>
        </p:nvSpPr>
        <p:spPr/>
        <p:txBody>
          <a:bodyPr/>
          <a:lstStyle/>
          <a:p>
            <a:r>
              <a:rPr lang="en-US" sz="2400"/>
              <a:t>Excerpt from the 'important points to include' document.</a:t>
            </a:r>
          </a:p>
        </p:txBody>
      </p:sp>
      <p:pic>
        <p:nvPicPr>
          <p:cNvPr id="4" name="Picture 4" descr="A screenshot of a cell phone&#10;&#10;Description generated with very high confidence">
            <a:extLst>
              <a:ext uri="{FF2B5EF4-FFF2-40B4-BE49-F238E27FC236}">
                <a16:creationId xmlns:a16="http://schemas.microsoft.com/office/drawing/2014/main" id="{07DCB9C5-DA5C-4F0A-A2AA-188094FB3570}"/>
              </a:ext>
            </a:extLst>
          </p:cNvPr>
          <p:cNvPicPr>
            <a:picLocks noGrp="1" noChangeAspect="1"/>
          </p:cNvPicPr>
          <p:nvPr>
            <p:ph idx="1"/>
          </p:nvPr>
        </p:nvPicPr>
        <p:blipFill>
          <a:blip r:embed="rId2"/>
          <a:stretch>
            <a:fillRect/>
          </a:stretch>
        </p:blipFill>
        <p:spPr>
          <a:xfrm>
            <a:off x="1274881" y="1880083"/>
            <a:ext cx="5441347" cy="3416300"/>
          </a:xfrm>
        </p:spPr>
      </p:pic>
      <p:sp>
        <p:nvSpPr>
          <p:cNvPr id="5" name="TextBox 4">
            <a:extLst>
              <a:ext uri="{FF2B5EF4-FFF2-40B4-BE49-F238E27FC236}">
                <a16:creationId xmlns:a16="http://schemas.microsoft.com/office/drawing/2014/main" id="{3F66151B-2706-46EE-B26A-319A8DA821D4}"/>
              </a:ext>
            </a:extLst>
          </p:cNvPr>
          <p:cNvSpPr txBox="1"/>
          <p:nvPr/>
        </p:nvSpPr>
        <p:spPr>
          <a:xfrm>
            <a:off x="6923590" y="2235842"/>
            <a:ext cx="3341224" cy="1200329"/>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As mentioned in the last PowerPoint, </a:t>
            </a:r>
            <a:r>
              <a:rPr lang="en-US" sz="1200" b="1"/>
              <a:t>Matilde</a:t>
            </a:r>
            <a:r>
              <a:rPr lang="en-US" sz="1200"/>
              <a:t> quoted these points as numbers. If you look at </a:t>
            </a:r>
            <a:r>
              <a:rPr lang="en-US" sz="1200" b="1"/>
              <a:t>Maya's Portfolio</a:t>
            </a:r>
            <a:r>
              <a:rPr lang="en-US" sz="1200"/>
              <a:t>, she just told the examiner what she was doing on each page...have a look; it's in a blue box.</a:t>
            </a:r>
          </a:p>
          <a:p>
            <a:endParaRPr lang="en-US" sz="1200"/>
          </a:p>
        </p:txBody>
      </p:sp>
      <p:sp>
        <p:nvSpPr>
          <p:cNvPr id="7" name="TextBox 6">
            <a:extLst>
              <a:ext uri="{FF2B5EF4-FFF2-40B4-BE49-F238E27FC236}">
                <a16:creationId xmlns:a16="http://schemas.microsoft.com/office/drawing/2014/main" id="{17631183-CF46-41A7-A7BA-4733B4D7A1B3}"/>
              </a:ext>
            </a:extLst>
          </p:cNvPr>
          <p:cNvSpPr txBox="1"/>
          <p:nvPr/>
        </p:nvSpPr>
        <p:spPr>
          <a:xfrm>
            <a:off x="6383437" y="4647234"/>
            <a:ext cx="4431174" cy="193899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As part of your investigation you will be considering all these points given by the exam board.</a:t>
            </a:r>
          </a:p>
          <a:p>
            <a:endParaRPr lang="en-US" sz="1200">
              <a:ea typeface="+mn-lt"/>
              <a:cs typeface="+mn-lt"/>
            </a:endParaRPr>
          </a:p>
          <a:p>
            <a:r>
              <a:rPr lang="en-US" sz="1200">
                <a:ea typeface="+mn-lt"/>
                <a:cs typeface="+mn-lt"/>
              </a:rPr>
              <a:t>1.1a starts with the client research, it also appears in the existing products, ergonomics and in fact on most pages. All your research is about identifying the needs of the end user. </a:t>
            </a:r>
          </a:p>
          <a:p>
            <a:endParaRPr lang="en-US" sz="1200">
              <a:ea typeface="+mn-lt"/>
              <a:cs typeface="+mn-lt"/>
            </a:endParaRPr>
          </a:p>
          <a:p>
            <a:r>
              <a:rPr lang="en-US" sz="1200">
                <a:ea typeface="+mn-lt"/>
                <a:cs typeface="+mn-lt"/>
              </a:rPr>
              <a:t>Just look at the example portfolios and you will see this.</a:t>
            </a:r>
            <a:endParaRPr lang="en-US"/>
          </a:p>
          <a:p>
            <a:endParaRPr lang="en-US" sz="1200">
              <a:ea typeface="+mn-lt"/>
              <a:cs typeface="+mn-lt"/>
            </a:endParaRPr>
          </a:p>
        </p:txBody>
      </p:sp>
      <p:sp>
        <p:nvSpPr>
          <p:cNvPr id="8" name="Arrow: Down 7">
            <a:extLst>
              <a:ext uri="{FF2B5EF4-FFF2-40B4-BE49-F238E27FC236}">
                <a16:creationId xmlns:a16="http://schemas.microsoft.com/office/drawing/2014/main" id="{6D57FF3C-7C50-44D5-A302-BD379815EAD0}"/>
              </a:ext>
            </a:extLst>
          </p:cNvPr>
          <p:cNvSpPr/>
          <p:nvPr/>
        </p:nvSpPr>
        <p:spPr>
          <a:xfrm>
            <a:off x="8465825" y="3246646"/>
            <a:ext cx="270076" cy="50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Bent 2">
            <a:extLst>
              <a:ext uri="{FF2B5EF4-FFF2-40B4-BE49-F238E27FC236}">
                <a16:creationId xmlns:a16="http://schemas.microsoft.com/office/drawing/2014/main" id="{62B7CD34-0ED6-49B5-8C69-EB2512228F49}"/>
              </a:ext>
            </a:extLst>
          </p:cNvPr>
          <p:cNvSpPr/>
          <p:nvPr/>
        </p:nvSpPr>
        <p:spPr>
          <a:xfrm rot="-5400000">
            <a:off x="5457597" y="5261368"/>
            <a:ext cx="810227" cy="8681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9" descr="A screenshot of a social media post&#10;&#10;Description generated with very high confidence">
            <a:extLst>
              <a:ext uri="{FF2B5EF4-FFF2-40B4-BE49-F238E27FC236}">
                <a16:creationId xmlns:a16="http://schemas.microsoft.com/office/drawing/2014/main" id="{CB2433FF-01D8-4852-B18F-4933C5C9CA94}"/>
              </a:ext>
            </a:extLst>
          </p:cNvPr>
          <p:cNvPicPr>
            <a:picLocks noChangeAspect="1"/>
          </p:cNvPicPr>
          <p:nvPr/>
        </p:nvPicPr>
        <p:blipFill>
          <a:blip r:embed="rId3"/>
          <a:stretch>
            <a:fillRect/>
          </a:stretch>
        </p:blipFill>
        <p:spPr>
          <a:xfrm>
            <a:off x="1377387" y="5119277"/>
            <a:ext cx="2193403" cy="1635142"/>
          </a:xfrm>
          <a:prstGeom prst="rect">
            <a:avLst/>
          </a:prstGeom>
        </p:spPr>
      </p:pic>
      <p:sp>
        <p:nvSpPr>
          <p:cNvPr id="10" name="TextBox 9">
            <a:extLst>
              <a:ext uri="{FF2B5EF4-FFF2-40B4-BE49-F238E27FC236}">
                <a16:creationId xmlns:a16="http://schemas.microsoft.com/office/drawing/2014/main" id="{FEB8B6D2-39E7-4D24-BD42-9C6DFCEDB7B0}"/>
              </a:ext>
            </a:extLst>
          </p:cNvPr>
          <p:cNvSpPr txBox="1"/>
          <p:nvPr/>
        </p:nvSpPr>
        <p:spPr>
          <a:xfrm>
            <a:off x="3343274" y="5918641"/>
            <a:ext cx="2087301" cy="830997"/>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Maya researched needs of the end user over pages 3 – 15 in her portfolio</a:t>
            </a:r>
          </a:p>
        </p:txBody>
      </p:sp>
      <p:pic>
        <p:nvPicPr>
          <p:cNvPr id="11" name="Picture 11" descr="A screenshot of a cell phone&#10;&#10;Description generated with high confidence">
            <a:extLst>
              <a:ext uri="{FF2B5EF4-FFF2-40B4-BE49-F238E27FC236}">
                <a16:creationId xmlns:a16="http://schemas.microsoft.com/office/drawing/2014/main" id="{C1A13A1C-4AA1-4D8C-937B-37FB95CC0C37}"/>
              </a:ext>
            </a:extLst>
          </p:cNvPr>
          <p:cNvPicPr>
            <a:picLocks noChangeAspect="1"/>
          </p:cNvPicPr>
          <p:nvPr/>
        </p:nvPicPr>
        <p:blipFill>
          <a:blip r:embed="rId4"/>
          <a:stretch>
            <a:fillRect/>
          </a:stretch>
        </p:blipFill>
        <p:spPr>
          <a:xfrm>
            <a:off x="7010400" y="3746157"/>
            <a:ext cx="2743200" cy="735357"/>
          </a:xfrm>
          <a:prstGeom prst="rect">
            <a:avLst/>
          </a:prstGeom>
        </p:spPr>
      </p:pic>
    </p:spTree>
    <p:extLst>
      <p:ext uri="{BB962C8B-B14F-4D97-AF65-F5344CB8AC3E}">
        <p14:creationId xmlns:p14="http://schemas.microsoft.com/office/powerpoint/2010/main" val="302472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4193-A641-4641-B4BF-2D792DD9EB37}"/>
              </a:ext>
            </a:extLst>
          </p:cNvPr>
          <p:cNvSpPr>
            <a:spLocks noGrp="1"/>
          </p:cNvSpPr>
          <p:nvPr>
            <p:ph type="title"/>
          </p:nvPr>
        </p:nvSpPr>
        <p:spPr/>
        <p:txBody>
          <a:bodyPr/>
          <a:lstStyle/>
          <a:p>
            <a:r>
              <a:rPr lang="en-US" sz="2400"/>
              <a:t>Excerpt from the 'important points to include' document.</a:t>
            </a:r>
          </a:p>
        </p:txBody>
      </p:sp>
      <p:pic>
        <p:nvPicPr>
          <p:cNvPr id="4" name="Picture 4" descr="A screenshot of a cell phone&#10;&#10;Description generated with very high confidence">
            <a:extLst>
              <a:ext uri="{FF2B5EF4-FFF2-40B4-BE49-F238E27FC236}">
                <a16:creationId xmlns:a16="http://schemas.microsoft.com/office/drawing/2014/main" id="{07DCB9C5-DA5C-4F0A-A2AA-188094FB3570}"/>
              </a:ext>
            </a:extLst>
          </p:cNvPr>
          <p:cNvPicPr>
            <a:picLocks noGrp="1" noChangeAspect="1"/>
          </p:cNvPicPr>
          <p:nvPr>
            <p:ph idx="1"/>
          </p:nvPr>
        </p:nvPicPr>
        <p:blipFill>
          <a:blip r:embed="rId3"/>
          <a:stretch>
            <a:fillRect/>
          </a:stretch>
        </p:blipFill>
        <p:spPr>
          <a:xfrm>
            <a:off x="1217008" y="2294842"/>
            <a:ext cx="5441347" cy="3416300"/>
          </a:xfrm>
        </p:spPr>
      </p:pic>
      <p:sp>
        <p:nvSpPr>
          <p:cNvPr id="7" name="TextBox 6">
            <a:extLst>
              <a:ext uri="{FF2B5EF4-FFF2-40B4-BE49-F238E27FC236}">
                <a16:creationId xmlns:a16="http://schemas.microsoft.com/office/drawing/2014/main" id="{17631183-CF46-41A7-A7BA-4733B4D7A1B3}"/>
              </a:ext>
            </a:extLst>
          </p:cNvPr>
          <p:cNvSpPr txBox="1"/>
          <p:nvPr/>
        </p:nvSpPr>
        <p:spPr>
          <a:xfrm>
            <a:off x="7203310" y="2428753"/>
            <a:ext cx="4431174" cy="156966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1.1b is a discussion on your first page, and is followed through as a story of discovery throughout your research...remember the video (again)?</a:t>
            </a:r>
          </a:p>
          <a:p>
            <a:endParaRPr lang="en-US" sz="1200"/>
          </a:p>
          <a:p>
            <a:r>
              <a:rPr lang="en-US" sz="1200"/>
              <a:t>The need for a product needs to be made clear. It is better to tell the story of how you found the need. It is explained clearly in the video. It all started with an accident....</a:t>
            </a:r>
          </a:p>
        </p:txBody>
      </p:sp>
      <p:pic>
        <p:nvPicPr>
          <p:cNvPr id="9" name="Picture 9">
            <a:hlinkClick r:id="" action="ppaction://media"/>
            <a:extLst>
              <a:ext uri="{FF2B5EF4-FFF2-40B4-BE49-F238E27FC236}">
                <a16:creationId xmlns:a16="http://schemas.microsoft.com/office/drawing/2014/main" id="{5C77527F-9E47-4CAA-9F56-3AD2059541E9}"/>
              </a:ext>
            </a:extLst>
          </p:cNvPr>
          <p:cNvPicPr>
            <a:picLocks noRot="1" noChangeAspect="1"/>
          </p:cNvPicPr>
          <p:nvPr>
            <a:videoFile r:link="rId1"/>
          </p:nvPr>
        </p:nvPicPr>
        <p:blipFill>
          <a:blip r:embed="rId4"/>
          <a:stretch>
            <a:fillRect/>
          </a:stretch>
        </p:blipFill>
        <p:spPr>
          <a:xfrm>
            <a:off x="7205241" y="4043302"/>
            <a:ext cx="4572000" cy="2571750"/>
          </a:xfrm>
          <a:prstGeom prst="rect">
            <a:avLst/>
          </a:prstGeom>
        </p:spPr>
      </p:pic>
    </p:spTree>
    <p:extLst>
      <p:ext uri="{BB962C8B-B14F-4D97-AF65-F5344CB8AC3E}">
        <p14:creationId xmlns:p14="http://schemas.microsoft.com/office/powerpoint/2010/main" val="324935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4193-A641-4641-B4BF-2D792DD9EB37}"/>
              </a:ext>
            </a:extLst>
          </p:cNvPr>
          <p:cNvSpPr>
            <a:spLocks noGrp="1"/>
          </p:cNvSpPr>
          <p:nvPr>
            <p:ph type="title"/>
          </p:nvPr>
        </p:nvSpPr>
        <p:spPr/>
        <p:txBody>
          <a:bodyPr/>
          <a:lstStyle/>
          <a:p>
            <a:r>
              <a:rPr lang="en-US" sz="2400"/>
              <a:t>Excerpt from the 'important points to include' document.</a:t>
            </a:r>
          </a:p>
        </p:txBody>
      </p:sp>
      <p:pic>
        <p:nvPicPr>
          <p:cNvPr id="4" name="Picture 4" descr="A screenshot of a cell phone&#10;&#10;Description generated with very high confidence">
            <a:extLst>
              <a:ext uri="{FF2B5EF4-FFF2-40B4-BE49-F238E27FC236}">
                <a16:creationId xmlns:a16="http://schemas.microsoft.com/office/drawing/2014/main" id="{07DCB9C5-DA5C-4F0A-A2AA-188094FB3570}"/>
              </a:ext>
            </a:extLst>
          </p:cNvPr>
          <p:cNvPicPr>
            <a:picLocks noGrp="1" noChangeAspect="1"/>
          </p:cNvPicPr>
          <p:nvPr>
            <p:ph idx="1"/>
          </p:nvPr>
        </p:nvPicPr>
        <p:blipFill>
          <a:blip r:embed="rId2"/>
          <a:stretch>
            <a:fillRect/>
          </a:stretch>
        </p:blipFill>
        <p:spPr>
          <a:xfrm>
            <a:off x="1217008" y="2294842"/>
            <a:ext cx="5441347" cy="3416300"/>
          </a:xfrm>
        </p:spPr>
      </p:pic>
      <p:sp>
        <p:nvSpPr>
          <p:cNvPr id="5" name="TextBox 4">
            <a:extLst>
              <a:ext uri="{FF2B5EF4-FFF2-40B4-BE49-F238E27FC236}">
                <a16:creationId xmlns:a16="http://schemas.microsoft.com/office/drawing/2014/main" id="{3F66151B-2706-46EE-B26A-319A8DA821D4}"/>
              </a:ext>
            </a:extLst>
          </p:cNvPr>
          <p:cNvSpPr txBox="1"/>
          <p:nvPr/>
        </p:nvSpPr>
        <p:spPr>
          <a:xfrm>
            <a:off x="6923590" y="2351589"/>
            <a:ext cx="3341224" cy="3970318"/>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1.1c This starts with existing products, but then you may also be looking later at components. It is worth writing a conclusion on each page of your research...what have you found out that could be used in a specification?</a:t>
            </a:r>
          </a:p>
          <a:p>
            <a:endParaRPr lang="en-US" sz="1200"/>
          </a:p>
          <a:p>
            <a:r>
              <a:rPr lang="en-US" sz="1200"/>
              <a:t>-remember that I have already suggested that you start writing your specification table as you complete your research. It will make it easier for you as you go along.</a:t>
            </a:r>
          </a:p>
          <a:p>
            <a:endParaRPr lang="en-US" sz="1200"/>
          </a:p>
          <a:p>
            <a:r>
              <a:rPr lang="en-US" sz="1200"/>
              <a:t>1.1d It is up to you on how you go about researching these points. Some of them come up in development too. Everyone will be following a different iterative journey. However, if you want the marks at the end of the journey (in August when your GCSE results are published) you will need to fulfil them.</a:t>
            </a:r>
          </a:p>
          <a:p>
            <a:endParaRPr lang="en-US" sz="1200"/>
          </a:p>
        </p:txBody>
      </p:sp>
    </p:spTree>
    <p:extLst>
      <p:ext uri="{BB962C8B-B14F-4D97-AF65-F5344CB8AC3E}">
        <p14:creationId xmlns:p14="http://schemas.microsoft.com/office/powerpoint/2010/main" val="98183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8D77F84-A94D-4287-B1A5-0CFA96DCA398}"/>
              </a:ext>
            </a:extLst>
          </p:cNvPr>
          <p:cNvSpPr>
            <a:spLocks noGrp="1"/>
          </p:cNvSpPr>
          <p:nvPr>
            <p:ph type="title"/>
          </p:nvPr>
        </p:nvSpPr>
        <p:spPr>
          <a:xfrm>
            <a:off x="1154955" y="973667"/>
            <a:ext cx="2942210" cy="4833745"/>
          </a:xfrm>
        </p:spPr>
        <p:txBody>
          <a:bodyPr>
            <a:normAutofit/>
          </a:bodyPr>
          <a:lstStyle/>
          <a:p>
            <a:r>
              <a:rPr lang="en-US">
                <a:solidFill>
                  <a:srgbClr val="EBEBEB"/>
                </a:solidFill>
              </a:rPr>
              <a:t>The task....</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A40ABC7-73BF-4AEC-9F22-7DBB8AE6C782}"/>
              </a:ext>
            </a:extLst>
          </p:cNvPr>
          <p:cNvGraphicFramePr>
            <a:graphicFrameLocks noGrp="1"/>
          </p:cNvGraphicFramePr>
          <p:nvPr>
            <p:ph idx="1"/>
            <p:extLst>
              <p:ext uri="{D42A27DB-BD31-4B8C-83A1-F6EECF244321}">
                <p14:modId xmlns:p14="http://schemas.microsoft.com/office/powerpoint/2010/main" val="3404306022"/>
              </p:ext>
            </p:extLst>
          </p:nvPr>
        </p:nvGraphicFramePr>
        <p:xfrm>
          <a:off x="5146675" y="367507"/>
          <a:ext cx="6819899" cy="6246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1429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80712A6B313047A2548A8F29C9ED6F" ma:contentTypeVersion="7" ma:contentTypeDescription="Create a new document." ma:contentTypeScope="" ma:versionID="a8568456af157fa9a21c4b2ddb8b8544">
  <xsd:schema xmlns:xsd="http://www.w3.org/2001/XMLSchema" xmlns:xs="http://www.w3.org/2001/XMLSchema" xmlns:p="http://schemas.microsoft.com/office/2006/metadata/properties" xmlns:ns2="6a3f82a6-9800-462c-ad3e-78b5182d5333" targetNamespace="http://schemas.microsoft.com/office/2006/metadata/properties" ma:root="true" ma:fieldsID="ffc5814288f359e26a2d967e07de5f46" ns2:_="">
    <xsd:import namespace="6a3f82a6-9800-462c-ad3e-78b5182d53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3f82a6-9800-462c-ad3e-78b5182d5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8FCA58-4DCB-49FB-BF1B-C6FF560D0E32}">
  <ds:schemaRefs>
    <ds:schemaRef ds:uri="http://schemas.microsoft.com/sharepoint/v3/contenttype/forms"/>
  </ds:schemaRefs>
</ds:datastoreItem>
</file>

<file path=customXml/itemProps2.xml><?xml version="1.0" encoding="utf-8"?>
<ds:datastoreItem xmlns:ds="http://schemas.openxmlformats.org/officeDocument/2006/customXml" ds:itemID="{0D7900A8-6991-4412-BF31-CBF3B3C95040}">
  <ds:schemaRefs>
    <ds:schemaRef ds:uri="6a3f82a6-9800-462c-ad3e-78b5182d53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CD10F0-E690-4D1B-8288-A9B982299FE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NEA task 3 - Research</vt:lpstr>
      <vt:lpstr>Excerpt from examiner feedback</vt:lpstr>
      <vt:lpstr>Excerpt from the 'important points to include' document.</vt:lpstr>
      <vt:lpstr>Excerpt from the 'important points to include' document.</vt:lpstr>
      <vt:lpstr>Excerpt from the 'important points to include' document.</vt:lpstr>
      <vt:lpstr>The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2020-06-15T06:23:50Z</dcterms:created>
  <dcterms:modified xsi:type="dcterms:W3CDTF">2020-06-15T07:30:59Z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0x0101003280712A6B313047A2548A8F29C9ED6F</vt:lpwstr>
  </property>
</Properties>
</file>