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0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Ryan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3ec4b5ae70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3ec4b5ae70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Holton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ec4b5ae70_2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ec4b5ae70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Holton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6e378e3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6e378e3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c4b5ae70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c4b5ae70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Holton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ec4b5ae70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ec4b5ae70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Hello my name is Dylan Kahouk </a:t>
            </a:r>
            <a:endParaRPr/>
          </a:p>
          <a:p>
            <a:pPr marL="0" lvl="0" indent="0" algn="l" rtl="0">
              <a:spcBef>
                <a:spcPts val="0"/>
              </a:spcBef>
              <a:spcAft>
                <a:spcPts val="0"/>
              </a:spcAft>
              <a:buNone/>
            </a:pPr>
            <a:r>
              <a:rPr lang="en"/>
              <a:t>Now that we have the decrypted password with the username we can use SSH. We discovered there is a secret zip file and root has a VNC open on port 5901</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ec4b5ae70_2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ec4b5ae70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Dylan</a:t>
            </a:r>
            <a:endParaRPr/>
          </a:p>
          <a:p>
            <a:pPr marL="0" lvl="0" indent="0" algn="l" rtl="0">
              <a:lnSpc>
                <a:spcPct val="115000"/>
              </a:lnSpc>
              <a:spcBef>
                <a:spcPts val="1200"/>
              </a:spcBef>
              <a:spcAft>
                <a:spcPts val="0"/>
              </a:spcAft>
              <a:buClr>
                <a:schemeClr val="dk1"/>
              </a:buClr>
              <a:buSzPts val="1100"/>
              <a:buFont typeface="Arial"/>
              <a:buNone/>
            </a:pPr>
            <a:r>
              <a:rPr lang="en"/>
              <a:t>We unzip the secret file on our kali by scp, then binded the local host and VNC port to the user and IP</a:t>
            </a:r>
            <a:endParaRPr/>
          </a:p>
          <a:p>
            <a:pPr marL="0" lvl="0" indent="0" algn="l" rtl="0">
              <a:spcBef>
                <a:spcPts val="12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ec4b5ae70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ec4b5ae70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Dylan</a:t>
            </a:r>
            <a:endParaRPr/>
          </a:p>
          <a:p>
            <a:pPr marL="0" lvl="0" indent="0" algn="l" rtl="0">
              <a:lnSpc>
                <a:spcPct val="115000"/>
              </a:lnSpc>
              <a:spcBef>
                <a:spcPts val="1200"/>
              </a:spcBef>
              <a:spcAft>
                <a:spcPts val="0"/>
              </a:spcAft>
              <a:buNone/>
            </a:pPr>
            <a:r>
              <a:rPr lang="en"/>
              <a:t>By binding the address, it allowed us to privilege escalate to root on that specific port we used vncviewer to get a rootshell with the secret zip file</a:t>
            </a:r>
            <a:endParaRPr/>
          </a:p>
          <a:p>
            <a:pPr marL="0" lvl="0" indent="0" algn="l" rtl="0">
              <a:lnSpc>
                <a:spcPct val="115000"/>
              </a:lnSpc>
              <a:spcBef>
                <a:spcPts val="1200"/>
              </a:spcBef>
              <a:spcAft>
                <a:spcPts val="0"/>
              </a:spcAft>
              <a:buClr>
                <a:schemeClr val="dk1"/>
              </a:buClr>
              <a:buSzPts val="11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3ec4b5ae70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3ec4b5ae7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Dylan</a:t>
            </a:r>
            <a:endParaRPr/>
          </a:p>
          <a:p>
            <a:pPr marL="0" lvl="0" indent="0" algn="l" rtl="0">
              <a:spcBef>
                <a:spcPts val="0"/>
              </a:spcBef>
              <a:spcAft>
                <a:spcPts val="0"/>
              </a:spcAft>
              <a:buNone/>
            </a:pPr>
            <a:r>
              <a:rPr lang="en"/>
              <a:t>Once VNCviewer was launched we have full access to the root user and can find the flag.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dbae82f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dbae82f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3ec4b5ae7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3ec4b5ae7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Ryan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ec4b5ae7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ec4b5ae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Ryan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6e378e35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36e378e35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6e378e35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6e378e35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6e378e35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6e378e35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ec4b5ae70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ec4b5ae70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Ryan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6e378e35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6e378e35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6e378e35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6e378e35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ec4b5ae7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ec4b5ae7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ec4b5ae70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ec4b5ae7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3ec4b5ae70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3ec4b5ae70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ec4b5ae7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ec4b5ae7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ec4b5ae70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ec4b5ae70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Holton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47333" y="73742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Rooting ‘Poison’ Victim Machine (VM)</a:t>
            </a:r>
            <a:endParaRPr/>
          </a:p>
        </p:txBody>
      </p:sp>
      <p:sp>
        <p:nvSpPr>
          <p:cNvPr id="55" name="Google Shape;55;p13"/>
          <p:cNvSpPr txBox="1">
            <a:spLocks noGrp="1"/>
          </p:cNvSpPr>
          <p:nvPr>
            <p:ph type="subTitle" idx="1"/>
          </p:nvPr>
        </p:nvSpPr>
        <p:spPr>
          <a:xfrm>
            <a:off x="247325" y="3542325"/>
            <a:ext cx="8520600" cy="13089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t>A Local File-Inclusion Exploitation and Privilege Escalation Walkthrough</a:t>
            </a:r>
            <a:endParaRPr/>
          </a:p>
          <a:p>
            <a:pPr marL="0" lvl="0" indent="0" algn="ctr" rtl="0">
              <a:spcBef>
                <a:spcPts val="0"/>
              </a:spcBef>
              <a:spcAft>
                <a:spcPts val="0"/>
              </a:spcAft>
              <a:buNone/>
            </a:pPr>
            <a:endParaRPr sz="1400"/>
          </a:p>
          <a:p>
            <a:pPr marL="0" lvl="0" indent="0" algn="ctr" rtl="0">
              <a:spcBef>
                <a:spcPts val="0"/>
              </a:spcBef>
              <a:spcAft>
                <a:spcPts val="0"/>
              </a:spcAft>
              <a:buNone/>
            </a:pPr>
            <a:r>
              <a:rPr lang="en" sz="1400" b="1"/>
              <a:t>A Team RamRod Production</a:t>
            </a:r>
            <a:endParaRPr sz="1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Local File-Inclusion (continued)</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9" name="Google Shape;119;p22"/>
          <p:cNvPicPr preferRelativeResize="0"/>
          <p:nvPr/>
        </p:nvPicPr>
        <p:blipFill>
          <a:blip r:embed="rId3">
            <a:alphaModFix/>
          </a:blip>
          <a:stretch>
            <a:fillRect/>
          </a:stretch>
        </p:blipFill>
        <p:spPr>
          <a:xfrm>
            <a:off x="525225" y="2065075"/>
            <a:ext cx="8007749" cy="2503800"/>
          </a:xfrm>
          <a:prstGeom prst="rect">
            <a:avLst/>
          </a:prstGeom>
          <a:noFill/>
          <a:ln>
            <a:noFill/>
          </a:ln>
        </p:spPr>
      </p:pic>
      <p:pic>
        <p:nvPicPr>
          <p:cNvPr id="120" name="Google Shape;120;p22"/>
          <p:cNvPicPr preferRelativeResize="0"/>
          <p:nvPr/>
        </p:nvPicPr>
        <p:blipFill>
          <a:blip r:embed="rId4">
            <a:alphaModFix/>
          </a:blip>
          <a:stretch>
            <a:fillRect/>
          </a:stretch>
        </p:blipFill>
        <p:spPr>
          <a:xfrm>
            <a:off x="525225" y="1316475"/>
            <a:ext cx="8037727" cy="74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a:t>
            </a:r>
            <a:endParaRPr/>
          </a:p>
        </p:txBody>
      </p:sp>
      <p:sp>
        <p:nvSpPr>
          <p:cNvPr id="126" name="Google Shape;12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3"/>
          <p:cNvPicPr preferRelativeResize="0"/>
          <p:nvPr/>
        </p:nvPicPr>
        <p:blipFill>
          <a:blip r:embed="rId3">
            <a:alphaModFix/>
          </a:blip>
          <a:stretch>
            <a:fillRect/>
          </a:stretch>
        </p:blipFill>
        <p:spPr>
          <a:xfrm>
            <a:off x="6243575" y="1152475"/>
            <a:ext cx="2552650" cy="3354375"/>
          </a:xfrm>
          <a:prstGeom prst="rect">
            <a:avLst/>
          </a:prstGeom>
          <a:noFill/>
          <a:ln>
            <a:noFill/>
          </a:ln>
        </p:spPr>
      </p:pic>
      <p:pic>
        <p:nvPicPr>
          <p:cNvPr id="128" name="Google Shape;128;p23"/>
          <p:cNvPicPr preferRelativeResize="0"/>
          <p:nvPr/>
        </p:nvPicPr>
        <p:blipFill rotWithShape="1">
          <a:blip r:embed="rId4">
            <a:alphaModFix/>
          </a:blip>
          <a:srcRect l="3428" t="7798" b="2458"/>
          <a:stretch/>
        </p:blipFill>
        <p:spPr>
          <a:xfrm>
            <a:off x="119575" y="1152475"/>
            <a:ext cx="6123999" cy="3436700"/>
          </a:xfrm>
          <a:prstGeom prst="rect">
            <a:avLst/>
          </a:prstGeom>
          <a:noFill/>
          <a:ln>
            <a:noFill/>
          </a:ln>
        </p:spPr>
      </p:pic>
      <p:pic>
        <p:nvPicPr>
          <p:cNvPr id="129" name="Google Shape;129;p23"/>
          <p:cNvPicPr preferRelativeResize="0"/>
          <p:nvPr/>
        </p:nvPicPr>
        <p:blipFill rotWithShape="1">
          <a:blip r:embed="rId5">
            <a:alphaModFix/>
          </a:blip>
          <a:srcRect l="3541" t="5711" r="30517" b="20214"/>
          <a:stretch/>
        </p:blipFill>
        <p:spPr>
          <a:xfrm>
            <a:off x="6571513" y="3657875"/>
            <a:ext cx="1896775" cy="93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Break Down of the Code</a:t>
            </a:r>
            <a:endParaRPr/>
          </a:p>
        </p:txBody>
      </p:sp>
      <p:sp>
        <p:nvSpPr>
          <p:cNvPr id="135" name="Google Shape;13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Starting with the import of the base64 infrastructure you give python all the necessary information to manage and read the encoding</a:t>
            </a:r>
            <a:endParaRPr/>
          </a:p>
          <a:p>
            <a:pPr marL="457200" lvl="0" indent="-342900" algn="l" rtl="0">
              <a:spcBef>
                <a:spcPts val="0"/>
              </a:spcBef>
              <a:spcAft>
                <a:spcPts val="0"/>
              </a:spcAft>
              <a:buSzPts val="1800"/>
              <a:buChar char="●"/>
            </a:pPr>
            <a:r>
              <a:rPr lang="en"/>
              <a:t>Setting the variable: just copy and paste the exact code, in parentheses, behind whatever you want to name your variable (in this case it is encode)</a:t>
            </a:r>
            <a:endParaRPr/>
          </a:p>
          <a:p>
            <a:pPr marL="457200" lvl="0" indent="-342900" algn="l" rtl="0">
              <a:spcBef>
                <a:spcPts val="0"/>
              </a:spcBef>
              <a:spcAft>
                <a:spcPts val="0"/>
              </a:spcAft>
              <a:buSzPts val="1800"/>
              <a:buChar char="●"/>
            </a:pPr>
            <a:r>
              <a:rPr lang="en"/>
              <a:t>We set the decode variable to 13 so the function runs exactly 13 times</a:t>
            </a:r>
            <a:endParaRPr/>
          </a:p>
          <a:p>
            <a:pPr marL="457200" lvl="0" indent="-342900" algn="l" rtl="0">
              <a:spcBef>
                <a:spcPts val="0"/>
              </a:spcBef>
              <a:spcAft>
                <a:spcPts val="0"/>
              </a:spcAft>
              <a:buSzPts val="1800"/>
              <a:buChar char="●"/>
            </a:pPr>
            <a:r>
              <a:rPr lang="en"/>
              <a:t>The function is a loop that decodes base64 as many time as it set to in the range</a:t>
            </a:r>
            <a:endParaRPr/>
          </a:p>
          <a:p>
            <a:pPr marL="457200" lvl="0" indent="-342900" algn="l" rtl="0">
              <a:spcBef>
                <a:spcPts val="0"/>
              </a:spcBef>
              <a:spcAft>
                <a:spcPts val="0"/>
              </a:spcAft>
              <a:buSzPts val="1800"/>
              <a:buChar char="●"/>
            </a:pPr>
            <a:r>
              <a:rPr lang="en"/>
              <a:t>After it runs the given number of times in range it converts the output from Unicode to UTF-8 </a:t>
            </a:r>
            <a:endParaRPr/>
          </a:p>
          <a:p>
            <a:pPr marL="457200" lvl="0" indent="-342900" algn="l" rtl="0">
              <a:spcBef>
                <a:spcPts val="0"/>
              </a:spcBef>
              <a:spcAft>
                <a:spcPts val="0"/>
              </a:spcAft>
              <a:buSzPts val="1800"/>
              <a:buChar char="●"/>
            </a:pPr>
            <a:r>
              <a:rPr lang="en"/>
              <a:t>Then the code prints our result (the password of the unknown user)</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etc/passwd</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2" name="Google Shape;142;p25"/>
          <p:cNvPicPr preferRelativeResize="0"/>
          <p:nvPr/>
        </p:nvPicPr>
        <p:blipFill rotWithShape="1">
          <a:blip r:embed="rId3">
            <a:alphaModFix/>
          </a:blip>
          <a:srcRect l="1545"/>
          <a:stretch/>
        </p:blipFill>
        <p:spPr>
          <a:xfrm>
            <a:off x="311700" y="1551525"/>
            <a:ext cx="8520601" cy="204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Vital Information</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6"/>
          <p:cNvPicPr preferRelativeResize="0"/>
          <p:nvPr/>
        </p:nvPicPr>
        <p:blipFill>
          <a:blip r:embed="rId3">
            <a:alphaModFix/>
          </a:blip>
          <a:stretch>
            <a:fillRect/>
          </a:stretch>
        </p:blipFill>
        <p:spPr>
          <a:xfrm>
            <a:off x="311700" y="1152475"/>
            <a:ext cx="3657600" cy="1647825"/>
          </a:xfrm>
          <a:prstGeom prst="rect">
            <a:avLst/>
          </a:prstGeom>
          <a:noFill/>
          <a:ln>
            <a:noFill/>
          </a:ln>
        </p:spPr>
      </p:pic>
      <p:pic>
        <p:nvPicPr>
          <p:cNvPr id="150" name="Google Shape;150;p26"/>
          <p:cNvPicPr preferRelativeResize="0"/>
          <p:nvPr/>
        </p:nvPicPr>
        <p:blipFill>
          <a:blip r:embed="rId4">
            <a:alphaModFix/>
          </a:blip>
          <a:stretch>
            <a:fillRect/>
          </a:stretch>
        </p:blipFill>
        <p:spPr>
          <a:xfrm>
            <a:off x="5174700" y="1152475"/>
            <a:ext cx="3657600" cy="1647825"/>
          </a:xfrm>
          <a:prstGeom prst="rect">
            <a:avLst/>
          </a:prstGeom>
          <a:noFill/>
          <a:ln>
            <a:noFill/>
          </a:ln>
        </p:spPr>
      </p:pic>
      <p:pic>
        <p:nvPicPr>
          <p:cNvPr id="151" name="Google Shape;151;p26"/>
          <p:cNvPicPr preferRelativeResize="0"/>
          <p:nvPr/>
        </p:nvPicPr>
        <p:blipFill>
          <a:blip r:embed="rId5">
            <a:alphaModFix/>
          </a:blip>
          <a:stretch>
            <a:fillRect/>
          </a:stretch>
        </p:blipFill>
        <p:spPr>
          <a:xfrm>
            <a:off x="2140500" y="4146650"/>
            <a:ext cx="4862999" cy="42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SSH Server Attack</a:t>
            </a:r>
            <a:endParaRPr/>
          </a:p>
        </p:txBody>
      </p:sp>
      <p:sp>
        <p:nvSpPr>
          <p:cNvPr id="157" name="Google Shape;15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8" name="Google Shape;158;p27"/>
          <p:cNvPicPr preferRelativeResize="0"/>
          <p:nvPr/>
        </p:nvPicPr>
        <p:blipFill>
          <a:blip r:embed="rId3">
            <a:alphaModFix/>
          </a:blip>
          <a:stretch>
            <a:fillRect/>
          </a:stretch>
        </p:blipFill>
        <p:spPr>
          <a:xfrm>
            <a:off x="311700" y="1152475"/>
            <a:ext cx="5525701" cy="2281300"/>
          </a:xfrm>
          <a:prstGeom prst="rect">
            <a:avLst/>
          </a:prstGeom>
          <a:noFill/>
          <a:ln>
            <a:noFill/>
          </a:ln>
        </p:spPr>
      </p:pic>
      <p:pic>
        <p:nvPicPr>
          <p:cNvPr id="159" name="Google Shape;159;p27"/>
          <p:cNvPicPr preferRelativeResize="0"/>
          <p:nvPr/>
        </p:nvPicPr>
        <p:blipFill>
          <a:blip r:embed="rId4">
            <a:alphaModFix/>
          </a:blip>
          <a:stretch>
            <a:fillRect/>
          </a:stretch>
        </p:blipFill>
        <p:spPr>
          <a:xfrm>
            <a:off x="311700" y="3510825"/>
            <a:ext cx="5438775" cy="866775"/>
          </a:xfrm>
          <a:prstGeom prst="rect">
            <a:avLst/>
          </a:prstGeom>
          <a:noFill/>
          <a:ln>
            <a:noFill/>
          </a:ln>
        </p:spPr>
      </p:pic>
      <p:sp>
        <p:nvSpPr>
          <p:cNvPr id="160" name="Google Shape;160;p27"/>
          <p:cNvSpPr txBox="1"/>
          <p:nvPr/>
        </p:nvSpPr>
        <p:spPr>
          <a:xfrm>
            <a:off x="5999850" y="1494588"/>
            <a:ext cx="26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Secure Copy</a:t>
            </a:r>
            <a:endParaRPr>
              <a:solidFill>
                <a:schemeClr val="dk1"/>
              </a:solidFill>
            </a:endParaRPr>
          </a:p>
        </p:txBody>
      </p:sp>
      <p:sp>
        <p:nvSpPr>
          <p:cNvPr id="161" name="Google Shape;161;p27"/>
          <p:cNvSpPr txBox="1"/>
          <p:nvPr/>
        </p:nvSpPr>
        <p:spPr>
          <a:xfrm>
            <a:off x="5999850" y="2371650"/>
            <a:ext cx="236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Unzip Secret.zip file</a:t>
            </a:r>
            <a:endParaRPr>
              <a:solidFill>
                <a:schemeClr val="dk1"/>
              </a:solidFill>
            </a:endParaRPr>
          </a:p>
        </p:txBody>
      </p:sp>
      <p:sp>
        <p:nvSpPr>
          <p:cNvPr id="162" name="Google Shape;162;p27"/>
          <p:cNvSpPr txBox="1"/>
          <p:nvPr/>
        </p:nvSpPr>
        <p:spPr>
          <a:xfrm>
            <a:off x="5999850" y="3528563"/>
            <a:ext cx="2363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Bind the local host and open port to the user and IP Address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VNC Viewer</a:t>
            </a:r>
            <a:endParaRPr/>
          </a:p>
        </p:txBody>
      </p:sp>
      <p:sp>
        <p:nvSpPr>
          <p:cNvPr id="168" name="Google Shape;16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9" name="Google Shape;169;p28"/>
          <p:cNvPicPr preferRelativeResize="0"/>
          <p:nvPr/>
        </p:nvPicPr>
        <p:blipFill>
          <a:blip r:embed="rId3">
            <a:alphaModFix/>
          </a:blip>
          <a:stretch>
            <a:fillRect/>
          </a:stretch>
        </p:blipFill>
        <p:spPr>
          <a:xfrm>
            <a:off x="311696" y="1152475"/>
            <a:ext cx="2399804" cy="638175"/>
          </a:xfrm>
          <a:prstGeom prst="rect">
            <a:avLst/>
          </a:prstGeom>
          <a:noFill/>
          <a:ln>
            <a:noFill/>
          </a:ln>
        </p:spPr>
      </p:pic>
      <p:pic>
        <p:nvPicPr>
          <p:cNvPr id="170" name="Google Shape;170;p28"/>
          <p:cNvPicPr preferRelativeResize="0"/>
          <p:nvPr/>
        </p:nvPicPr>
        <p:blipFill>
          <a:blip r:embed="rId4">
            <a:alphaModFix/>
          </a:blip>
          <a:stretch>
            <a:fillRect/>
          </a:stretch>
        </p:blipFill>
        <p:spPr>
          <a:xfrm>
            <a:off x="2888700" y="1152475"/>
            <a:ext cx="5943600" cy="638175"/>
          </a:xfrm>
          <a:prstGeom prst="rect">
            <a:avLst/>
          </a:prstGeom>
          <a:noFill/>
          <a:ln>
            <a:noFill/>
          </a:ln>
        </p:spPr>
      </p:pic>
      <p:pic>
        <p:nvPicPr>
          <p:cNvPr id="171" name="Google Shape;171;p28"/>
          <p:cNvPicPr preferRelativeResize="0"/>
          <p:nvPr/>
        </p:nvPicPr>
        <p:blipFill rotWithShape="1">
          <a:blip r:embed="rId5">
            <a:alphaModFix/>
          </a:blip>
          <a:srcRect l="4522" t="46845" r="35417" b="40102"/>
          <a:stretch/>
        </p:blipFill>
        <p:spPr>
          <a:xfrm>
            <a:off x="610150" y="1925400"/>
            <a:ext cx="7923700" cy="911225"/>
          </a:xfrm>
          <a:prstGeom prst="rect">
            <a:avLst/>
          </a:prstGeom>
          <a:noFill/>
          <a:ln>
            <a:noFill/>
          </a:ln>
        </p:spPr>
      </p:pic>
      <p:pic>
        <p:nvPicPr>
          <p:cNvPr id="172" name="Google Shape;172;p28"/>
          <p:cNvPicPr preferRelativeResize="0"/>
          <p:nvPr/>
        </p:nvPicPr>
        <p:blipFill rotWithShape="1">
          <a:blip r:embed="rId6">
            <a:alphaModFix/>
          </a:blip>
          <a:srcRect b="25378"/>
          <a:stretch/>
        </p:blipFill>
        <p:spPr>
          <a:xfrm>
            <a:off x="610150" y="2836625"/>
            <a:ext cx="7923701" cy="1973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8" name="Google Shape;17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29"/>
          <p:cNvPicPr preferRelativeResize="0"/>
          <p:nvPr/>
        </p:nvPicPr>
        <p:blipFill>
          <a:blip r:embed="rId3">
            <a:alphaModFix/>
          </a:blip>
          <a:stretch>
            <a:fillRect/>
          </a:stretch>
        </p:blipFill>
        <p:spPr>
          <a:xfrm>
            <a:off x="0" y="140643"/>
            <a:ext cx="9144003" cy="48622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Commands and Options</a:t>
            </a:r>
            <a:endParaRPr/>
          </a:p>
        </p:txBody>
      </p:sp>
      <p:sp>
        <p:nvSpPr>
          <p:cNvPr id="185" name="Google Shape;18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b="1">
                <a:solidFill>
                  <a:schemeClr val="dk1"/>
                </a:solidFill>
              </a:rPr>
              <a:t>Ssh &lt;username&gt;@&lt;ip address&gt;</a:t>
            </a:r>
            <a:endParaRPr b="1">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Sockstat -4 -l</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-4: Show open IPv4 sockets only</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-l: Show listening sockets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Scp &lt;username&gt;@&lt;ip address&gt;:&lt;file&gt;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Ssh -L &lt;port&gt;:&lt;client&gt;:&lt;port&gt; -N -f -l &lt;user&gt; &lt;ip address&gt;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-L: Specifies that the given port on the localhost is to be forwarded to the given host and port on the remote side</a:t>
            </a:r>
            <a:endParaRPr sz="1200">
              <a:solidFill>
                <a:schemeClr val="dk1"/>
              </a:solidFill>
              <a:highlight>
                <a:srgbClr val="F5F5F5"/>
              </a:highlight>
            </a:endParaRPr>
          </a:p>
          <a:p>
            <a:pPr marL="914400" lvl="1" indent="-317500" algn="l" rtl="0">
              <a:spcBef>
                <a:spcPts val="0"/>
              </a:spcBef>
              <a:spcAft>
                <a:spcPts val="0"/>
              </a:spcAft>
              <a:buClr>
                <a:schemeClr val="dk1"/>
              </a:buClr>
              <a:buSzPts val="1400"/>
              <a:buChar char="○"/>
            </a:pPr>
            <a:r>
              <a:rPr lang="en">
                <a:solidFill>
                  <a:schemeClr val="dk1"/>
                </a:solidFill>
              </a:rPr>
              <a:t>-N: </a:t>
            </a:r>
            <a:r>
              <a:rPr lang="en" sz="1200">
                <a:solidFill>
                  <a:schemeClr val="dk1"/>
                </a:solidFill>
              </a:rPr>
              <a:t>Doesn’t execute remote command, just forwards the port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 </a:t>
            </a:r>
            <a:r>
              <a:rPr lang="en" sz="1200">
                <a:solidFill>
                  <a:schemeClr val="dk1"/>
                </a:solidFill>
              </a:rPr>
              <a:t>Request ssh to go to background when all remote port forwards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-l: Specifies the user to log in as on the remote machine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Vncviewer localhost:&lt;port&gt; -passwd &lt;file&gt;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Blue Team Remediation</a:t>
            </a:r>
            <a:endParaRPr/>
          </a:p>
        </p:txBody>
      </p:sp>
      <p:sp>
        <p:nvSpPr>
          <p:cNvPr id="191" name="Google Shape;19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a:solidFill>
                  <a:schemeClr val="dk1"/>
                </a:solidFill>
              </a:rPr>
              <a:t>Local File Inclusion</a:t>
            </a:r>
            <a:endParaRPr b="1">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SSH Server</a:t>
            </a:r>
            <a:endParaRPr b="1">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.PHP Prevention</a:t>
            </a:r>
            <a:endParaRPr b="1">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WAF</a:t>
            </a:r>
            <a:endParaRPr b="1">
              <a:solidFill>
                <a:schemeClr val="dk1"/>
              </a:solidFill>
            </a:endParaRPr>
          </a:p>
        </p:txBody>
      </p:sp>
      <p:pic>
        <p:nvPicPr>
          <p:cNvPr id="192" name="Google Shape;192;p31"/>
          <p:cNvPicPr preferRelativeResize="0"/>
          <p:nvPr/>
        </p:nvPicPr>
        <p:blipFill>
          <a:blip r:embed="rId3">
            <a:alphaModFix/>
          </a:blip>
          <a:stretch>
            <a:fillRect/>
          </a:stretch>
        </p:blipFill>
        <p:spPr>
          <a:xfrm>
            <a:off x="2711225" y="1573825"/>
            <a:ext cx="5967773" cy="2995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rPr>
              <a:t>In this exercise we will be demonstrating the aspects of a penetration test of a box on the Hack The Box website. Through the use of Active and Passive reconnaissance we will gain valuable information to use the tools we have learned through this course and along the way of cracking this box. This is where red turns purple and we use our red team findings to formulate a blue team response to the type of vulnerabilities that were found. Next you will see the first step into “Poison” a Hack The Box machine.</a:t>
            </a:r>
            <a:endParaRPr sz="1200">
              <a:solidFill>
                <a:schemeClr val="dk1"/>
              </a:solidFill>
            </a:endParaRPr>
          </a:p>
          <a:p>
            <a:pPr marL="0" lvl="0" indent="0" algn="l" rtl="0">
              <a:spcBef>
                <a:spcPts val="0"/>
              </a:spcBef>
              <a:spcAft>
                <a:spcPts val="1200"/>
              </a:spcAft>
              <a:buNone/>
            </a:pPr>
            <a:endParaRPr/>
          </a:p>
        </p:txBody>
      </p:sp>
      <p:pic>
        <p:nvPicPr>
          <p:cNvPr id="62" name="Google Shape;62;p14"/>
          <p:cNvPicPr preferRelativeResize="0"/>
          <p:nvPr/>
        </p:nvPicPr>
        <p:blipFill>
          <a:blip r:embed="rId3">
            <a:alphaModFix/>
          </a:blip>
          <a:stretch>
            <a:fillRect/>
          </a:stretch>
        </p:blipFill>
        <p:spPr>
          <a:xfrm>
            <a:off x="0" y="2324950"/>
            <a:ext cx="9144000" cy="2264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.PHP Prevention(Local File Inclusion)</a:t>
            </a:r>
            <a:endParaRPr/>
          </a:p>
        </p:txBody>
      </p:sp>
      <p:sp>
        <p:nvSpPr>
          <p:cNvPr id="198" name="Google Shape;19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Authentication Access: even for low level or base line web operations, when hosted on a main machine should require some level of password authentication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Sanitize input fields within server: the url, with no security, will act more as a command line than a website Sanitizing the server will prevent unwanted execution and navigation of input in the server itself</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SSL (Secure Socket Layer): the transfer of information from the webhost to the database is crucial and the encryption is just as important</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SSH Server Protection</a:t>
            </a:r>
            <a:endParaRPr/>
          </a:p>
        </p:txBody>
      </p:sp>
      <p:sp>
        <p:nvSpPr>
          <p:cNvPr id="204" name="Google Shape;20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Disable Root Login Over SSH Server: This lowers the vulnerability of having the root password exposed and giving hackers access to all services in the SSH server.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Disable SSH Login Authentication with Password: It is recommended to use ssh public key authentication for remote access to the server. This will better secure brute force attacks on the password.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Limit User Login Access Using SSH: By Default, SSH allows anyone to access remotely. This can be done in ssh_config and setting Allow/Users/DenyUsers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Use Stronger Passwords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WAF (Web Application Firewalls)</a:t>
            </a:r>
            <a:endParaRPr/>
          </a:p>
        </p:txBody>
      </p:sp>
      <p:sp>
        <p:nvSpPr>
          <p:cNvPr id="210" name="Google Shape;21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5F5F5"/>
              </a:buClr>
              <a:buSzPts val="1800"/>
              <a:buChar char="●"/>
            </a:pPr>
            <a:r>
              <a:rPr lang="en">
                <a:solidFill>
                  <a:srgbClr val="F5F5F5"/>
                </a:solidFill>
              </a:rPr>
              <a:t>The use of a firewall is crucial in many ways. Just as a general rul, this attack could have been almost entirely prevented with the use of a good firewall</a:t>
            </a:r>
            <a:endParaRPr>
              <a:solidFill>
                <a:srgbClr val="F5F5F5"/>
              </a:solidFill>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16" name="Google Shape;21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solidFill>
                  <a:schemeClr val="dk1"/>
                </a:solidFill>
              </a:rPr>
              <a:t>Poison, a HackTheBox CTF Target-Practice VM, introduced new and interesting concepts of exploitation, including using SCP to download files from Victim Machine, incorporating VNC Viewer to escalate to root, and the exploitation shows examples of possible threats and vulnerabilities there could be.</a:t>
            </a:r>
            <a:endParaRPr sz="2400">
              <a:solidFill>
                <a:schemeClr val="dk1"/>
              </a:solidFill>
            </a:endParaRPr>
          </a:p>
        </p:txBody>
      </p:sp>
      <p:pic>
        <p:nvPicPr>
          <p:cNvPr id="217" name="Google Shape;217;p35"/>
          <p:cNvPicPr preferRelativeResize="0"/>
          <p:nvPr/>
        </p:nvPicPr>
        <p:blipFill>
          <a:blip r:embed="rId3">
            <a:alphaModFix/>
          </a:blip>
          <a:stretch>
            <a:fillRect/>
          </a:stretch>
        </p:blipFill>
        <p:spPr>
          <a:xfrm>
            <a:off x="1502275" y="2518100"/>
            <a:ext cx="6352475" cy="205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OpenVPN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There are </a:t>
            </a:r>
            <a:r>
              <a:rPr lang="en" b="1" u="sng"/>
              <a:t>2</a:t>
            </a:r>
            <a:r>
              <a:rPr lang="en"/>
              <a:t> main routes of getting started on a HackTheBox exercise. You can use a web-based instance of a </a:t>
            </a:r>
            <a:r>
              <a:rPr lang="en" i="1"/>
              <a:t>Parrot Linux </a:t>
            </a:r>
            <a:r>
              <a:rPr lang="en"/>
              <a:t>VM, through HTB’s </a:t>
            </a:r>
            <a:r>
              <a:rPr lang="en" i="1"/>
              <a:t>Pwnbox</a:t>
            </a:r>
            <a:r>
              <a:rPr lang="en"/>
              <a:t> feature, or you can use the OpenVPN’s Lab access file to enable your own Guest VM on your system, such as </a:t>
            </a:r>
            <a:r>
              <a:rPr lang="en" i="1"/>
              <a:t>Kali Linux</a:t>
            </a:r>
            <a:r>
              <a:rPr lang="en"/>
              <a:t> which we will use here.</a:t>
            </a:r>
            <a:endParaRPr/>
          </a:p>
          <a:p>
            <a:pPr marL="457200" lvl="0" indent="-342900" algn="l" rtl="0">
              <a:spcBef>
                <a:spcPts val="1200"/>
              </a:spcBef>
              <a:spcAft>
                <a:spcPts val="0"/>
              </a:spcAft>
              <a:buSzPts val="1800"/>
              <a:buChar char="●"/>
            </a:pPr>
            <a:r>
              <a:rPr lang="en"/>
              <a:t>Select </a:t>
            </a:r>
            <a:r>
              <a:rPr lang="en" i="1"/>
              <a:t>Connect to HTB</a:t>
            </a:r>
            <a:r>
              <a:rPr lang="en"/>
              <a:t> in the top right corner.</a:t>
            </a:r>
            <a:endParaRPr/>
          </a:p>
          <a:p>
            <a:pPr marL="457200" lvl="0" indent="-342900" algn="l" rtl="0">
              <a:spcBef>
                <a:spcPts val="0"/>
              </a:spcBef>
              <a:spcAft>
                <a:spcPts val="0"/>
              </a:spcAft>
              <a:buSzPts val="1800"/>
              <a:buChar char="●"/>
            </a:pPr>
            <a:r>
              <a:rPr lang="en"/>
              <a:t>Click </a:t>
            </a:r>
            <a:r>
              <a:rPr lang="en" i="1"/>
              <a:t>Machines</a:t>
            </a:r>
            <a:r>
              <a:rPr lang="en"/>
              <a:t> and choose OpenVPN in this case.</a:t>
            </a:r>
            <a:endParaRPr/>
          </a:p>
          <a:p>
            <a:pPr marL="457200" lvl="0" indent="-342900" algn="l" rtl="0">
              <a:spcBef>
                <a:spcPts val="0"/>
              </a:spcBef>
              <a:spcAft>
                <a:spcPts val="0"/>
              </a:spcAft>
              <a:buSzPts val="1800"/>
              <a:buChar char="●"/>
            </a:pPr>
            <a:r>
              <a:rPr lang="en"/>
              <a:t>Choose an appropriate VPN server and download the .</a:t>
            </a:r>
            <a:r>
              <a:rPr lang="en" i="1"/>
              <a:t>ovpn</a:t>
            </a:r>
            <a:r>
              <a:rPr lang="en"/>
              <a:t> file</a:t>
            </a:r>
            <a:endParaRPr/>
          </a:p>
          <a:p>
            <a:pPr marL="457200" lvl="0" indent="-342900" algn="l" rtl="0">
              <a:spcBef>
                <a:spcPts val="0"/>
              </a:spcBef>
              <a:spcAft>
                <a:spcPts val="0"/>
              </a:spcAft>
              <a:buSzPts val="1800"/>
              <a:buChar char="●"/>
            </a:pPr>
            <a:r>
              <a:rPr lang="en"/>
              <a:t>You can import the file via Drag n’ Drop to your Guest VM (Kali)</a:t>
            </a:r>
            <a:endParaRPr/>
          </a:p>
          <a:p>
            <a:pPr marL="457200" lvl="0" indent="-342900" algn="l" rtl="0">
              <a:spcBef>
                <a:spcPts val="0"/>
              </a:spcBef>
              <a:spcAft>
                <a:spcPts val="0"/>
              </a:spcAft>
              <a:buSzPts val="1800"/>
              <a:buChar char="●"/>
            </a:pPr>
            <a:r>
              <a:rPr lang="en"/>
              <a:t>Then you input the following within the same directory or use the path to .</a:t>
            </a:r>
            <a:r>
              <a:rPr lang="en" i="1"/>
              <a:t>ovpn</a:t>
            </a:r>
            <a:r>
              <a:rPr lang="en"/>
              <a:t> file:</a:t>
            </a:r>
            <a:endParaRPr/>
          </a:p>
          <a:p>
            <a:pPr marL="457200" lvl="0" indent="-342900" algn="l" rtl="0">
              <a:spcBef>
                <a:spcPts val="0"/>
              </a:spcBef>
              <a:spcAft>
                <a:spcPts val="0"/>
              </a:spcAft>
              <a:buSzPts val="1800"/>
              <a:buChar char="●"/>
            </a:pPr>
            <a:r>
              <a:rPr lang="en" i="1"/>
              <a:t>sudo openvpn lab_username.ovpn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OpenVPN (continued) and Spawn Machine (Poison)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will see route tunneling occur on the shell, and if you return to the HTB Poison machine page, you will see that a connection attempt is in progress, could take a few minutes and then once the sidebar is </a:t>
            </a:r>
            <a:r>
              <a:rPr lang="en" i="1"/>
              <a:t>Green</a:t>
            </a:r>
            <a:r>
              <a:rPr lang="en"/>
              <a:t> and says </a:t>
            </a:r>
            <a:r>
              <a:rPr lang="en" i="1"/>
              <a:t>Connected</a:t>
            </a:r>
            <a:r>
              <a:rPr lang="en"/>
              <a:t>, you can then click on </a:t>
            </a:r>
            <a:r>
              <a:rPr lang="en" i="1"/>
              <a:t>Spawn Machine</a:t>
            </a:r>
            <a:r>
              <a:rPr lang="en"/>
              <a:t> over on the left side and let that connect. Once connected, you can click on IP address to copy your clipboard:</a:t>
            </a:r>
            <a:endParaRPr/>
          </a:p>
          <a:p>
            <a:pPr marL="0" lvl="0" indent="0" algn="l" rtl="0">
              <a:spcBef>
                <a:spcPts val="1200"/>
              </a:spcBef>
              <a:spcAft>
                <a:spcPts val="1200"/>
              </a:spcAft>
              <a:buNone/>
            </a:pPr>
            <a:endParaRPr/>
          </a:p>
        </p:txBody>
      </p:sp>
      <p:pic>
        <p:nvPicPr>
          <p:cNvPr id="75" name="Google Shape;75;p16"/>
          <p:cNvPicPr preferRelativeResize="0"/>
          <p:nvPr/>
        </p:nvPicPr>
        <p:blipFill rotWithShape="1">
          <a:blip r:embed="rId3">
            <a:alphaModFix/>
          </a:blip>
          <a:srcRect t="40572" b="27285"/>
          <a:stretch/>
        </p:blipFill>
        <p:spPr>
          <a:xfrm>
            <a:off x="1600200" y="3265750"/>
            <a:ext cx="5943600" cy="130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Active Recon: Enumeration - Port Scanning!</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2" name="Google Shape;82;p17"/>
          <p:cNvPicPr preferRelativeResize="0"/>
          <p:nvPr/>
        </p:nvPicPr>
        <p:blipFill rotWithShape="1">
          <a:blip r:embed="rId3">
            <a:alphaModFix/>
          </a:blip>
          <a:srcRect b="74912"/>
          <a:stretch/>
        </p:blipFill>
        <p:spPr>
          <a:xfrm>
            <a:off x="311700" y="4050316"/>
            <a:ext cx="7239000" cy="51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Stronger Scan and Saving Results!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9" name="Google Shape;89;p18"/>
          <p:cNvPicPr preferRelativeResize="0"/>
          <p:nvPr/>
        </p:nvPicPr>
        <p:blipFill>
          <a:blip r:embed="rId3">
            <a:alphaModFix/>
          </a:blip>
          <a:stretch>
            <a:fillRect/>
          </a:stretch>
        </p:blipFill>
        <p:spPr>
          <a:xfrm>
            <a:off x="311700" y="1152475"/>
            <a:ext cx="8520600" cy="338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Stronger Scan and Saving Results! (continued)</a:t>
            </a:r>
            <a:endParaRPr/>
          </a:p>
          <a:p>
            <a:pPr marL="0" lvl="0" indent="0" algn="l" rtl="0">
              <a:spcBef>
                <a:spcPts val="0"/>
              </a:spcBef>
              <a:spcAft>
                <a:spcPts val="0"/>
              </a:spcAft>
              <a:buNone/>
            </a:pP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9"/>
          <p:cNvPicPr preferRelativeResize="0"/>
          <p:nvPr/>
        </p:nvPicPr>
        <p:blipFill>
          <a:blip r:embed="rId3">
            <a:alphaModFix/>
          </a:blip>
          <a:stretch>
            <a:fillRect/>
          </a:stretch>
        </p:blipFill>
        <p:spPr>
          <a:xfrm>
            <a:off x="2484500" y="3412150"/>
            <a:ext cx="3550761" cy="572700"/>
          </a:xfrm>
          <a:prstGeom prst="rect">
            <a:avLst/>
          </a:prstGeom>
          <a:noFill/>
          <a:ln>
            <a:noFill/>
          </a:ln>
        </p:spPr>
      </p:pic>
      <p:pic>
        <p:nvPicPr>
          <p:cNvPr id="97" name="Google Shape;97;p19"/>
          <p:cNvPicPr preferRelativeResize="0"/>
          <p:nvPr/>
        </p:nvPicPr>
        <p:blipFill>
          <a:blip r:embed="rId4">
            <a:alphaModFix/>
          </a:blip>
          <a:stretch>
            <a:fillRect/>
          </a:stretch>
        </p:blipFill>
        <p:spPr>
          <a:xfrm>
            <a:off x="604838" y="1914525"/>
            <a:ext cx="7934325" cy="1314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Stronger Scan and Saving Results! (continued)</a:t>
            </a:r>
            <a:endParaRPr/>
          </a:p>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20"/>
          <p:cNvPicPr preferRelativeResize="0"/>
          <p:nvPr/>
        </p:nvPicPr>
        <p:blipFill>
          <a:blip r:embed="rId3">
            <a:alphaModFix/>
          </a:blip>
          <a:stretch>
            <a:fillRect/>
          </a:stretch>
        </p:blipFill>
        <p:spPr>
          <a:xfrm>
            <a:off x="633413" y="1009650"/>
            <a:ext cx="7877175" cy="31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Local File-Inclusion (LFI)</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21"/>
          <p:cNvPicPr preferRelativeResize="0"/>
          <p:nvPr/>
        </p:nvPicPr>
        <p:blipFill>
          <a:blip r:embed="rId3">
            <a:alphaModFix/>
          </a:blip>
          <a:stretch>
            <a:fillRect/>
          </a:stretch>
        </p:blipFill>
        <p:spPr>
          <a:xfrm>
            <a:off x="343388" y="2492675"/>
            <a:ext cx="8198125" cy="1434900"/>
          </a:xfrm>
          <a:prstGeom prst="rect">
            <a:avLst/>
          </a:prstGeom>
          <a:noFill/>
          <a:ln>
            <a:noFill/>
          </a:ln>
        </p:spPr>
      </p:pic>
      <p:pic>
        <p:nvPicPr>
          <p:cNvPr id="112" name="Google Shape;112;p21"/>
          <p:cNvPicPr preferRelativeResize="0"/>
          <p:nvPr/>
        </p:nvPicPr>
        <p:blipFill>
          <a:blip r:embed="rId4">
            <a:alphaModFix/>
          </a:blip>
          <a:stretch>
            <a:fillRect/>
          </a:stretch>
        </p:blipFill>
        <p:spPr>
          <a:xfrm>
            <a:off x="343400" y="1152475"/>
            <a:ext cx="8198101" cy="12054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1098</Words>
  <Application>Microsoft Office PowerPoint</Application>
  <PresentationFormat>On-screen Show (16:9)</PresentationFormat>
  <Paragraphs>87</Paragraphs>
  <Slides>23</Slides>
  <Notes>23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Dark</vt:lpstr>
      <vt:lpstr>Rooting ‘Poison’ Victim Machine (VM)</vt:lpstr>
      <vt:lpstr>Intro</vt:lpstr>
      <vt:lpstr>OpenVPN</vt:lpstr>
      <vt:lpstr>OpenVPN (continued) and Spawn Machine (Poison)</vt:lpstr>
      <vt:lpstr> Active Recon: Enumeration - Port Scanning!</vt:lpstr>
      <vt:lpstr>Stronger Scan and Saving Results!</vt:lpstr>
      <vt:lpstr>Stronger Scan and Saving Results! (continued) </vt:lpstr>
      <vt:lpstr>Stronger Scan and Saving Results! (continued) </vt:lpstr>
      <vt:lpstr>Local File-Inclusion (LFI)</vt:lpstr>
      <vt:lpstr>Local File-Inclusion (continued)</vt:lpstr>
      <vt:lpstr>Python!!!</vt:lpstr>
      <vt:lpstr>Break Down of the Code</vt:lpstr>
      <vt:lpstr>etc/passwd</vt:lpstr>
      <vt:lpstr>Vital Information</vt:lpstr>
      <vt:lpstr>SSH Server Attack</vt:lpstr>
      <vt:lpstr>VNC Viewer</vt:lpstr>
      <vt:lpstr>PowerPoint Presentation</vt:lpstr>
      <vt:lpstr>Key Commands and Options</vt:lpstr>
      <vt:lpstr>Blue Team Remediation</vt:lpstr>
      <vt:lpstr>.PHP Prevention(Local File Inclusion)</vt:lpstr>
      <vt:lpstr>SSH Server Protection</vt:lpstr>
      <vt:lpstr>WAF (Web Application Firewalls)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Rooting ‘Poison’ Victim Machine (VM)</dc:title>
  <cp:lastModifiedBy>AJ Kahouk</cp:lastModifiedBy>
  <cp:revision>1</cp:revision>
  <dcterms:modified xsi:type="dcterms:W3CDTF">2022-08-29T20:26:04Z</dcterms:modified>
</cp:coreProperties>
</file>