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30"/>
  </p:notesMasterIdLst>
  <p:sldIdLst>
    <p:sldId id="337" r:id="rId2"/>
    <p:sldId id="310" r:id="rId3"/>
    <p:sldId id="338" r:id="rId4"/>
    <p:sldId id="262" r:id="rId5"/>
    <p:sldId id="311" r:id="rId6"/>
    <p:sldId id="312" r:id="rId7"/>
    <p:sldId id="313" r:id="rId8"/>
    <p:sldId id="339" r:id="rId9"/>
    <p:sldId id="328" r:id="rId10"/>
    <p:sldId id="329" r:id="rId11"/>
    <p:sldId id="330" r:id="rId12"/>
    <p:sldId id="340" r:id="rId13"/>
    <p:sldId id="332" r:id="rId14"/>
    <p:sldId id="333" r:id="rId15"/>
    <p:sldId id="334" r:id="rId16"/>
    <p:sldId id="335" r:id="rId17"/>
    <p:sldId id="336" r:id="rId18"/>
    <p:sldId id="341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42" r:id="rId28"/>
    <p:sldId id="309" r:id="rId29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5"/>
    <a:srgbClr val="3399FF"/>
    <a:srgbClr val="00FF00"/>
    <a:srgbClr val="CCFF66"/>
    <a:srgbClr val="FFFF99"/>
    <a:srgbClr val="FFFFCC"/>
    <a:srgbClr val="0D17D5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4" autoAdjust="0"/>
  </p:normalViewPr>
  <p:slideViewPr>
    <p:cSldViewPr>
      <p:cViewPr varScale="1">
        <p:scale>
          <a:sx n="75" d="100"/>
          <a:sy n="75" d="100"/>
        </p:scale>
        <p:origin x="102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0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Functions and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57D6A-FFE5-4870-9FF7-B343C1576E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3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97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5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7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Functions and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1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1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Functions and Methods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9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5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8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0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Lecture 4 - Functions and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51321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836214"/>
            <a:ext cx="8093365" cy="16288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4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Functions and Methods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2209800"/>
            <a:ext cx="8093365" cy="1626414"/>
          </a:xfrm>
        </p:spPr>
        <p:txBody>
          <a:bodyPr>
            <a:normAutofit lnSpcReduction="10000"/>
          </a:bodyPr>
          <a:lstStyle/>
          <a:p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ITP4869 </a:t>
            </a:r>
            <a:b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with Programming Tools</a:t>
            </a:r>
          </a:p>
          <a:p>
            <a:r>
              <a:rPr lang="en-US" sz="3200" b="1" i="1" dirty="0">
                <a:solidFill>
                  <a:srgbClr val="7030A0"/>
                </a:solidFill>
              </a:rPr>
              <a:t>(AY 2018/19)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</p:spTree>
    <p:extLst>
      <p:ext uri="{BB962C8B-B14F-4D97-AF65-F5344CB8AC3E}">
        <p14:creationId xmlns:p14="http://schemas.microsoft.com/office/powerpoint/2010/main" val="147185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Changes to Parameters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Consider the example: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main():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 = 99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print('The value is', value)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change_me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print('Back in main the value is', value)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endParaRPr lang="en-US" sz="20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change_me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print('I am changing the value.')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print('Now the value is',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endParaRPr lang="en-US" sz="20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7600" y="5205040"/>
            <a:ext cx="3733800" cy="1200329"/>
          </a:xfrm>
          <a:prstGeom prst="rect">
            <a:avLst/>
          </a:prstGeom>
          <a:solidFill>
            <a:srgbClr val="CCFF66">
              <a:alpha val="50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is 99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am changing the value.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the value is 0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 in main the value is 99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0155" y="4811206"/>
            <a:ext cx="93124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0348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 Arguments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Python allows you to write an argument in the following format, to specify which parameter variable the argument should be passed to: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parameter_name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=value</a:t>
            </a:r>
          </a:p>
          <a:p>
            <a:r>
              <a:rPr lang="en-US" dirty="0"/>
              <a:t>An argument that is written in accordance with this syntax is known as a </a:t>
            </a:r>
            <a:r>
              <a:rPr lang="en-US" i="1" dirty="0">
                <a:solidFill>
                  <a:srgbClr val="0B5395"/>
                </a:solidFill>
              </a:rPr>
              <a:t>keyword argument</a:t>
            </a:r>
            <a:r>
              <a:rPr lang="en-US" dirty="0"/>
              <a:t>.</a:t>
            </a:r>
          </a:p>
          <a:p>
            <a:r>
              <a:rPr lang="en-US" dirty="0"/>
              <a:t>Let’s look at an example: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reverse_name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(first, last):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print(last, first)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endParaRPr lang="en-US" sz="20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reverse_name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Stephen','Chan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reverse_name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(last='Lee', first='Tony')</a:t>
            </a:r>
          </a:p>
          <a:p>
            <a:pPr>
              <a:tabLst>
                <a:tab pos="1376363" algn="l"/>
                <a:tab pos="1828800" algn="l"/>
              </a:tabLst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399" y="5334000"/>
            <a:ext cx="1888155" cy="646331"/>
          </a:xfrm>
          <a:prstGeom prst="rect">
            <a:avLst/>
          </a:prstGeom>
          <a:solidFill>
            <a:srgbClr val="CCFF66">
              <a:alpha val="50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 Stephen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Lee Tony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399" y="4924925"/>
            <a:ext cx="93124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2576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Introduction to Methods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Methods of List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Generating Random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Functions and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1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Methods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B5395"/>
                </a:solidFill>
              </a:rPr>
              <a:t>Methods</a:t>
            </a:r>
            <a:r>
              <a:rPr lang="en-US" dirty="0"/>
              <a:t> are essentially functions built into objects.</a:t>
            </a:r>
          </a:p>
          <a:p>
            <a:r>
              <a:rPr lang="en-US" dirty="0"/>
              <a:t>Methods will perform </a:t>
            </a:r>
            <a:r>
              <a:rPr lang="en-US" i="1" dirty="0">
                <a:solidFill>
                  <a:srgbClr val="0B5395"/>
                </a:solidFill>
              </a:rPr>
              <a:t>specific actions on the object.</a:t>
            </a:r>
          </a:p>
          <a:p>
            <a:r>
              <a:rPr lang="en-US" dirty="0"/>
              <a:t>They can also take arguments, just like a function.</a:t>
            </a:r>
          </a:p>
          <a:p>
            <a:r>
              <a:rPr lang="en-US" dirty="0"/>
              <a:t>Methods are in the form: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object.method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(arg1,arg2,etc...)</a:t>
            </a:r>
          </a:p>
          <a:p>
            <a:pPr>
              <a:tabLst>
                <a:tab pos="1376363" algn="l"/>
                <a:tab pos="1828800" algn="l"/>
              </a:tabLst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4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List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1376363" algn="l"/>
                <a:tab pos="1828800" algn="l"/>
              </a:tabLst>
            </a:pPr>
            <a:r>
              <a:rPr lang="en-US" dirty="0"/>
              <a:t>Let’s take a quick look at the various methods a </a:t>
            </a:r>
            <a:r>
              <a:rPr lang="en-US" i="1" dirty="0">
                <a:solidFill>
                  <a:srgbClr val="0B5395"/>
                </a:solidFill>
              </a:rPr>
              <a:t>list</a:t>
            </a:r>
            <a:r>
              <a:rPr lang="en-US" dirty="0"/>
              <a:t>:</a:t>
            </a:r>
          </a:p>
          <a:p>
            <a:pPr lvl="1"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append(x)</a:t>
            </a:r>
            <a:r>
              <a:rPr lang="en-US" sz="2200" dirty="0"/>
              <a:t> – Add an item to the end of the list.</a:t>
            </a:r>
          </a:p>
          <a:p>
            <a:pPr lvl="1"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count(x)</a:t>
            </a:r>
            <a:r>
              <a:rPr lang="en-US" sz="2200" dirty="0"/>
              <a:t> – Return the number of times </a:t>
            </a:r>
            <a:r>
              <a:rPr lang="en-US" sz="2200" i="1" dirty="0">
                <a:solidFill>
                  <a:srgbClr val="0B5395"/>
                </a:solidFill>
              </a:rPr>
              <a:t>x</a:t>
            </a:r>
            <a:r>
              <a:rPr lang="en-US" sz="2200" dirty="0"/>
              <a:t> appears in the list.</a:t>
            </a:r>
          </a:p>
          <a:p>
            <a:pPr lvl="1"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extend(L)</a:t>
            </a:r>
            <a:r>
              <a:rPr lang="en-US" sz="2200" dirty="0"/>
              <a:t> – Extend the list by appending all the items in the given list.</a:t>
            </a:r>
          </a:p>
          <a:p>
            <a:pPr lvl="1"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i,x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/>
              <a:t> – Insert an item at a given position.</a:t>
            </a:r>
          </a:p>
          <a:p>
            <a:pPr lvl="1"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pop([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r>
              <a:rPr lang="en-US" sz="2200" dirty="0"/>
              <a:t> – Remove the item at the given position in the list, and return it.</a:t>
            </a:r>
          </a:p>
          <a:p>
            <a:pPr lvl="1"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remove(x)</a:t>
            </a:r>
            <a:r>
              <a:rPr lang="en-US" sz="2200" dirty="0"/>
              <a:t> – Remove the first item from the list whose value is </a:t>
            </a:r>
            <a:r>
              <a:rPr lang="en-US" sz="2200" i="1" dirty="0">
                <a:solidFill>
                  <a:srgbClr val="0B5395"/>
                </a:solidFill>
              </a:rPr>
              <a:t>x</a:t>
            </a:r>
            <a:r>
              <a:rPr lang="en-US" sz="2200" dirty="0"/>
              <a:t>.</a:t>
            </a:r>
          </a:p>
          <a:p>
            <a:pPr lvl="1"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reverse()</a:t>
            </a:r>
            <a:r>
              <a:rPr lang="en-US" sz="2200" dirty="0"/>
              <a:t> – Reverse the elements of the list in place.</a:t>
            </a:r>
          </a:p>
          <a:p>
            <a:pPr lvl="1"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sort(key=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None,reverse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=False)</a:t>
            </a:r>
            <a:r>
              <a:rPr lang="en-US" sz="2200" dirty="0"/>
              <a:t> – Sort the items of the list in place.</a:t>
            </a:r>
          </a:p>
          <a:p>
            <a:pPr>
              <a:tabLst>
                <a:tab pos="1376363" algn="l"/>
                <a:tab pos="1828800" algn="l"/>
              </a:tabLst>
            </a:pPr>
            <a:endParaRPr lang="en-US" dirty="0"/>
          </a:p>
          <a:p>
            <a:pPr>
              <a:tabLst>
                <a:tab pos="1376363" algn="l"/>
                <a:tab pos="1828800" algn="l"/>
              </a:tabLst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0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List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1376363" algn="l"/>
                <a:tab pos="1828800" algn="l"/>
              </a:tabLst>
            </a:pPr>
            <a:r>
              <a:rPr lang="en-US" dirty="0"/>
              <a:t>Let's try out a few of them: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 = [1,2,3,4,5]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l.append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l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2, 3, 4, 5, 6]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l.count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help(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l.count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 on built-in function count: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count(...) method of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builtins.list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instance</a:t>
            </a:r>
          </a:p>
          <a:p>
            <a:pPr marL="461963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L.count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(value) -&gt; integer -- return number of occurrences of value</a:t>
            </a:r>
          </a:p>
          <a:p>
            <a:pPr>
              <a:tabLst>
                <a:tab pos="1376363" algn="l"/>
                <a:tab pos="1828800" algn="l"/>
              </a:tabLst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6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0B5395"/>
                </a:solidFill>
              </a:rPr>
              <a:t>Random numbers </a:t>
            </a:r>
            <a:r>
              <a:rPr lang="en-US" dirty="0"/>
              <a:t>are useful for lots of different programming tasks. </a:t>
            </a:r>
          </a:p>
          <a:p>
            <a:r>
              <a:rPr lang="en-US" dirty="0"/>
              <a:t>For example, computer games that let the player roll dice use random numbers to represent the values of the dice.</a:t>
            </a:r>
          </a:p>
          <a:p>
            <a:r>
              <a:rPr lang="en-US" dirty="0"/>
              <a:t>Python provides several library functions for working with random numbers.</a:t>
            </a:r>
          </a:p>
          <a:p>
            <a:r>
              <a:rPr lang="en-US" dirty="0"/>
              <a:t>These functions are stored in a </a:t>
            </a:r>
            <a:r>
              <a:rPr lang="en-US" i="1" dirty="0">
                <a:solidFill>
                  <a:srgbClr val="0B5395"/>
                </a:solidFill>
              </a:rPr>
              <a:t>module</a:t>
            </a:r>
            <a:r>
              <a:rPr lang="en-US" dirty="0"/>
              <a:t> named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dirty="0"/>
              <a:t> in the standard library.</a:t>
            </a:r>
          </a:p>
          <a:p>
            <a:r>
              <a:rPr lang="en-US" dirty="0"/>
              <a:t>To use any of these functions you first need to write this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800" dirty="0"/>
              <a:t> </a:t>
            </a:r>
            <a:r>
              <a:rPr lang="en-US" dirty="0"/>
              <a:t>statement at the top of your program: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random</a:t>
            </a:r>
          </a:p>
          <a:p>
            <a:endParaRPr lang="en-US" dirty="0"/>
          </a:p>
          <a:p>
            <a:pPr>
              <a:tabLst>
                <a:tab pos="1376363" algn="l"/>
                <a:tab pos="1828800" algn="l"/>
              </a:tabLst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Random Numbers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statement shows an example of how you might call the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randint</a:t>
            </a:r>
            <a:r>
              <a:rPr lang="en-US" dirty="0"/>
              <a:t> function.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(1, 100)</a:t>
            </a:r>
          </a:p>
          <a:p>
            <a:r>
              <a:rPr lang="en-US" dirty="0"/>
              <a:t>The function generates an </a:t>
            </a:r>
            <a:r>
              <a:rPr lang="en-US" i="1" dirty="0">
                <a:solidFill>
                  <a:srgbClr val="0B5395"/>
                </a:solidFill>
              </a:rPr>
              <a:t>integer random number </a:t>
            </a:r>
            <a:r>
              <a:rPr lang="en-US" dirty="0"/>
              <a:t>in the range of 1 through 100 </a:t>
            </a:r>
            <a:r>
              <a:rPr lang="en-US" i="1" dirty="0">
                <a:solidFill>
                  <a:srgbClr val="0B5395"/>
                </a:solidFill>
              </a:rPr>
              <a:t>inclusively</a:t>
            </a:r>
            <a:r>
              <a:rPr lang="en-US" dirty="0"/>
              <a:t>. </a:t>
            </a:r>
          </a:p>
          <a:p>
            <a:pPr>
              <a:tabLst>
                <a:tab pos="1376363" algn="l"/>
                <a:tab pos="1828800" algn="l"/>
              </a:tabLst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5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Variable Scope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LEGB Rules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Examples of LEGB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global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Functions and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4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you create a variable name in Python the name is stored in a </a:t>
            </a:r>
            <a:r>
              <a:rPr lang="en-US" i="1" dirty="0">
                <a:solidFill>
                  <a:srgbClr val="0B5395"/>
                </a:solidFill>
              </a:rPr>
              <a:t>name-space</a:t>
            </a:r>
            <a:r>
              <a:rPr lang="en-US" dirty="0"/>
              <a:t>.</a:t>
            </a:r>
          </a:p>
          <a:p>
            <a:r>
              <a:rPr lang="en-US" dirty="0"/>
              <a:t>Variable names also have a </a:t>
            </a:r>
            <a:r>
              <a:rPr lang="en-US" i="1" dirty="0">
                <a:solidFill>
                  <a:srgbClr val="C00000"/>
                </a:solidFill>
              </a:rPr>
              <a:t>scope</a:t>
            </a:r>
          </a:p>
          <a:p>
            <a:r>
              <a:rPr lang="en-US" dirty="0"/>
              <a:t>The scope determines the </a:t>
            </a:r>
            <a:r>
              <a:rPr lang="en-US" i="1" dirty="0">
                <a:solidFill>
                  <a:srgbClr val="0B5395"/>
                </a:solidFill>
              </a:rPr>
              <a:t>visibility</a:t>
            </a:r>
            <a:r>
              <a:rPr lang="en-US" dirty="0"/>
              <a:t> of that variable name to other parts of your code. </a:t>
            </a:r>
          </a:p>
          <a:p>
            <a:r>
              <a:rPr lang="en-US" dirty="0"/>
              <a:t>Consider this example: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25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display():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50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x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print(x)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print(display())</a:t>
            </a:r>
          </a:p>
          <a:p>
            <a:pPr>
              <a:tabLst>
                <a:tab pos="1376363" algn="l"/>
                <a:tab pos="1828800" algn="l"/>
              </a:tabLst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6247" y="4419600"/>
            <a:ext cx="2929287" cy="70788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5766" y="394329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304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dirty="0"/>
              <a:t>Reuse code using functions.</a:t>
            </a:r>
          </a:p>
          <a:p>
            <a:r>
              <a:rPr lang="en-US" dirty="0"/>
              <a:t>Define our own functions.</a:t>
            </a:r>
          </a:p>
          <a:p>
            <a:r>
              <a:rPr lang="en-US" dirty="0"/>
              <a:t>Become familiar with the concept of arguments and parameters.</a:t>
            </a:r>
          </a:p>
          <a:p>
            <a:r>
              <a:rPr lang="en-US" dirty="0"/>
              <a:t>Use the built-in methods in Python.</a:t>
            </a:r>
          </a:p>
          <a:p>
            <a:r>
              <a:rPr lang="en-US" dirty="0"/>
              <a:t>Determine the scope of a variable.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Scope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 has </a:t>
            </a:r>
            <a:r>
              <a:rPr lang="en-US" i="1" dirty="0">
                <a:solidFill>
                  <a:srgbClr val="0B5395"/>
                </a:solidFill>
              </a:rPr>
              <a:t>a set of rules </a:t>
            </a:r>
            <a:r>
              <a:rPr lang="en-US" dirty="0"/>
              <a:t>it follows to decide what variables (such as </a:t>
            </a:r>
            <a:r>
              <a:rPr lang="en-US" i="1" dirty="0">
                <a:solidFill>
                  <a:srgbClr val="0B5395"/>
                </a:solidFill>
              </a:rPr>
              <a:t>x</a:t>
            </a:r>
            <a:r>
              <a:rPr lang="en-US" dirty="0"/>
              <a:t> in this case) you are referencing in your code.</a:t>
            </a:r>
          </a:p>
          <a:p>
            <a:r>
              <a:rPr lang="en-US" dirty="0"/>
              <a:t>In simple terms, the idea of scope can be described by 3 general rules:</a:t>
            </a:r>
          </a:p>
          <a:p>
            <a:pPr marL="682625" lvl="1" indent="-290513">
              <a:buSzPct val="100000"/>
              <a:buFont typeface="+mj-lt"/>
              <a:buAutoNum type="arabicPeriod"/>
            </a:pPr>
            <a:r>
              <a:rPr lang="en-US" dirty="0"/>
              <a:t>Name assignments will create or change local names by default.</a:t>
            </a:r>
          </a:p>
          <a:p>
            <a:pPr marL="682625" lvl="1" indent="-290513">
              <a:buSzPct val="100000"/>
              <a:buFont typeface="+mj-lt"/>
              <a:buAutoNum type="arabicPeriod"/>
            </a:pPr>
            <a:r>
              <a:rPr lang="en-US" dirty="0"/>
              <a:t>Name references search (at most) four scopes, these are:</a:t>
            </a:r>
          </a:p>
          <a:p>
            <a:pPr lvl="2"/>
            <a:r>
              <a:rPr lang="en-US" i="1" dirty="0">
                <a:solidFill>
                  <a:srgbClr val="3399FF"/>
                </a:solidFill>
              </a:rPr>
              <a:t>local</a:t>
            </a:r>
          </a:p>
          <a:p>
            <a:pPr lvl="2"/>
            <a:r>
              <a:rPr lang="en-US" i="1" dirty="0">
                <a:solidFill>
                  <a:srgbClr val="3399FF"/>
                </a:solidFill>
              </a:rPr>
              <a:t>enclosing functions</a:t>
            </a:r>
          </a:p>
          <a:p>
            <a:pPr lvl="2"/>
            <a:r>
              <a:rPr lang="en-US" i="1" dirty="0">
                <a:solidFill>
                  <a:srgbClr val="3399FF"/>
                </a:solidFill>
              </a:rPr>
              <a:t>global</a:t>
            </a:r>
          </a:p>
          <a:p>
            <a:pPr lvl="2"/>
            <a:r>
              <a:rPr lang="en-US" i="1" dirty="0">
                <a:solidFill>
                  <a:srgbClr val="3399FF"/>
                </a:solidFill>
              </a:rPr>
              <a:t>built-in</a:t>
            </a:r>
          </a:p>
          <a:p>
            <a:pPr marL="682625" lvl="1" indent="-292100">
              <a:buSzPct val="100000"/>
              <a:buFont typeface="+mj-lt"/>
              <a:buAutoNum type="arabicPeriod" startAt="3"/>
            </a:pPr>
            <a:r>
              <a:rPr lang="en-US" dirty="0"/>
              <a:t>Names declared in global and nonlocal statements map assigned names to enclosing module and function scopes.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7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LEGB Rules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statement in #2 above can be defined by the </a:t>
            </a:r>
            <a:r>
              <a:rPr lang="en-US" b="1" i="1" dirty="0">
                <a:solidFill>
                  <a:srgbClr val="C00000"/>
                </a:solidFill>
              </a:rPr>
              <a:t>LEGB rule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B5395"/>
                </a:solidFill>
              </a:rPr>
              <a:t>L: Local </a:t>
            </a:r>
            <a:r>
              <a:rPr lang="en-US" dirty="0"/>
              <a:t>— Names assigned in any way within a function, and not declared global in that function.</a:t>
            </a:r>
          </a:p>
          <a:p>
            <a:pPr lvl="1"/>
            <a:r>
              <a:rPr lang="en-US" b="1" dirty="0">
                <a:solidFill>
                  <a:srgbClr val="0B5395"/>
                </a:solidFill>
              </a:rPr>
              <a:t>E: Enclosing function locals </a:t>
            </a:r>
            <a:r>
              <a:rPr lang="en-US" dirty="0"/>
              <a:t>— Name in the local scope of any and all enclosing functions, from inner to outer.</a:t>
            </a:r>
          </a:p>
          <a:p>
            <a:pPr lvl="1"/>
            <a:r>
              <a:rPr lang="en-US" b="1" dirty="0">
                <a:solidFill>
                  <a:srgbClr val="0B5395"/>
                </a:solidFill>
              </a:rPr>
              <a:t>G: Global (module) </a:t>
            </a:r>
            <a:r>
              <a:rPr lang="en-US" dirty="0"/>
              <a:t>— Names assigned at the top-level of a module file, or declared global in a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/>
              <a:t> within the file.</a:t>
            </a:r>
          </a:p>
          <a:p>
            <a:pPr lvl="1"/>
            <a:r>
              <a:rPr lang="en-US" b="1" dirty="0">
                <a:solidFill>
                  <a:srgbClr val="0B5395"/>
                </a:solidFill>
              </a:rPr>
              <a:t>B: Built-in (Python) </a:t>
            </a:r>
            <a:r>
              <a:rPr lang="en-US" dirty="0"/>
              <a:t>— Names preassigned in the built-in names module : 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/>
              <a:t>, 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/>
              <a:t>, ...</a:t>
            </a:r>
          </a:p>
          <a:p>
            <a:pPr>
              <a:tabLst>
                <a:tab pos="1376363" algn="l"/>
                <a:tab pos="1828800" algn="l"/>
              </a:tabLst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37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LEGB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36550"/>
            <a:r>
              <a:rPr lang="en-US" b="1" i="1" dirty="0">
                <a:solidFill>
                  <a:srgbClr val="0B5395"/>
                </a:solidFill>
              </a:rPr>
              <a:t>Local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main():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= 0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range(11):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square =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sum += square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print(square, sum)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486400" y="4267200"/>
            <a:ext cx="2895600" cy="1295400"/>
          </a:xfrm>
          <a:prstGeom prst="cloudCallout">
            <a:avLst>
              <a:gd name="adj1" fmla="val -61168"/>
              <a:gd name="adj2" fmla="val -77515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B5395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B5395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 and </a:t>
            </a:r>
            <a:r>
              <a:rPr lang="en-US" i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0B5395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 are 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1086476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LEGB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6075" indent="-336550"/>
            <a:r>
              <a:rPr lang="en-US" b="1" i="1" dirty="0">
                <a:solidFill>
                  <a:srgbClr val="0B5395"/>
                </a:solidFill>
              </a:rPr>
              <a:t>Enclosing function locals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'This is a global name'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greet():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name = ‘Peter'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Enclosing function 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hello():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print('Hello '+name)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hello()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greet()</a:t>
            </a:r>
          </a:p>
          <a:p>
            <a:pPr>
              <a:tabLst>
                <a:tab pos="1376363" algn="l"/>
                <a:tab pos="1828800" algn="l"/>
              </a:tabLst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867400" y="2133600"/>
            <a:ext cx="2895600" cy="1295400"/>
          </a:xfrm>
          <a:prstGeom prst="cloudCallout">
            <a:avLst>
              <a:gd name="adj1" fmla="val -72470"/>
              <a:gd name="adj2" fmla="val 39884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B5395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 is an enclosing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4773543"/>
            <a:ext cx="2929287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Peter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08319" y="4297233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52534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LEGB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36550"/>
            <a:r>
              <a:rPr lang="en-US" b="1" i="1" dirty="0">
                <a:solidFill>
                  <a:srgbClr val="0B5395"/>
                </a:solidFill>
              </a:rPr>
              <a:t>Global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print(name)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 global name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endParaRPr lang="en-US" dirty="0"/>
          </a:p>
          <a:p>
            <a:pPr marL="346075" indent="-336550"/>
            <a:r>
              <a:rPr lang="en-US" b="1" i="1" dirty="0">
                <a:solidFill>
                  <a:srgbClr val="0B5395"/>
                </a:solidFill>
              </a:rPr>
              <a:t>Built-in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&lt;built-in function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tabLst>
                <a:tab pos="1376363" algn="l"/>
                <a:tab pos="1828800" algn="l"/>
              </a:tabLst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Cloud Callout 9"/>
          <p:cNvSpPr/>
          <p:nvPr/>
        </p:nvSpPr>
        <p:spPr>
          <a:xfrm>
            <a:off x="5486400" y="1676400"/>
            <a:ext cx="2286000" cy="1066800"/>
          </a:xfrm>
          <a:prstGeom prst="cloudCallout">
            <a:avLst>
              <a:gd name="adj1" fmla="val -113088"/>
              <a:gd name="adj2" fmla="val 27269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B5395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 is a global variable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334000" y="3330575"/>
            <a:ext cx="2971800" cy="1066800"/>
          </a:xfrm>
          <a:prstGeom prst="cloudCallout">
            <a:avLst>
              <a:gd name="adj1" fmla="val -104571"/>
              <a:gd name="adj2" fmla="val 4260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B5395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Don’t overwrite built-in function names</a:t>
            </a:r>
          </a:p>
        </p:txBody>
      </p:sp>
    </p:spTree>
    <p:extLst>
      <p:ext uri="{BB962C8B-B14F-4D97-AF65-F5344CB8AC3E}">
        <p14:creationId xmlns:p14="http://schemas.microsoft.com/office/powerpoint/2010/main" val="3554123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Statement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 want to assign a value to a name defined at the top level of the program (i.e. </a:t>
            </a:r>
            <a:r>
              <a:rPr lang="en-US" i="1" dirty="0">
                <a:solidFill>
                  <a:srgbClr val="0B5395"/>
                </a:solidFill>
              </a:rPr>
              <a:t>not inside any kind of scope</a:t>
            </a:r>
            <a:r>
              <a:rPr lang="en-US" dirty="0"/>
              <a:t> such as functions or classes), then you have to tell Python that the name is not local, but it is </a:t>
            </a:r>
            <a:r>
              <a:rPr lang="en-US" i="1" dirty="0">
                <a:solidFill>
                  <a:srgbClr val="C00000"/>
                </a:solidFill>
              </a:rPr>
              <a:t>global</a:t>
            </a:r>
            <a:r>
              <a:rPr lang="en-US" dirty="0"/>
              <a:t>.</a:t>
            </a:r>
          </a:p>
          <a:p>
            <a:r>
              <a:rPr lang="en-US" dirty="0"/>
              <a:t>We do this using the </a:t>
            </a:r>
            <a:r>
              <a:rPr lang="en-US" sz="24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dirty="0"/>
              <a:t> statement.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x</a:t>
            </a:r>
          </a:p>
          <a:p>
            <a:r>
              <a:rPr lang="en-US" dirty="0"/>
              <a:t>Using the </a:t>
            </a:r>
            <a:r>
              <a:rPr lang="en-US" sz="24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dirty="0"/>
              <a:t> statement makes it amply clear that the variable is defined in an outermost block.</a:t>
            </a:r>
          </a:p>
          <a:p>
            <a:r>
              <a:rPr lang="en-US" dirty="0"/>
              <a:t>You can specify more than one global variable using the same global statement , e.g.,</a:t>
            </a: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x, y, z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2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Statement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example:</a:t>
            </a:r>
          </a:p>
          <a:p>
            <a:pPr marL="682625" indent="0">
              <a:spcBef>
                <a:spcPts val="0"/>
              </a:spcBef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99</a:t>
            </a:r>
          </a:p>
          <a:p>
            <a:pPr marL="682625" indent="0">
              <a:spcBef>
                <a:spcPts val="0"/>
              </a:spcBef>
              <a:buNone/>
              <a:tabLst>
                <a:tab pos="1146175" algn="l"/>
                <a:tab pos="1597025" algn="l"/>
                <a:tab pos="2060575" algn="l"/>
              </a:tabLst>
            </a:pPr>
            <a:endParaRPr lang="en-US" sz="20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2625" indent="0">
              <a:spcBef>
                <a:spcPts val="0"/>
              </a:spcBef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682625" indent="0">
              <a:spcBef>
                <a:spcPts val="0"/>
              </a:spcBef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x</a:t>
            </a:r>
          </a:p>
          <a:p>
            <a:pPr marL="682625" indent="0">
              <a:spcBef>
                <a:spcPts val="0"/>
              </a:spcBef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print('(2)',id(x),x)</a:t>
            </a:r>
          </a:p>
          <a:p>
            <a:pPr marL="682625" indent="0">
              <a:spcBef>
                <a:spcPts val="0"/>
              </a:spcBef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+= 7</a:t>
            </a:r>
          </a:p>
          <a:p>
            <a:pPr marL="682625" indent="0">
              <a:spcBef>
                <a:spcPts val="0"/>
              </a:spcBef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print('(3)',id(x),x)</a:t>
            </a:r>
          </a:p>
          <a:p>
            <a:pPr marL="682625" indent="0">
              <a:spcBef>
                <a:spcPts val="0"/>
              </a:spcBef>
              <a:buNone/>
              <a:tabLst>
                <a:tab pos="1146175" algn="l"/>
                <a:tab pos="1597025" algn="l"/>
                <a:tab pos="2060575" algn="l"/>
              </a:tabLst>
            </a:pPr>
            <a:endParaRPr lang="en-US" sz="20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2625" indent="0">
              <a:spcBef>
                <a:spcPts val="0"/>
              </a:spcBef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print('(1)',id(x),x)</a:t>
            </a:r>
          </a:p>
          <a:p>
            <a:pPr marL="682625" indent="0">
              <a:spcBef>
                <a:spcPts val="0"/>
              </a:spcBef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682625" indent="0">
              <a:spcBef>
                <a:spcPts val="0"/>
              </a:spcBef>
              <a:buNone/>
              <a:tabLst>
                <a:tab pos="1146175" algn="l"/>
                <a:tab pos="1597025" algn="l"/>
                <a:tab pos="2060575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print('(4)',id(x),x)</a:t>
            </a:r>
          </a:p>
          <a:p>
            <a:pPr marL="682625" indent="0">
              <a:spcBef>
                <a:spcPts val="0"/>
              </a:spcBef>
              <a:buNone/>
              <a:tabLst>
                <a:tab pos="1146175" algn="l"/>
                <a:tab pos="1597025" algn="l"/>
                <a:tab pos="2060575" algn="l"/>
              </a:tabLst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2625" indent="0">
              <a:buNone/>
              <a:tabLst>
                <a:tab pos="1146175" algn="l"/>
                <a:tab pos="1597025" algn="l"/>
                <a:tab pos="2060575" algn="l"/>
              </a:tabLst>
            </a:pP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2743200"/>
            <a:ext cx="2929287" cy="132343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 1712152368 99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1712152368 99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1712152480 106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1712152480 106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199" y="2266890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76119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78507"/>
            <a:ext cx="6256331" cy="4907893"/>
          </a:xfrm>
        </p:spPr>
        <p:txBody>
          <a:bodyPr/>
          <a:lstStyle/>
          <a:p>
            <a:r>
              <a:rPr lang="en-US" dirty="0"/>
              <a:t>Self Study Guide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Functions and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14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Guide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2575" indent="-282575"/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288925" indent="0">
              <a:buNone/>
            </a:pPr>
            <a:r>
              <a:rPr lang="en-US" altLang="zh-HK" sz="2400" dirty="0">
                <a:ea typeface="新細明體" pitchFamily="18" charset="-120"/>
              </a:rPr>
              <a:t>Tony Gaddis (2018). </a:t>
            </a:r>
            <a:r>
              <a:rPr lang="en-US" altLang="zh-HK" sz="2400" b="1" i="1" dirty="0">
                <a:solidFill>
                  <a:srgbClr val="0D17D5"/>
                </a:solidFill>
                <a:ea typeface="新細明體" pitchFamily="18" charset="-120"/>
              </a:rPr>
              <a:t>Starting Out with Python</a:t>
            </a:r>
            <a:r>
              <a:rPr lang="en-US" altLang="zh-HK" sz="2400" dirty="0">
                <a:ea typeface="新細明體" pitchFamily="18" charset="-120"/>
              </a:rPr>
              <a:t>, 4th ed., Pearson.</a:t>
            </a:r>
          </a:p>
          <a:p>
            <a:pPr marL="288925" indent="0">
              <a:spcBef>
                <a:spcPts val="0"/>
              </a:spcBef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Read Ch. 5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 marL="282575" indent="-282575"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Official Website</a:t>
            </a:r>
          </a:p>
          <a:p>
            <a:pPr marL="288925" lvl="1" indent="-11113">
              <a:buNone/>
            </a:pPr>
            <a:r>
              <a:rPr lang="en-US" altLang="zh-HK" sz="2200" dirty="0">
                <a:ea typeface="新細明體" pitchFamily="18" charset="-120"/>
                <a:hlinkClick r:id="rId2"/>
              </a:rPr>
              <a:t>http://www.python.org</a:t>
            </a:r>
            <a:r>
              <a:rPr lang="en-US" altLang="zh-HK" dirty="0">
                <a:ea typeface="新細明體" pitchFamily="18" charset="-120"/>
              </a:rPr>
              <a:t>	</a:t>
            </a:r>
            <a:endParaRPr lang="en-US" altLang="zh-HK" dirty="0"/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 marL="282575" indent="-282575"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Documentation</a:t>
            </a:r>
          </a:p>
          <a:p>
            <a:pPr marL="285750" lvl="1" indent="0">
              <a:buNone/>
            </a:pPr>
            <a:r>
              <a:rPr lang="en-US" altLang="zh-HK" sz="2200" dirty="0">
                <a:ea typeface="新細明體" pitchFamily="18" charset="-120"/>
                <a:hlinkClick r:id="rId3"/>
              </a:rPr>
              <a:t>https://docs.python.org/3.7/</a:t>
            </a:r>
            <a:endParaRPr lang="en-US" dirty="0"/>
          </a:p>
          <a:p>
            <a:pPr marL="0" lvl="1" indent="0">
              <a:buNone/>
            </a:pPr>
            <a:endParaRPr lang="en-US" altLang="zh-HK" sz="2200" dirty="0">
              <a:ea typeface="新細明體" pitchFamily="18" charset="-12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Introduction to Functions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Defining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Functions and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6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Functions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is a useful device that groups together a set of statements so </a:t>
            </a:r>
            <a:r>
              <a:rPr lang="en-US" i="1" dirty="0">
                <a:solidFill>
                  <a:srgbClr val="0B5395"/>
                </a:solidFill>
              </a:rPr>
              <a:t>they can be run more than once</a:t>
            </a:r>
            <a:r>
              <a:rPr lang="en-US" dirty="0"/>
              <a:t>.</a:t>
            </a:r>
          </a:p>
          <a:p>
            <a:r>
              <a:rPr lang="en-US" dirty="0"/>
              <a:t>They can also let us specify </a:t>
            </a:r>
            <a:r>
              <a:rPr lang="en-US" i="1" dirty="0">
                <a:solidFill>
                  <a:srgbClr val="0B5395"/>
                </a:solidFill>
              </a:rPr>
              <a:t>parameters</a:t>
            </a:r>
            <a:r>
              <a:rPr lang="en-US" dirty="0"/>
              <a:t> that can serve as inputs to the functions.</a:t>
            </a:r>
          </a:p>
          <a:p>
            <a:r>
              <a:rPr lang="en-US" dirty="0"/>
              <a:t>Functions will be one of most basic levels of </a:t>
            </a:r>
            <a:r>
              <a:rPr lang="en-US" i="1" dirty="0">
                <a:solidFill>
                  <a:srgbClr val="C00000"/>
                </a:solidFill>
              </a:rPr>
              <a:t>reusing code</a:t>
            </a:r>
            <a:r>
              <a:rPr lang="en-US" dirty="0"/>
              <a:t> in Python.</a:t>
            </a:r>
          </a:p>
          <a:p>
            <a:r>
              <a:rPr lang="en-US" dirty="0"/>
              <a:t>It will also allow us to start thinking of </a:t>
            </a:r>
            <a:r>
              <a:rPr lang="en-US" i="1" dirty="0">
                <a:solidFill>
                  <a:srgbClr val="0B5395"/>
                </a:solidFill>
              </a:rPr>
              <a:t>program design</a:t>
            </a:r>
            <a:r>
              <a:rPr lang="en-US" dirty="0"/>
              <a:t>.</a:t>
            </a: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Functions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Let's see how to build out a function's syntax in Python.</a:t>
            </a:r>
          </a:p>
          <a:p>
            <a:r>
              <a:rPr lang="en-US" dirty="0"/>
              <a:t>It has the following form: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name_of_function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(arg1,arg2)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where the function's Document String (doc‐string) goes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stuff here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desired result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Line Callout 2 2"/>
          <p:cNvSpPr/>
          <p:nvPr/>
        </p:nvSpPr>
        <p:spPr>
          <a:xfrm>
            <a:off x="5801360" y="4486400"/>
            <a:ext cx="2743200" cy="685800"/>
          </a:xfrm>
          <a:prstGeom prst="borderCallout2">
            <a:avLst>
              <a:gd name="adj1" fmla="val 49627"/>
              <a:gd name="adj2" fmla="val -6929"/>
              <a:gd name="adj3" fmla="val 49428"/>
              <a:gd name="adj4" fmla="val -27926"/>
              <a:gd name="adj5" fmla="val -22535"/>
              <a:gd name="adj6" fmla="val -58854"/>
            </a:avLst>
          </a:prstGeom>
          <a:solidFill>
            <a:srgbClr val="FFFF99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B5395"/>
                </a:solidFill>
              </a:rPr>
              <a:t>Multiline comments using triple-quoted strings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6553200" y="5566917"/>
            <a:ext cx="1965960" cy="685800"/>
          </a:xfrm>
          <a:prstGeom prst="borderCallout2">
            <a:avLst>
              <a:gd name="adj1" fmla="val 45417"/>
              <a:gd name="adj2" fmla="val -8333"/>
              <a:gd name="adj3" fmla="val 43814"/>
              <a:gd name="adj4" fmla="val -29525"/>
              <a:gd name="adj5" fmla="val 5535"/>
              <a:gd name="adj6" fmla="val -75007"/>
            </a:avLst>
          </a:prstGeom>
          <a:solidFill>
            <a:srgbClr val="CCFF66"/>
          </a:solidFill>
          <a:ln>
            <a:solidFill>
              <a:srgbClr val="00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B5395"/>
                </a:solidFill>
              </a:rPr>
              <a:t>Single line comments</a:t>
            </a:r>
          </a:p>
        </p:txBody>
      </p:sp>
    </p:spTree>
    <p:extLst>
      <p:ext uri="{BB962C8B-B14F-4D97-AF65-F5344CB8AC3E}">
        <p14:creationId xmlns:p14="http://schemas.microsoft.com/office/powerpoint/2010/main" val="97219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Functions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0"/>
            <a:ext cx="8246070" cy="475615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best way to learn functions is by going through examples.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2174875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print("Hello")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say_hello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pt-BR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def add(num1,num2):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2174875" algn="l"/>
              </a:tabLst>
            </a:pPr>
            <a:r>
              <a:rPr lang="pt-BR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num1+num2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pt-BR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add(1,2)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pt-B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add('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one','two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onetwo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Functions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648199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Here is an example of creating a function to check if a number is </a:t>
            </a:r>
            <a:r>
              <a:rPr lang="en-US" i="1" dirty="0">
                <a:solidFill>
                  <a:srgbClr val="0B5395"/>
                </a:solidFill>
              </a:rPr>
              <a:t>prime</a:t>
            </a:r>
            <a:r>
              <a:rPr lang="en-US" dirty="0"/>
              <a:t>: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  <a:tab pos="2290763" algn="l"/>
              </a:tabLst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is_prime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  <a:tab pos="2290763" algn="l"/>
              </a:tabLs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'''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  <a:tab pos="2290763" algn="l"/>
              </a:tabLs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Naive method of checking for primes.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  <a:tab pos="2290763" algn="l"/>
              </a:tabLs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'''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  <a:tab pos="2290763" algn="l"/>
              </a:tabLs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n in range(2,num):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  <a:tab pos="2290763" algn="l"/>
              </a:tabLs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n == 0: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  <a:tab pos="2290763" algn="l"/>
              </a:tabLs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return False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  <a:tab pos="2290763" algn="l"/>
              </a:tabLst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True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  <a:tab pos="2290763" algn="l"/>
              </a:tabLst>
            </a:pPr>
            <a:endParaRPr lang="en-US" sz="20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is_prime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(13)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is_prime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(16)</a:t>
            </a: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4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Basic Concept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Making Changes to Parameters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Keyword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4 - Functions and Methods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1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Concept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0B5395"/>
                </a:solidFill>
              </a:rPr>
              <a:t>argument</a:t>
            </a:r>
            <a:r>
              <a:rPr lang="en-US" dirty="0"/>
              <a:t> is any piece of data that is passed into a function when the function is called.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0B5395"/>
                </a:solidFill>
              </a:rPr>
              <a:t>parameter</a:t>
            </a:r>
            <a:r>
              <a:rPr lang="en-US" dirty="0"/>
              <a:t> is a variable that receives an argument that is passed into a function.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0B5395"/>
                </a:solidFill>
              </a:rPr>
              <a:t>parameter variable’s scope</a:t>
            </a:r>
            <a:r>
              <a:rPr lang="en-US" i="1" dirty="0"/>
              <a:t> </a:t>
            </a:r>
            <a:r>
              <a:rPr lang="en-US" dirty="0"/>
              <a:t>is the function in which the parameter is used.</a:t>
            </a:r>
          </a:p>
          <a:p>
            <a:r>
              <a:rPr lang="en-US" dirty="0"/>
              <a:t>All of the statements inside the function can access the parameter variable, but no statement outside the function can access it.</a:t>
            </a:r>
          </a:p>
          <a:p>
            <a:pPr>
              <a:tabLst>
                <a:tab pos="1376363" algn="l"/>
                <a:tab pos="1828800" algn="l"/>
              </a:tabLst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4 - Functions and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50266"/>
      </p:ext>
    </p:extLst>
  </p:cSld>
  <p:clrMapOvr>
    <a:masterClrMapping/>
  </p:clrMapOvr>
</p:sld>
</file>

<file path=ppt/theme/theme1.xml><?xml version="1.0" encoding="utf-8"?>
<a:theme xmlns:a="http://schemas.openxmlformats.org/drawingml/2006/main" name="DataScienc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P4869_Lect_03_Program_Statements" id="{DBC06190-3827-4255-B054-072A029C875A}" vid="{7A17754C-ED4C-47FC-A658-3433EF1F0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DataScience_Template</Template>
  <TotalTime>1040</TotalTime>
  <Words>1841</Words>
  <Application>Microsoft Office PowerPoint</Application>
  <PresentationFormat>On-screen Show (4:3)</PresentationFormat>
  <Paragraphs>335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新細明體</vt:lpstr>
      <vt:lpstr>Arial</vt:lpstr>
      <vt:lpstr>Calibri</vt:lpstr>
      <vt:lpstr>Cambria</vt:lpstr>
      <vt:lpstr>Consolas</vt:lpstr>
      <vt:lpstr>Webdings</vt:lpstr>
      <vt:lpstr>DataScience_Template</vt:lpstr>
      <vt:lpstr>Lecture 4 Functions and Methods</vt:lpstr>
      <vt:lpstr>Lessons Intended Learning Outcomes</vt:lpstr>
      <vt:lpstr>Functions</vt:lpstr>
      <vt:lpstr>Introduction to Functions</vt:lpstr>
      <vt:lpstr>Defining Functions</vt:lpstr>
      <vt:lpstr>Defining Functions (cont.)</vt:lpstr>
      <vt:lpstr>Defining Functions (cont.)</vt:lpstr>
      <vt:lpstr>Arguments and Parameters</vt:lpstr>
      <vt:lpstr>Basic Concept</vt:lpstr>
      <vt:lpstr>Making Changes to Parameters</vt:lpstr>
      <vt:lpstr>Keyword Arguments</vt:lpstr>
      <vt:lpstr>Methods</vt:lpstr>
      <vt:lpstr>Introduction to Methods</vt:lpstr>
      <vt:lpstr>Methods of List</vt:lpstr>
      <vt:lpstr>Methods of List (cont.)</vt:lpstr>
      <vt:lpstr>Generating Random Numbers</vt:lpstr>
      <vt:lpstr>Generating Random Numbers (cont.)</vt:lpstr>
      <vt:lpstr>Variable Scope</vt:lpstr>
      <vt:lpstr>Variable Scope</vt:lpstr>
      <vt:lpstr>Variable Scope (cont.)</vt:lpstr>
      <vt:lpstr>LEGB Rules</vt:lpstr>
      <vt:lpstr>Examples of LEGB</vt:lpstr>
      <vt:lpstr>Examples of LEGB (cont.)</vt:lpstr>
      <vt:lpstr>Examples of LEGB (cont.)</vt:lpstr>
      <vt:lpstr>global Statement</vt:lpstr>
      <vt:lpstr>global Statement (cont.)</vt:lpstr>
      <vt:lpstr>Self Study Guide</vt:lpstr>
      <vt:lpstr>Self Study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136</cp:revision>
  <dcterms:created xsi:type="dcterms:W3CDTF">2012-06-26T01:15:45Z</dcterms:created>
  <dcterms:modified xsi:type="dcterms:W3CDTF">2019-05-22T03:39:46Z</dcterms:modified>
</cp:coreProperties>
</file>