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4"/>
  </p:notesMasterIdLst>
  <p:sldIdLst>
    <p:sldId id="348" r:id="rId2"/>
    <p:sldId id="310" r:id="rId3"/>
    <p:sldId id="349" r:id="rId4"/>
    <p:sldId id="262" r:id="rId5"/>
    <p:sldId id="313" r:id="rId6"/>
    <p:sldId id="314" r:id="rId7"/>
    <p:sldId id="315" r:id="rId8"/>
    <p:sldId id="319" r:id="rId9"/>
    <p:sldId id="350" r:id="rId10"/>
    <p:sldId id="312" r:id="rId11"/>
    <p:sldId id="316" r:id="rId12"/>
    <p:sldId id="317" r:id="rId13"/>
    <p:sldId id="318" r:id="rId14"/>
    <p:sldId id="320" r:id="rId15"/>
    <p:sldId id="321" r:id="rId16"/>
    <p:sldId id="322" r:id="rId17"/>
    <p:sldId id="323" r:id="rId18"/>
    <p:sldId id="325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3" r:id="rId29"/>
    <p:sldId id="335" r:id="rId30"/>
    <p:sldId id="337" r:id="rId31"/>
    <p:sldId id="338" r:id="rId32"/>
    <p:sldId id="339" r:id="rId33"/>
    <p:sldId id="340" r:id="rId34"/>
    <p:sldId id="341" r:id="rId35"/>
    <p:sldId id="343" r:id="rId36"/>
    <p:sldId id="344" r:id="rId37"/>
    <p:sldId id="345" r:id="rId38"/>
    <p:sldId id="342" r:id="rId39"/>
    <p:sldId id="346" r:id="rId40"/>
    <p:sldId id="347" r:id="rId41"/>
    <p:sldId id="351" r:id="rId42"/>
    <p:sldId id="309" r:id="rId43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4" autoAdjust="0"/>
  </p:normalViewPr>
  <p:slideViewPr>
    <p:cSldViewPr>
      <p:cViewPr varScale="1">
        <p:scale>
          <a:sx n="86" d="100"/>
          <a:sy n="86" d="100"/>
        </p:scale>
        <p:origin x="120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05351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3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3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4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4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1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5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5 - NumPy for Data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Lecture 5 - NumPy for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98985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hought.com/products/canopy/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xy.github.io/" TargetMode="External"/><Relationship Id="rId2" Type="http://schemas.openxmlformats.org/officeDocument/2006/relationships/hyperlink" Target="http://winpython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?:action=brow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161635" cy="162885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Lecture 5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NumPy for Data Analysis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16163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0A75FD-3E02-4527-B2E1-778E346D7149}"/>
              </a:ext>
            </a:extLst>
          </p:cNvPr>
          <p:cNvSpPr txBox="1">
            <a:spLocks/>
          </p:cNvSpPr>
          <p:nvPr/>
        </p:nvSpPr>
        <p:spPr>
          <a:xfrm>
            <a:off x="448967" y="2362200"/>
            <a:ext cx="8161633" cy="14740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7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The following Python distributions provides pre-built packages, including </a:t>
            </a:r>
            <a:r>
              <a:rPr lang="en-US" altLang="zh-TW" dirty="0" err="1"/>
              <a:t>NumPy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Anaconda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https://www.continuum.io/downloads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600" dirty="0"/>
              <a:t>Pre-built packages include </a:t>
            </a:r>
            <a:r>
              <a:rPr lang="en-US" sz="2600" dirty="0" err="1"/>
              <a:t>NumPy</a:t>
            </a:r>
            <a:r>
              <a:rPr lang="en-US" sz="2600" dirty="0"/>
              <a:t>, </a:t>
            </a:r>
            <a:r>
              <a:rPr lang="en-US" sz="2600" dirty="0" err="1"/>
              <a:t>SciPy</a:t>
            </a:r>
            <a:r>
              <a:rPr lang="en-US" sz="2600" dirty="0"/>
              <a:t>, pandas, </a:t>
            </a:r>
            <a:r>
              <a:rPr lang="en-US" sz="2600" dirty="0" err="1"/>
              <a:t>matplotlib</a:t>
            </a:r>
            <a:r>
              <a:rPr lang="en-US" sz="2600" dirty="0"/>
              <a:t>, </a:t>
            </a:r>
            <a:r>
              <a:rPr lang="en-US" sz="2600" dirty="0" err="1"/>
              <a:t>scikit_learn</a:t>
            </a:r>
            <a:r>
              <a:rPr lang="en-US" sz="2600" dirty="0"/>
              <a:t>, and </a:t>
            </a:r>
            <a:r>
              <a:rPr lang="en-US" sz="2600" dirty="0" err="1"/>
              <a:t>Ipython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Other packages available via a simple command:</a:t>
            </a:r>
          </a:p>
          <a:p>
            <a:pPr marL="9144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&lt;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sz="2600" dirty="0"/>
          </a:p>
          <a:p>
            <a:r>
              <a:rPr lang="en-US" altLang="zh-TW" dirty="0" err="1">
                <a:solidFill>
                  <a:srgbClr val="C00000"/>
                </a:solidFill>
              </a:rPr>
              <a:t>Enthought</a:t>
            </a:r>
            <a:r>
              <a:rPr lang="en-US" altLang="zh-TW" dirty="0">
                <a:solidFill>
                  <a:srgbClr val="C00000"/>
                </a:solidFill>
              </a:rPr>
              <a:t> Canopy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https://www.enthought.com/products/canopy/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600" dirty="0"/>
              <a:t>Pre-built packages include </a:t>
            </a:r>
            <a:r>
              <a:rPr lang="en-US" sz="2600" dirty="0" err="1"/>
              <a:t>NumPy</a:t>
            </a:r>
            <a:r>
              <a:rPr lang="en-US" sz="2600" dirty="0"/>
              <a:t>, </a:t>
            </a:r>
            <a:r>
              <a:rPr lang="en-US" sz="2600" dirty="0" err="1"/>
              <a:t>SciPy</a:t>
            </a:r>
            <a:r>
              <a:rPr lang="en-US" sz="2600" dirty="0"/>
              <a:t>, pandas, </a:t>
            </a:r>
            <a:r>
              <a:rPr lang="en-US" sz="2600" dirty="0" err="1"/>
              <a:t>matplotlib</a:t>
            </a:r>
            <a:r>
              <a:rPr lang="en-US" sz="2600" dirty="0"/>
              <a:t>, </a:t>
            </a:r>
            <a:r>
              <a:rPr lang="en-US" sz="2600" dirty="0" err="1"/>
              <a:t>scikit_learn</a:t>
            </a:r>
            <a:r>
              <a:rPr lang="en-US" sz="2600" dirty="0"/>
              <a:t>, and </a:t>
            </a:r>
            <a:r>
              <a:rPr lang="en-US" sz="2600" dirty="0" err="1"/>
              <a:t>Ipython</a:t>
            </a:r>
            <a:r>
              <a:rPr lang="en-US" sz="2600" dirty="0"/>
              <a:t>.</a:t>
            </a:r>
            <a:endParaRPr lang="en-US" altLang="zh-TW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774BE7B-0060-435F-9995-BB9A1082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1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WinPython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http://winpython.github.io/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Pre-built packages include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scikit_learn</a:t>
            </a:r>
            <a:r>
              <a:rPr lang="en-US" dirty="0"/>
              <a:t>, and </a:t>
            </a:r>
            <a:r>
              <a:rPr lang="en-US" dirty="0" err="1"/>
              <a:t>Ipython</a:t>
            </a:r>
            <a:r>
              <a:rPr lang="en-US" dirty="0"/>
              <a:t>.</a:t>
            </a:r>
            <a:endParaRPr lang="en-US" altLang="zh-TW" dirty="0"/>
          </a:p>
          <a:p>
            <a:r>
              <a:rPr lang="en-US" altLang="zh-TW" dirty="0">
                <a:solidFill>
                  <a:srgbClr val="C00000"/>
                </a:solidFill>
              </a:rPr>
              <a:t>Python(</a:t>
            </a:r>
            <a:r>
              <a:rPr lang="en-US" altLang="zh-TW" dirty="0" err="1">
                <a:solidFill>
                  <a:srgbClr val="C00000"/>
                </a:solidFill>
              </a:rPr>
              <a:t>x,y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– Scientific Python with 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</a:p>
          <a:p>
            <a:pPr lvl="1"/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http://python-xy.github.io/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500" dirty="0"/>
              <a:t>Pre-built packages include </a:t>
            </a:r>
            <a:r>
              <a:rPr lang="en-US" sz="2500" dirty="0" err="1"/>
              <a:t>NumPy</a:t>
            </a:r>
            <a:r>
              <a:rPr lang="en-US" sz="2500" dirty="0"/>
              <a:t>, </a:t>
            </a:r>
            <a:r>
              <a:rPr lang="en-US" sz="2500" dirty="0" err="1"/>
              <a:t>SciPy</a:t>
            </a:r>
            <a:r>
              <a:rPr lang="en-US" sz="2500" dirty="0"/>
              <a:t>, </a:t>
            </a:r>
            <a:r>
              <a:rPr lang="en-US" sz="2500" dirty="0" err="1"/>
              <a:t>matplotlib</a:t>
            </a:r>
            <a:r>
              <a:rPr lang="en-US" sz="2500" dirty="0"/>
              <a:t>, and </a:t>
            </a:r>
            <a:r>
              <a:rPr lang="en-US" sz="2500" dirty="0" err="1"/>
              <a:t>Ipython</a:t>
            </a:r>
            <a:r>
              <a:rPr lang="en-US" sz="2500" dirty="0"/>
              <a:t>.</a:t>
            </a:r>
            <a:endParaRPr lang="en-US" altLang="zh-TW" sz="2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8BFEA5-7170-41B5-BA94-2C35D990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9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Official Python users may visit the </a:t>
            </a:r>
            <a:r>
              <a:rPr lang="en-US" altLang="zh-TW" i="1" dirty="0">
                <a:solidFill>
                  <a:schemeClr val="tx2"/>
                </a:solidFill>
              </a:rPr>
              <a:t>package index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https://pypi.python.org/pypi?%3Aaction=browse</a:t>
            </a:r>
            <a:endParaRPr lang="en-US" altLang="zh-TW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>
                <a:cs typeface="Consolas" panose="020B0609020204030204" pitchFamily="49" charset="0"/>
              </a:rPr>
              <a:t>Download the relevant packages (</a:t>
            </a:r>
            <a:r>
              <a:rPr lang="en-US" altLang="zh-TW" dirty="0">
                <a:solidFill>
                  <a:srgbClr val="C00000"/>
                </a:solidFill>
                <a:cs typeface="Consolas" panose="020B0609020204030204" pitchFamily="49" charset="0"/>
              </a:rPr>
              <a:t>.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whl</a:t>
            </a:r>
            <a:r>
              <a:rPr lang="en-US" altLang="zh-TW" dirty="0">
                <a:cs typeface="Consolas" panose="020B0609020204030204" pitchFamily="49" charset="0"/>
              </a:rPr>
              <a:t> file).</a:t>
            </a:r>
          </a:p>
          <a:p>
            <a:pPr lvl="1"/>
            <a:r>
              <a:rPr lang="en-US" altLang="zh-TW" dirty="0">
                <a:cs typeface="Consolas" panose="020B0609020204030204" pitchFamily="49" charset="0"/>
              </a:rPr>
              <a:t>Install the package:</a:t>
            </a:r>
          </a:p>
          <a:p>
            <a:pPr marL="911225" lvl="1" indent="0"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&lt;package&gt;</a:t>
            </a:r>
          </a:p>
          <a:p>
            <a:pPr lvl="1"/>
            <a:r>
              <a:rPr lang="en-US" altLang="zh-TW" sz="2800" dirty="0">
                <a:cs typeface="Consolas" panose="020B0609020204030204" pitchFamily="49" charset="0"/>
              </a:rPr>
              <a:t>Note that a </a:t>
            </a:r>
            <a:r>
              <a:rPr lang="en-US" altLang="zh-TW" sz="2800" dirty="0">
                <a:solidFill>
                  <a:srgbClr val="C00000"/>
                </a:solidFill>
                <a:cs typeface="Consolas" panose="020B0609020204030204" pitchFamily="49" charset="0"/>
              </a:rPr>
              <a:t>wheel (.</a:t>
            </a:r>
            <a:r>
              <a:rPr lang="en-US" altLang="zh-TW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whl</a:t>
            </a:r>
            <a:r>
              <a:rPr lang="en-US" altLang="zh-TW" sz="2800" dirty="0">
                <a:solidFill>
                  <a:srgbClr val="C00000"/>
                </a:solidFill>
                <a:cs typeface="Consolas" panose="020B0609020204030204" pitchFamily="49" charset="0"/>
              </a:rPr>
              <a:t> file)</a:t>
            </a:r>
            <a:r>
              <a:rPr lang="en-US" altLang="zh-TW" sz="2800" dirty="0">
                <a:cs typeface="Consolas" panose="020B0609020204030204" pitchFamily="49" charset="0"/>
              </a:rPr>
              <a:t> is </a:t>
            </a:r>
            <a:r>
              <a:rPr lang="en-US" altLang="zh-TW" sz="2800" i="1" dirty="0">
                <a:solidFill>
                  <a:schemeClr val="tx2"/>
                </a:solidFill>
                <a:cs typeface="Consolas" panose="020B0609020204030204" pitchFamily="49" charset="0"/>
              </a:rPr>
              <a:t>a built-package format for Python</a:t>
            </a:r>
            <a:r>
              <a:rPr lang="en-US" altLang="zh-TW" sz="2800" dirty="0">
                <a:cs typeface="Consolas" panose="020B0609020204030204" pitchFamily="49" charset="0"/>
              </a:rPr>
              <a:t> with ZIP-format archive.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66B262-C78A-4F47-994F-46048565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7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0"/>
            <a:ext cx="8246070" cy="4806697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Before using the </a:t>
            </a:r>
            <a:r>
              <a:rPr lang="en-US" altLang="zh-TW" dirty="0" err="1"/>
              <a:t>NumPy</a:t>
            </a:r>
            <a:r>
              <a:rPr lang="en-US" altLang="zh-TW" dirty="0"/>
              <a:t> module, we need to import it.</a:t>
            </a:r>
          </a:p>
          <a:p>
            <a:r>
              <a:rPr lang="en-US" altLang="zh-TW" dirty="0"/>
              <a:t>Here is the standard approach to import the module: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([1,2,3])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array([1, 2, 3])</a:t>
            </a:r>
          </a:p>
          <a:p>
            <a:r>
              <a:rPr lang="en-US" altLang="zh-TW" dirty="0"/>
              <a:t>A more common way is to import under the briefer name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([1,2,3])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array([1, 2, 3])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A55C243-F46F-493C-8D4C-C2DD4970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Arrays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One of the key feature of </a:t>
            </a:r>
            <a:r>
              <a:rPr lang="en-US" altLang="zh-TW" dirty="0" err="1"/>
              <a:t>NumPy</a:t>
            </a:r>
            <a:r>
              <a:rPr lang="en-US" altLang="zh-TW" dirty="0"/>
              <a:t> is its N-dimensional array object, or </a:t>
            </a:r>
            <a:r>
              <a:rPr lang="en-US" altLang="zh-TW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ndarray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It is a fast, flexible container for </a:t>
            </a:r>
            <a:r>
              <a:rPr lang="en-US" altLang="zh-TW" i="1" dirty="0">
                <a:solidFill>
                  <a:srgbClr val="C00000"/>
                </a:solidFill>
              </a:rPr>
              <a:t>large data sets </a:t>
            </a:r>
            <a:r>
              <a:rPr lang="en-US" altLang="zh-TW" dirty="0"/>
              <a:t>in Python.</a:t>
            </a:r>
          </a:p>
          <a:p>
            <a:r>
              <a:rPr lang="en-US" altLang="zh-TW" dirty="0"/>
              <a:t>Arrays enable you to perform mathematical operations </a:t>
            </a:r>
            <a:r>
              <a:rPr lang="en-US" altLang="zh-TW" i="1" dirty="0">
                <a:solidFill>
                  <a:srgbClr val="C00000"/>
                </a:solidFill>
              </a:rPr>
              <a:t>on whole blocks of data </a:t>
            </a:r>
            <a:r>
              <a:rPr lang="en-US" altLang="zh-TW" dirty="0"/>
              <a:t>using similar syntax to the equivalent operations between scalar elements: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([1,2,3,4,5])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array([1, 2, 3, 4, 5])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* 10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array([10, 20, 30, 40, 50])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81600" y="4800600"/>
            <a:ext cx="3810000" cy="914400"/>
          </a:xfrm>
          <a:prstGeom prst="cloudCallout">
            <a:avLst>
              <a:gd name="adj1" fmla="val -61585"/>
              <a:gd name="adj2" fmla="val -6796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Assume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4A64389-8E97-42FE-AC34-9D4A37A4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4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Arrays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Use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zh-TW" dirty="0"/>
              <a:t> function to create an array: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list1 = [1,2,3,4]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array1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array1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array([1, 2, 3, 4])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list2 = [11,12,13,14]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lists = [list1, list2]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array2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(lists)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array2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array([[ 1,  2,  3,  4],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[11, 12, 13, 14]])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F3CF92-2635-4689-A02D-78DC690E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Arrays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Get the </a:t>
            </a:r>
            <a:r>
              <a:rPr lang="en-US" altLang="zh-TW" i="1" dirty="0">
                <a:solidFill>
                  <a:srgbClr val="C00000"/>
                </a:solidFill>
              </a:rPr>
              <a:t>size</a:t>
            </a:r>
            <a:r>
              <a:rPr lang="en-US" altLang="zh-TW" dirty="0"/>
              <a:t> and the </a:t>
            </a:r>
            <a:r>
              <a:rPr lang="en-US" altLang="zh-TW" i="1" dirty="0">
                <a:solidFill>
                  <a:srgbClr val="C00000"/>
                </a:solidFill>
              </a:rPr>
              <a:t>data type </a:t>
            </a:r>
            <a:r>
              <a:rPr lang="en-US" altLang="zh-TW" dirty="0"/>
              <a:t>of the array: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array2.ndim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array2.shape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(2, 4)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array2.dtype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('int32')</a:t>
            </a:r>
          </a:p>
          <a:p>
            <a:pPr marL="288925" indent="-288925"/>
            <a:r>
              <a:rPr lang="en-US" altLang="zh-TW" dirty="0"/>
              <a:t>Create special case arrays: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array([ 0.,  0.,  0.,  0.,  0.])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array([ 1.,  1.,  1.,  1.,  1.,  1.,  1.])</a:t>
            </a:r>
          </a:p>
          <a:p>
            <a:pPr marL="4763" indent="0">
              <a:buNone/>
            </a:pPr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CD70249-DEBF-4080-B9B6-DB406989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Arrays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More special case arrays: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np.empty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array([ 0.,  0.,  0.,  0.,  0.])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((2,3))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array([[ 1.,  1.,  1.],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[ 1.,  1.,  1.]])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array([[ 1.,  0.,  0.],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[ 0.,  1.,  0.],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[ 0.,  0.,  1.]])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2, 3, 4])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(11,15)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array([11, 12, 13, 14])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81600" y="2971800"/>
            <a:ext cx="3505200" cy="1676400"/>
          </a:xfrm>
          <a:prstGeom prst="cloudCallout">
            <a:avLst>
              <a:gd name="adj1" fmla="val -101466"/>
              <a:gd name="adj2" fmla="val 686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3x3 identify array</a:t>
            </a:r>
          </a:p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as</a:t>
            </a:r>
          </a:p>
          <a:p>
            <a:pPr algn="ctr"/>
            <a:r>
              <a:rPr lang="en-US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np.identity</a:t>
            </a:r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6110D4-0A79-4CEE-A3CD-6AE4911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1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Basic arithmetic operations between equal-size arrays: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[1,2,3],[4,5,6]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array([[1, 2,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[4, 5, 6]])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array([[ 1,  4,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[16, 25, 36]])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array([[0, 0, 0],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[0, 0, 0]])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Line Callout 2 2"/>
          <p:cNvSpPr/>
          <p:nvPr/>
        </p:nvSpPr>
        <p:spPr>
          <a:xfrm>
            <a:off x="5334000" y="3496171"/>
            <a:ext cx="2960571" cy="533400"/>
          </a:xfrm>
          <a:prstGeom prst="borderCallout2">
            <a:avLst>
              <a:gd name="adj1" fmla="val 47622"/>
              <a:gd name="adj2" fmla="val -5570"/>
              <a:gd name="adj3" fmla="val 54841"/>
              <a:gd name="adj4" fmla="val -16272"/>
              <a:gd name="adj5" fmla="val 121522"/>
              <a:gd name="adj6" fmla="val -592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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np.multiply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)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334000" y="4786357"/>
            <a:ext cx="2960571" cy="533400"/>
          </a:xfrm>
          <a:prstGeom prst="borderCallout2">
            <a:avLst>
              <a:gd name="adj1" fmla="val 47622"/>
              <a:gd name="adj2" fmla="val -5570"/>
              <a:gd name="adj3" fmla="val 54841"/>
              <a:gd name="adj4" fmla="val -16272"/>
              <a:gd name="adj5" fmla="val 101672"/>
              <a:gd name="adj6" fmla="val -606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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np.subtract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)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2091D7C-6798-49DF-A2A6-CCF0CA69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2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Arithmetic operations with scalars are propagating the value to each element: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1 /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        ,  0.5       ,  0.33333333],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[ 0.25      ,  0.2       ,  0.16666667]])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 0.5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        ,  1.41421356,  1.73205081],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[ 2.        ,  2.23606798,  2.44948974]])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 3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 1,   8,  27],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[ 64, 125, 216]],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=int32)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4876800" y="2362200"/>
            <a:ext cx="1981199" cy="533400"/>
          </a:xfrm>
          <a:prstGeom prst="borderCallout2">
            <a:avLst>
              <a:gd name="adj1" fmla="val 47622"/>
              <a:gd name="adj2" fmla="val -5570"/>
              <a:gd name="adj3" fmla="val 52725"/>
              <a:gd name="adj4" fmla="val -26528"/>
              <a:gd name="adj5" fmla="val 257039"/>
              <a:gd name="adj6" fmla="val -726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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np.sqrt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arr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)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3135D9E-D6F0-457A-92B7-3B656D4F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800147"/>
            <a:ext cx="8077200" cy="4479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Acquire the basics of Python for data analysis.</a:t>
            </a:r>
          </a:p>
          <a:p>
            <a:r>
              <a:rPr lang="en-US" altLang="zh-HK" dirty="0"/>
              <a:t>Identify the Python libraries for data analysis.</a:t>
            </a:r>
          </a:p>
          <a:p>
            <a:r>
              <a:rPr lang="en-US" dirty="0"/>
              <a:t>Work with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138BA9A-CD01-491A-A9D3-AE7C3EE4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There are many ways to select a subset of your data: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2, 3, 4, 5, 6, 7, 8, 9])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[5:8]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array([5, 6, 7])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[0:3] = 99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array([99, 99, 99,  3,  4,  5,  6,  7,  8,  9])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49420F-0914-422F-AD46-39B17028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Array </a:t>
            </a:r>
            <a:r>
              <a:rPr lang="en-US" altLang="zh-TW" i="1" dirty="0">
                <a:solidFill>
                  <a:srgbClr val="C00000"/>
                </a:solidFill>
              </a:rPr>
              <a:t>slices</a:t>
            </a:r>
            <a:r>
              <a:rPr lang="en-US" altLang="zh-TW" dirty="0"/>
              <a:t> are views on the original array, which means that any modifications to the view will be reflected in the source array: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arr_slice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[3:7]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arr_slice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array([3, 4, 5, 6])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arr_slice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= 9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array([99, 99, 99,  3,  9,  5,  6,  7,  8,  9])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arr_slice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[:] = 77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arr_slice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array([77, 77, 77, 77])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4267200"/>
            <a:ext cx="609600" cy="533400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1D77DA-E05B-4350-A73B-68657F51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With higher dimensional arrays, you have many more options: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arr2d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([[1,2,3],[4,5,6],[7,8,9]])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arr2d[2]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array([7, 8, 9])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arr2d[1,2]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([[[1,2,3],[4,5,6]],[[7,8,9],[10,11,12]]])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array([[[ 1,  2, 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5,  6]],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[[ 7,  8,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11, 12]]])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arr3d[0]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array([[1, 2,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[4, 5, 6]])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F67E5BF-40D1-4C47-BE35-2F92FCD7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may store a slice of an array: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old_values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arr3d[0].copy()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arr3d[0] = 75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array([[[75, 75, 75],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[75, 75, 75]],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[[ 7,  8,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11, 12]]])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arr3d[0]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old_values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array([[[ 1,  2, 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5,  6]],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[[ 7,  8,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11, 12]]])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0925F1B-4063-4795-9601-756C43AD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9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More on array slicing: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array([[[ 1,  2, 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5,  6]],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[[ 7,  8,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11, 12]]])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arr3d[:2]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array([[[ 1,  2, 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5,  6]],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[[ 7,  8,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11, 12]]])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arr3d[:2, 1:]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array([[[ 4,  5,  6]],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[[10, 11, 12]]])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AF342A-6974-4D05-9D4C-E15A6904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0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i="1" dirty="0">
                <a:solidFill>
                  <a:srgbClr val="C00000"/>
                </a:solidFill>
              </a:rPr>
              <a:t>Fancy indexing</a:t>
            </a:r>
            <a:r>
              <a:rPr lang="en-US" altLang="zh-TW" dirty="0"/>
              <a:t> is to describe indexing using integer arrays.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np.empty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((5,3))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array([[ 0.,  0.,  0.],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[ 1.,  1.,  1.],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[ 2.,  2.,  2.],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[ 3.,  3.,  3.],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[ 4.,  4.,  4.]])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[[1,3,4]]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array([[ 1.,  1.,  1.],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[ 3.,  3.,  3.],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[ 4.,  4.,  4.]])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0C9106E-12F5-41EB-B99C-5F29974B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and Slicing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20000"/>
          </a:bodyPr>
          <a:lstStyle/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[[-1]]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array([[ 4.,  4.,  4.]])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[[-1,-3]]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array([[ 4.,  4.,  4.],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[ 2.,  2.,  2.]])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[[0,2,4],[1,2,0]]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array([ 0.,  2.,  4.])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[[1,2,4]]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array([[ 1.,  1.,  1.],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[ 2.,  2.,  2.],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[ 4.,  4.,  4.]])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[[1,2,4]][:,[0,2]]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array([[ 1.,  1.],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[ 2.,  2.],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[ 4.,  4.]])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5B7BEA-204B-4383-8CAA-46A812DC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Transposition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Transposition is a special form of shaping.</a:t>
            </a:r>
          </a:p>
          <a:p>
            <a:r>
              <a:rPr lang="en-US" altLang="zh-TW" dirty="0"/>
              <a:t>Arrays have the special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dirty="0"/>
              <a:t> attribute and the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</a:t>
            </a:r>
            <a:r>
              <a:rPr lang="en-US" altLang="zh-TW" dirty="0"/>
              <a:t> method.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(4).reshape(2,2)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array([[0, 1],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[2, 3]])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arr.T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array([[0, 2],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[1, 3]])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27621" y="4609988"/>
            <a:ext cx="3733800" cy="11079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arr.swapaxes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(1,0)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array([[0, 2],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[1, 3]])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52F0AA5-5503-4089-83D6-2561310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Transposition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More example on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(12).reshape(3,4)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array([[ 0,  1,  2,  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[ 4,  5,  6,  7],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[ 8,  9, 10, 11]])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arr.T</a:t>
            </a:r>
            <a:endParaRPr lang="en-US" altLang="zh-TW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array([[ 0,  4,  8],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[ 1,  5,  9],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[ 2,  6, 10],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[ 3,  7, 11]])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EFE82B-FB4C-43CE-8E0C-7643B26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9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Transposition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</a:t>
            </a:r>
            <a:r>
              <a:rPr lang="en-US" altLang="zh-TW" sz="3300" dirty="0"/>
              <a:t> method: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arr232 =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arr.reshape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(2,3,2)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arr232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array([[[ 0,  1],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[[ 6,  7],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[ 8,  9],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11]]])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arr223 = arr232.transpose(0,2,1)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arr223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array([[[ 0,  2,  4],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[ 1,  3,  5]],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[[ 6,  8, 10],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[ 7,  9, 11]]])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AAF4537-1634-464D-9834-92BA8B25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Analysis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What  is Data Analysis?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Why Choose Python for Data Analysis?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Python Libraries for Data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E5BB75-3239-49FA-83F1-4AD941C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Transposition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swapaxes</a:t>
            </a:r>
            <a:r>
              <a:rPr lang="en-US" altLang="zh-TW" sz="3400" dirty="0"/>
              <a:t> method: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(12).reshape(2,3,2)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array([[[ 0,  1],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[[ 6,  7],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[ 8,  9],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11]]])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arr223 =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arr.swapaxes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arr223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array([[[ 0,  2,  4],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[ 1,  3,  5]],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[[ 6,  8, 10],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[ 7,  9, 11]]])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5847C6-AA2F-47FA-B54B-D50361E9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7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Transposition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3800" dirty="0"/>
              <a:t>More example on </a:t>
            </a:r>
            <a:r>
              <a:rPr lang="en-US" altLang="zh-TW" sz="3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swapaxes</a:t>
            </a:r>
            <a:r>
              <a:rPr lang="en-US" altLang="zh-TW" sz="4500" dirty="0"/>
              <a:t> method: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array([[[ 0,  1],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[ 4,  5]],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[[ 6,  7],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[ 8,  9],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11]]])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arr322 =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arr.swapaxes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(0,1)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arr322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array([[[ 0,  1],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[ 6,  7]],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[[ 2,  3],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[ 8,  9]],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[[ 4,  5],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[10, 11]]])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F3D9FE-F81B-4CB7-8BAC-6E1AA927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03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Array Functions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3400" i="1" dirty="0">
                <a:solidFill>
                  <a:srgbClr val="0B5395"/>
                </a:solidFill>
              </a:rPr>
              <a:t>Universal array functions </a:t>
            </a:r>
            <a:r>
              <a:rPr lang="en-US" altLang="zh-TW" sz="3400" dirty="0"/>
              <a:t>perform operations on </a:t>
            </a:r>
            <a:r>
              <a:rPr lang="en-US" altLang="zh-TW" sz="3400" i="1" dirty="0">
                <a:solidFill>
                  <a:srgbClr val="C00000"/>
                </a:solidFill>
              </a:rPr>
              <a:t>all elements</a:t>
            </a:r>
            <a:r>
              <a:rPr lang="en-US" altLang="zh-TW" sz="3400" dirty="0"/>
              <a:t> in an array: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2, 3, 4, 5])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np.sqrt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array([0.        ,  1.        ,  1.41421356, 1.73205081,  2.        ,  2.23606798])</a:t>
            </a:r>
          </a:p>
          <a:p>
            <a:pPr marL="914400" lvl="1" indent="-12700">
              <a:buNone/>
              <a:tabLst>
                <a:tab pos="2000250" algn="l"/>
              </a:tabLst>
            </a:pPr>
            <a:endParaRPr lang="en-US" altLang="zh-TW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array([-1.00201008,  0.73067187,  0.76642119,  1.45098878, -0.28833087,  0.40234072])</a:t>
            </a: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 = </a:t>
            </a:r>
            <a:r>
              <a:rPr lang="en-US" altLang="zh-TW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pPr marL="914400" lvl="1" indent="-12700">
              <a:buNone/>
              <a:tabLst>
                <a:tab pos="2000250" algn="l"/>
              </a:tabLst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array([-0.34094071, -0.33251849,  0.41741453,  1.93254886, -0.16476104,  0.74638261])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29E26-24A7-4F8E-BDEF-B974EB8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2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Array Functions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pPr marL="457200" lvl="1" indent="-12700">
              <a:buNone/>
            </a:pP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* 2</a:t>
            </a:r>
          </a:p>
          <a:p>
            <a:pPr marL="457200" lvl="1" indent="-12700">
              <a:buNone/>
            </a:pP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array([-2.00402015,  1.46134374,  1.53284239,  2.90197757, -0.57666174, 0.80468145])</a:t>
            </a:r>
          </a:p>
          <a:p>
            <a:pPr marL="457200" lvl="1" indent="-12700">
              <a:buNone/>
            </a:pP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-12700">
              <a:buNone/>
            </a:pP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np.add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-12700">
              <a:buNone/>
            </a:pP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array([-1.34295078,  0.39815338,  1.18383572,  3.38353764, -0.4530919, 1.14872333])</a:t>
            </a:r>
          </a:p>
          <a:p>
            <a:pPr marL="457200" lvl="1" indent="-12700">
              <a:buNone/>
            </a:pP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-12700">
              <a:buNone/>
            </a:pP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np.maximum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-12700">
              <a:buNone/>
            </a:pP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array([-0.34094071,  0.73067187,  0.76642119,  1.93254886, -0.16476104, 0.74638261])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471C42-BDE8-401E-8A37-23B78365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3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Processing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Use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numpy.where</a:t>
            </a:r>
            <a:r>
              <a:rPr lang="en-US" altLang="zh-TW" dirty="0"/>
              <a:t> for data manipulation: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#First the slow way to do things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([1,2,3,4])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([100,200,300,400])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condition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True,True,False,False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914400" lvl="1" indent="-12700">
              <a:buNone/>
            </a:pP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answer = [(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bval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for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aval,bval,cond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zip(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a,b,condition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answer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300, 400]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5257800"/>
            <a:ext cx="4648199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print(list(zip(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a,b,condition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[(1, 100, True), (2, 200, True), (3, 300, False), (4, 400, False)]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F4C0980-DEFE-434D-A569-5FA860EE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3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Processing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#Now using </a:t>
            </a:r>
            <a:r>
              <a:rPr lang="en-US" altLang="zh-TW" sz="2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numpy.where</a:t>
            </a:r>
            <a:endParaRPr lang="en-US" altLang="zh-TW" sz="22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answer2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np.where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condition,a,b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answer2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 1,   2, 300, 400])</a:t>
            </a:r>
          </a:p>
          <a:p>
            <a:pPr marL="914400" lvl="1" indent="-12700">
              <a:buNone/>
            </a:pPr>
            <a:endParaRPr lang="en-US" altLang="zh-TW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#Another example on </a:t>
            </a:r>
            <a:r>
              <a:rPr lang="en-US" altLang="zh-TW" sz="2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numpy.where</a:t>
            </a:r>
            <a:endParaRPr lang="en-US" altLang="zh-TW" sz="22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(2,2)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array([[ 0.81115628,  1.87222903],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[-1.06212352,  0.69699496]])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np.where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0, 0,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array([[ 0.81115628,  1.87222903],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[ 0.        ,  0.69699496]])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1600" y="3962400"/>
            <a:ext cx="3810000" cy="533400"/>
          </a:xfrm>
          <a:prstGeom prst="borderCallout2">
            <a:avLst>
              <a:gd name="adj1" fmla="val 47622"/>
              <a:gd name="adj2" fmla="val -5570"/>
              <a:gd name="adj3" fmla="val 49484"/>
              <a:gd name="adj4" fmla="val -21821"/>
              <a:gd name="adj5" fmla="val 33020"/>
              <a:gd name="adj6" fmla="val -449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numpy.random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import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randn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68E9D8-3BB0-4C3A-8B1B-77941898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8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Processing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100" dirty="0"/>
              <a:t>More on array processing: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(1,10).reshape(3,3)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array([[1, 2, 3],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[4, 5, 6],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[7, 8, 9]])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arr.sum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arr.sum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array([12, 15, 18])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arr.mean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28A0B-C476-402B-9B5B-ED8112D803A6}"/>
              </a:ext>
            </a:extLst>
          </p:cNvPr>
          <p:cNvSpPr txBox="1"/>
          <p:nvPr/>
        </p:nvSpPr>
        <p:spPr>
          <a:xfrm>
            <a:off x="5067300" y="464820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arr.std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7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2.5819888974716112</a:t>
            </a:r>
          </a:p>
          <a:p>
            <a:pPr marL="127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arr.var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7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6.666666666666667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C5E417-8535-4489-AAFB-C651995B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3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Processing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4572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arr.sort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array([-2.00601983, -1.63858671,  0.02443219,  1.06230048,  1.38344078])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656AB-FBEA-4D80-A775-9860FDDF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1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Input and Output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Saving and loading an array in </a:t>
            </a:r>
            <a:r>
              <a:rPr lang="en-US" altLang="zh-TW" sz="2800" i="1" dirty="0">
                <a:solidFill>
                  <a:srgbClr val="C00000"/>
                </a:solidFill>
              </a:rPr>
              <a:t>binary</a:t>
            </a:r>
            <a:r>
              <a:rPr lang="en-US" altLang="zh-TW" sz="2800" dirty="0"/>
              <a:t> format:</a:t>
            </a:r>
          </a:p>
          <a:p>
            <a:pPr marL="342900" lvl="1" indent="-12700">
              <a:buNone/>
              <a:tabLst>
                <a:tab pos="292100" algn="l"/>
              </a:tabLst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342900" lvl="1" indent="-12700">
              <a:buNone/>
              <a:tabLst>
                <a:tab pos="292100" algn="l"/>
              </a:tabLst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12700">
              <a:buNone/>
              <a:tabLst>
                <a:tab pos="292100" algn="l"/>
              </a:tabLst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2, 3, 4])</a:t>
            </a:r>
          </a:p>
          <a:p>
            <a:pPr marL="342900" lvl="1" indent="-12700">
              <a:buNone/>
              <a:tabLst>
                <a:tab pos="292100" algn="l"/>
              </a:tabLst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np.save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lvl="1" indent="-12700">
              <a:buNone/>
              <a:tabLst>
                <a:tab pos="292100" algn="l"/>
              </a:tabLst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np.load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my_array.npy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342900" lvl="1" indent="-12700">
              <a:buNone/>
              <a:tabLst>
                <a:tab pos="292100" algn="l"/>
              </a:tabLst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2, 3, 4])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019800" y="3048000"/>
            <a:ext cx="2743200" cy="533400"/>
          </a:xfrm>
          <a:prstGeom prst="borderCallout2">
            <a:avLst>
              <a:gd name="adj1" fmla="val 45241"/>
              <a:gd name="adj2" fmla="val -14"/>
              <a:gd name="adj3" fmla="val 47103"/>
              <a:gd name="adj4" fmla="val -15802"/>
              <a:gd name="adj5" fmla="val 176076"/>
              <a:gd name="adj6" fmla="val -4036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Default file extension: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npy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E6BC1DC-52E6-4F9B-9C39-1341E0D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45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Input and Output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/>
              <a:t>Saving multiple arrays in a </a:t>
            </a:r>
            <a:r>
              <a:rPr lang="en-US" altLang="zh-TW" sz="2800" i="1" dirty="0">
                <a:solidFill>
                  <a:srgbClr val="C00000"/>
                </a:solidFill>
              </a:rPr>
              <a:t>zip</a:t>
            </a:r>
            <a:r>
              <a:rPr lang="en-US" altLang="zh-TW" sz="2800" dirty="0"/>
              <a:t> file: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y =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np.sqrt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np.savez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two_arrays.npz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a=x, b=y)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archive_array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np.load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two_arrays.npz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archive_array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['a']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2, 3, 4])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archive_array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['b']</a:t>
            </a:r>
          </a:p>
          <a:p>
            <a:pPr marL="342900" lvl="1" indent="-12700">
              <a:buNone/>
            </a:pPr>
            <a:r>
              <a:rPr lang="en-US" altLang="zh-TW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array([ 0.,  1.,  1.41421356,  1.73205081,  2. 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CAEED7C-92B3-498D-8744-AAE60E74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Analysis?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C00000"/>
                </a:solidFill>
              </a:rPr>
              <a:t>process</a:t>
            </a:r>
            <a:r>
              <a:rPr lang="en-US" altLang="zh-TW" dirty="0"/>
              <a:t> of extracting, compiling, and modeling raw data </a:t>
            </a:r>
            <a:r>
              <a:rPr lang="en-US" altLang="zh-TW" i="1" dirty="0">
                <a:solidFill>
                  <a:srgbClr val="C00000"/>
                </a:solidFill>
              </a:rPr>
              <a:t>for purposes of </a:t>
            </a:r>
            <a:r>
              <a:rPr lang="en-US" altLang="zh-TW" dirty="0"/>
              <a:t>obtaining constructive information that can </a:t>
            </a:r>
            <a:r>
              <a:rPr lang="en-US" altLang="zh-TW" i="1" dirty="0">
                <a:solidFill>
                  <a:srgbClr val="C00000"/>
                </a:solidFill>
              </a:rPr>
              <a:t>be applied to</a:t>
            </a:r>
            <a:r>
              <a:rPr lang="en-US" altLang="zh-TW" dirty="0"/>
              <a:t> formulating conclusions, predicting outcomes or supporting decisions in business, scientific and social science settings.</a:t>
            </a:r>
          </a:p>
          <a:p>
            <a:pPr marL="288925" lvl="1" indent="0">
              <a:buClr>
                <a:schemeClr val="accent3"/>
              </a:buClr>
              <a:buSzPct val="95000"/>
              <a:buNone/>
            </a:pPr>
            <a:r>
              <a:rPr lang="en-US" altLang="zh-TW" sz="2000" dirty="0"/>
              <a:t>(Source: </a:t>
            </a:r>
            <a:r>
              <a:rPr lang="en-US" sz="2000" dirty="0"/>
              <a:t>http://www.investorwords.com/19279/data_analysis.html)</a:t>
            </a:r>
            <a:endParaRPr lang="en-US" altLang="zh-TW" sz="2000" dirty="0"/>
          </a:p>
          <a:p>
            <a:r>
              <a:rPr lang="en-US" dirty="0"/>
              <a:t>The entire data analysis process includes</a:t>
            </a:r>
          </a:p>
          <a:p>
            <a:pPr marL="801688" lvl="1" indent="-344488">
              <a:buFont typeface="Wingdings" panose="05000000000000000000" pitchFamily="2" charset="2"/>
              <a:buChar char=""/>
            </a:pPr>
            <a:r>
              <a:rPr lang="en-US" altLang="zh-TW" sz="2200" dirty="0"/>
              <a:t>Posing a question</a:t>
            </a:r>
          </a:p>
          <a:p>
            <a:pPr marL="801688" lvl="1" indent="-344488">
              <a:buFont typeface="Wingdings" panose="05000000000000000000" pitchFamily="2" charset="2"/>
              <a:buChar char=""/>
            </a:pPr>
            <a:r>
              <a:rPr lang="en-US" altLang="zh-TW" sz="2200" dirty="0"/>
              <a:t>Wrangling your data into a format you can use and fixing any problems with it</a:t>
            </a:r>
          </a:p>
          <a:p>
            <a:pPr marL="801688" lvl="1" indent="-344488">
              <a:buFont typeface="Wingdings" panose="05000000000000000000" pitchFamily="2" charset="2"/>
              <a:buChar char=""/>
            </a:pPr>
            <a:r>
              <a:rPr lang="en-US" altLang="zh-TW" sz="2200" dirty="0"/>
              <a:t>Exploring the data, finding patterns in it, and building your intuition about it</a:t>
            </a:r>
          </a:p>
          <a:p>
            <a:pPr marL="801688" lvl="1" indent="-344488">
              <a:buFont typeface="Wingdings" panose="05000000000000000000" pitchFamily="2" charset="2"/>
              <a:buChar char=""/>
            </a:pPr>
            <a:r>
              <a:rPr lang="en-US" altLang="zh-TW" sz="2200" dirty="0"/>
              <a:t>Drawing conclusions and/or making predictions</a:t>
            </a:r>
          </a:p>
          <a:p>
            <a:pPr marL="801688" lvl="1" indent="-344488">
              <a:buFont typeface="Wingdings" panose="05000000000000000000" pitchFamily="2" charset="2"/>
              <a:buChar char=""/>
            </a:pPr>
            <a:r>
              <a:rPr lang="en-US" altLang="zh-TW" sz="2200" dirty="0"/>
              <a:t>Communicating your findings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195FD3-C7F9-4DDA-A814-A33F4AAB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Input and Output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Saving and loading text files: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([[1,2,3],[4,5,6]])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np.savetxt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('my_test.txt',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delimiter=',')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np.loadtxt</a:t>
            </a: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('my_test.txt', delimiter=',')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altLang="zh-TW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array([[1., 2., 3.],</a:t>
            </a:r>
          </a:p>
          <a:p>
            <a:pPr marL="914400" lvl="1" indent="-12700">
              <a:buNone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[4., 5., 6.]])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0911B4-797B-4721-8006-33BF9F2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831693"/>
          </a:xfrm>
        </p:spPr>
        <p:txBody>
          <a:bodyPr>
            <a:normAutofit/>
          </a:bodyPr>
          <a:lstStyle/>
          <a:p>
            <a:r>
              <a:rPr lang="en-US" sz="4000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6A20C6-36A0-4584-874D-5EF92BA6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References:</a:t>
            </a:r>
          </a:p>
          <a:p>
            <a:pPr marL="688975" indent="-339725">
              <a:buFont typeface="+mj-lt"/>
              <a:buAutoNum type="arabicPeriod"/>
            </a:pPr>
            <a:r>
              <a:rPr lang="en-US" altLang="zh-HK" sz="2400" dirty="0">
                <a:ea typeface="新細明體" pitchFamily="18" charset="-120"/>
              </a:rPr>
              <a:t>Wes McKinney (2012).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400" dirty="0">
                <a:ea typeface="新細明體" pitchFamily="18" charset="-120"/>
              </a:rPr>
              <a:t>, O’Reilly.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Read Ch. 4</a:t>
            </a:r>
            <a:r>
              <a:rPr lang="en-US" sz="2400" dirty="0"/>
              <a:t>)</a:t>
            </a:r>
          </a:p>
          <a:p>
            <a:pPr marL="688975" indent="-339725">
              <a:buFont typeface="+mj-lt"/>
              <a:buAutoNum type="arabicPeriod"/>
            </a:pPr>
            <a:r>
              <a:rPr lang="en-US" altLang="zh-HK" sz="2400" dirty="0">
                <a:ea typeface="新細明體" pitchFamily="18" charset="-120"/>
              </a:rPr>
              <a:t>Eli </a:t>
            </a:r>
            <a:r>
              <a:rPr lang="en-US" altLang="zh-HK" sz="2400" dirty="0" err="1">
                <a:ea typeface="新細明體" pitchFamily="18" charset="-120"/>
              </a:rPr>
              <a:t>Bressert</a:t>
            </a:r>
            <a:r>
              <a:rPr lang="en-US" altLang="zh-HK" sz="2400" dirty="0">
                <a:ea typeface="新細明體" pitchFamily="18" charset="-120"/>
              </a:rPr>
              <a:t> (2012). </a:t>
            </a:r>
            <a:r>
              <a:rPr lang="en-US" altLang="zh-HK" sz="2400" b="1" i="1" dirty="0" err="1">
                <a:solidFill>
                  <a:srgbClr val="0D17D5"/>
                </a:solidFill>
                <a:ea typeface="新細明體" pitchFamily="18" charset="-120"/>
              </a:rPr>
              <a:t>SciPy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 and </a:t>
            </a:r>
            <a:r>
              <a:rPr lang="en-US" altLang="zh-HK" sz="2400" b="1" i="1" dirty="0" err="1">
                <a:solidFill>
                  <a:srgbClr val="0D17D5"/>
                </a:solidFill>
                <a:ea typeface="新細明體" pitchFamily="18" charset="-120"/>
              </a:rPr>
              <a:t>NumPy</a:t>
            </a:r>
            <a:r>
              <a:rPr lang="en-US" altLang="zh-HK" sz="2400" dirty="0">
                <a:ea typeface="新細明體" pitchFamily="18" charset="-120"/>
              </a:rPr>
              <a:t>, O’Reilly.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Read Ch. 1 &amp; 2</a:t>
            </a:r>
            <a:r>
              <a:rPr lang="en-US" sz="2400" dirty="0"/>
              <a:t>)</a:t>
            </a:r>
          </a:p>
          <a:p>
            <a:pPr marL="688975" indent="-339725">
              <a:buFont typeface="+mj-lt"/>
              <a:buAutoNum type="arabicPeriod"/>
            </a:pPr>
            <a:r>
              <a:rPr lang="en-US" altLang="zh-HK" sz="2400" dirty="0">
                <a:ea typeface="新細明體" pitchFamily="18" charset="-120"/>
              </a:rPr>
              <a:t>Ivan Idris (2014).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Python Data Analysis</a:t>
            </a:r>
            <a:r>
              <a:rPr lang="en-US" altLang="zh-HK" sz="2400" dirty="0">
                <a:ea typeface="新細明體" pitchFamily="18" charset="-120"/>
              </a:rPr>
              <a:t>, Packt Publishing.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Read Ch. 1 &amp; 2</a:t>
            </a:r>
            <a:r>
              <a:rPr lang="en-US" sz="2400" dirty="0"/>
              <a:t>)</a:t>
            </a:r>
          </a:p>
          <a:p>
            <a:r>
              <a:rPr lang="en-US" altLang="zh-HK" dirty="0">
                <a:ea typeface="新細明體" pitchFamily="18" charset="-120"/>
              </a:rPr>
              <a:t>Online Resources:</a:t>
            </a:r>
          </a:p>
          <a:p>
            <a:pPr marL="688975">
              <a:spcBef>
                <a:spcPts val="0"/>
              </a:spcBef>
            </a:pPr>
            <a:r>
              <a:rPr lang="en-US" sz="2400" dirty="0" err="1"/>
              <a:t>NumPy</a:t>
            </a:r>
            <a:r>
              <a:rPr lang="en-US" sz="2400" dirty="0"/>
              <a:t> and </a:t>
            </a:r>
            <a:r>
              <a:rPr lang="en-US" sz="2400" dirty="0" err="1"/>
              <a:t>SciPy</a:t>
            </a:r>
            <a:r>
              <a:rPr lang="en-US" sz="2400" dirty="0"/>
              <a:t> Documentation</a:t>
            </a:r>
          </a:p>
          <a:p>
            <a:pPr marL="688975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http://docs.scipy.org/doc/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0ACBAB-BD63-4046-9975-FB00688F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Choose Python for Data Analysis?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zh-TW" sz="2400" dirty="0"/>
              <a:t>Python has gathered a lot of interest as a choice of language for data analysis.</a:t>
            </a:r>
          </a:p>
          <a:p>
            <a:pPr marL="273050" indent="-273050"/>
            <a:r>
              <a:rPr lang="en-US" altLang="zh-TW" sz="2400" dirty="0"/>
              <a:t>Here are some </a:t>
            </a:r>
            <a:r>
              <a:rPr lang="en-US" altLang="zh-TW" sz="2400" i="1" dirty="0">
                <a:solidFill>
                  <a:srgbClr val="C00000"/>
                </a:solidFill>
              </a:rPr>
              <a:t>reasons</a:t>
            </a:r>
            <a:r>
              <a:rPr lang="en-US" altLang="zh-TW" sz="2400" dirty="0"/>
              <a:t> that go in favor of learning Python:</a:t>
            </a:r>
          </a:p>
          <a:p>
            <a:pPr marL="801688" lvl="1" indent="-344488">
              <a:lnSpc>
                <a:spcPct val="90000"/>
              </a:lnSpc>
              <a:buFont typeface="Wingdings" panose="05000000000000000000" pitchFamily="2" charset="2"/>
              <a:buChar char=""/>
            </a:pPr>
            <a:r>
              <a:rPr lang="en-US" altLang="zh-TW" sz="2200" dirty="0"/>
              <a:t>Open source</a:t>
            </a:r>
          </a:p>
          <a:p>
            <a:pPr marL="801688" lvl="1" indent="-344488">
              <a:lnSpc>
                <a:spcPct val="90000"/>
              </a:lnSpc>
              <a:buFont typeface="Wingdings" panose="05000000000000000000" pitchFamily="2" charset="2"/>
              <a:buChar char=""/>
            </a:pPr>
            <a:r>
              <a:rPr lang="en-US" altLang="zh-TW" sz="2200" dirty="0"/>
              <a:t>Very easy to learn</a:t>
            </a:r>
          </a:p>
          <a:p>
            <a:pPr marL="801688" lvl="1" indent="-344488">
              <a:lnSpc>
                <a:spcPct val="90000"/>
              </a:lnSpc>
              <a:buFont typeface="Wingdings" panose="05000000000000000000" pitchFamily="2" charset="2"/>
              <a:buChar char=""/>
            </a:pPr>
            <a:r>
              <a:rPr lang="en-US" altLang="zh-TW" sz="2200" dirty="0"/>
              <a:t>Awesome online community</a:t>
            </a:r>
          </a:p>
          <a:p>
            <a:pPr marL="801688" lvl="1" indent="-344488">
              <a:lnSpc>
                <a:spcPct val="90000"/>
              </a:lnSpc>
              <a:buFont typeface="Wingdings" panose="05000000000000000000" pitchFamily="2" charset="2"/>
              <a:buChar char=""/>
            </a:pPr>
            <a:r>
              <a:rPr lang="en-US" altLang="zh-TW" sz="2200" dirty="0"/>
              <a:t>Become a common language for data science and production of web-based analytics products.</a:t>
            </a:r>
          </a:p>
          <a:p>
            <a:pPr marL="273050" indent="-273050"/>
            <a:r>
              <a:rPr lang="en-US" altLang="zh-TW" sz="2400" dirty="0"/>
              <a:t>However, Python still has few </a:t>
            </a:r>
            <a:r>
              <a:rPr lang="en-US" altLang="zh-TW" sz="2400" i="1" dirty="0">
                <a:solidFill>
                  <a:srgbClr val="C00000"/>
                </a:solidFill>
              </a:rPr>
              <a:t>drawbacks</a:t>
            </a:r>
            <a:r>
              <a:rPr lang="en-US" altLang="zh-TW" sz="2400" dirty="0"/>
              <a:t>, including:</a:t>
            </a:r>
          </a:p>
          <a:p>
            <a:pPr marL="801688" lvl="1" indent="-344488">
              <a:lnSpc>
                <a:spcPct val="90000"/>
              </a:lnSpc>
              <a:buFont typeface="Wingdings" panose="05000000000000000000" pitchFamily="2" charset="2"/>
              <a:buChar char=""/>
            </a:pPr>
            <a:r>
              <a:rPr lang="en-US" altLang="zh-TW" sz="2200" dirty="0"/>
              <a:t>It is an interpreted language rather than a compiled language, but, given the savings in programmer time, it might still be a good choice.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E8BCE5-10D2-42CB-B5F7-67ADE640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Libraries for Data Analysis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Python libraries for scientific  computations and data analysis includes :</a:t>
            </a:r>
          </a:p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NumPy</a:t>
            </a:r>
            <a:r>
              <a:rPr lang="en-US" altLang="zh-TW" dirty="0"/>
              <a:t> (Numerical Python)</a:t>
            </a:r>
          </a:p>
          <a:p>
            <a:pPr marL="801688" lvl="1" indent="-344488">
              <a:lnSpc>
                <a:spcPct val="110000"/>
              </a:lnSpc>
              <a:buFont typeface="Wingdings" panose="05000000000000000000" pitchFamily="2" charset="2"/>
              <a:buChar char=""/>
            </a:pPr>
            <a:r>
              <a:rPr lang="en-US" altLang="zh-TW" sz="2600" dirty="0"/>
              <a:t>N-dimensional array</a:t>
            </a:r>
          </a:p>
          <a:p>
            <a:pPr marL="801688" lvl="1" indent="-344488">
              <a:lnSpc>
                <a:spcPct val="110000"/>
              </a:lnSpc>
              <a:buFont typeface="Wingdings" panose="05000000000000000000" pitchFamily="2" charset="2"/>
              <a:buChar char=""/>
            </a:pPr>
            <a:r>
              <a:rPr lang="en-US" altLang="zh-TW" sz="2600" dirty="0"/>
              <a:t>Basic linear algebra functions</a:t>
            </a:r>
          </a:p>
          <a:p>
            <a:pPr marL="801688" lvl="1" indent="-344488">
              <a:lnSpc>
                <a:spcPct val="110000"/>
              </a:lnSpc>
              <a:buFont typeface="Wingdings" panose="05000000000000000000" pitchFamily="2" charset="2"/>
              <a:buChar char=""/>
            </a:pPr>
            <a:r>
              <a:rPr lang="en-US" altLang="zh-TW" sz="2600" dirty="0"/>
              <a:t>Advanced random number capabilities</a:t>
            </a:r>
          </a:p>
          <a:p>
            <a:pPr marL="801688" lvl="1" indent="-344488">
              <a:lnSpc>
                <a:spcPct val="110000"/>
              </a:lnSpc>
              <a:buFont typeface="Wingdings" panose="05000000000000000000" pitchFamily="2" charset="2"/>
              <a:buChar char=""/>
            </a:pPr>
            <a:r>
              <a:rPr lang="en-US" altLang="zh-TW" sz="2600" dirty="0"/>
              <a:t>Tools for integration with other low level languages like Fortran, C, and C++.</a:t>
            </a:r>
          </a:p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SciPy</a:t>
            </a:r>
            <a:r>
              <a:rPr lang="en-US" altLang="zh-TW" dirty="0"/>
              <a:t> (Scientific Python)</a:t>
            </a:r>
          </a:p>
          <a:p>
            <a:pPr marL="801688" lvl="1" indent="-344488">
              <a:lnSpc>
                <a:spcPct val="110000"/>
              </a:lnSpc>
              <a:buFont typeface="Wingdings" panose="05000000000000000000" pitchFamily="2" charset="2"/>
              <a:buChar char=""/>
            </a:pPr>
            <a:r>
              <a:rPr lang="en-US" altLang="zh-TW" sz="2600" dirty="0"/>
              <a:t>Built on </a:t>
            </a:r>
            <a:r>
              <a:rPr lang="en-US" altLang="zh-TW" sz="2600" dirty="0" err="1"/>
              <a:t>NumPy</a:t>
            </a:r>
            <a:endParaRPr lang="en-US" altLang="zh-TW" sz="2600" dirty="0"/>
          </a:p>
          <a:p>
            <a:pPr marL="801688" lvl="1" indent="-344488">
              <a:lnSpc>
                <a:spcPct val="110000"/>
              </a:lnSpc>
              <a:buFont typeface="Wingdings" panose="05000000000000000000" pitchFamily="2" charset="2"/>
              <a:buChar char=""/>
            </a:pPr>
            <a:r>
              <a:rPr lang="en-US" altLang="zh-TW" sz="2600" dirty="0"/>
              <a:t>Variety of high level science and engineering modules like linear algebra and optimization.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52C1E6-D61B-47C2-A4BB-7CE304DA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7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Libraries for Data Analysis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Matplotlib</a:t>
            </a:r>
            <a:endParaRPr lang="en-US" altLang="zh-TW" dirty="0">
              <a:solidFill>
                <a:srgbClr val="C00000"/>
              </a:solidFill>
            </a:endParaRPr>
          </a:p>
          <a:p>
            <a:pPr marL="688975" lvl="1" indent="-344488">
              <a:buFont typeface="Wingdings" panose="05000000000000000000" pitchFamily="2" charset="2"/>
              <a:buChar char=""/>
            </a:pPr>
            <a:r>
              <a:rPr lang="en-US" altLang="zh-TW" sz="2600" dirty="0"/>
              <a:t>For plotting vast variety of graphs, including histograms, line plots, and heat plots.</a:t>
            </a:r>
          </a:p>
          <a:p>
            <a:pPr marL="273050" indent="-273050"/>
            <a:r>
              <a:rPr lang="en-US" altLang="zh-TW" dirty="0">
                <a:solidFill>
                  <a:srgbClr val="C00000"/>
                </a:solidFill>
              </a:rPr>
              <a:t>Pandas</a:t>
            </a:r>
          </a:p>
          <a:p>
            <a:pPr marL="688975" lvl="1" indent="-344488">
              <a:buFont typeface="Wingdings" panose="05000000000000000000" pitchFamily="2" charset="2"/>
              <a:buChar char=""/>
            </a:pPr>
            <a:r>
              <a:rPr lang="en-US" altLang="zh-TW" sz="2600" dirty="0"/>
              <a:t>For structured data operations and manipulations.</a:t>
            </a:r>
          </a:p>
          <a:p>
            <a:pPr marL="688975" lvl="1" indent="-344488">
              <a:buFont typeface="Wingdings" panose="05000000000000000000" pitchFamily="2" charset="2"/>
              <a:buChar char=""/>
            </a:pPr>
            <a:r>
              <a:rPr lang="en-US" altLang="zh-TW" sz="2600" dirty="0"/>
              <a:t>It is extensively used for </a:t>
            </a:r>
            <a:r>
              <a:rPr lang="en-US" altLang="zh-TW" sz="2600" i="1" dirty="0">
                <a:solidFill>
                  <a:schemeClr val="tx2"/>
                </a:solidFill>
              </a:rPr>
              <a:t>data munging</a:t>
            </a:r>
            <a:r>
              <a:rPr lang="en-US" altLang="zh-TW" sz="2600" dirty="0"/>
              <a:t> and preparation.</a:t>
            </a:r>
          </a:p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Scikit</a:t>
            </a:r>
            <a:r>
              <a:rPr lang="en-US" altLang="zh-TW" dirty="0">
                <a:solidFill>
                  <a:srgbClr val="C00000"/>
                </a:solidFill>
              </a:rPr>
              <a:t> Learn</a:t>
            </a:r>
          </a:p>
          <a:p>
            <a:pPr marL="688975" lvl="1" indent="-344488">
              <a:buFont typeface="Wingdings" panose="05000000000000000000" pitchFamily="2" charset="2"/>
              <a:buChar char=""/>
            </a:pPr>
            <a:r>
              <a:rPr lang="en-US" altLang="zh-TW" sz="2600" dirty="0"/>
              <a:t>For machine learning and data mining.</a:t>
            </a:r>
          </a:p>
          <a:p>
            <a:pPr marL="688975" lvl="1" indent="-344488">
              <a:buFont typeface="Wingdings" panose="05000000000000000000" pitchFamily="2" charset="2"/>
              <a:buChar char=""/>
            </a:pPr>
            <a:r>
              <a:rPr lang="en-US" altLang="zh-TW" sz="2600" dirty="0"/>
              <a:t>Built on </a:t>
            </a:r>
            <a:r>
              <a:rPr lang="en-US" altLang="zh-TW" sz="2600" dirty="0" err="1"/>
              <a:t>NumPy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SciPy</a:t>
            </a:r>
            <a:r>
              <a:rPr lang="en-US" altLang="zh-TW" sz="2600" dirty="0"/>
              <a:t> and </a:t>
            </a:r>
            <a:r>
              <a:rPr lang="en-US" altLang="zh-TW" sz="2600" dirty="0" err="1"/>
              <a:t>Matplotlib</a:t>
            </a:r>
            <a:r>
              <a:rPr lang="en-US" altLang="zh-TW" sz="2600" dirty="0"/>
              <a:t>.</a:t>
            </a:r>
          </a:p>
          <a:p>
            <a:pPr marL="688975" lvl="1" indent="-344488">
              <a:buFont typeface="Wingdings" panose="05000000000000000000" pitchFamily="2" charset="2"/>
              <a:buChar char=""/>
            </a:pPr>
            <a:r>
              <a:rPr lang="en-US" altLang="zh-TW" sz="2600" dirty="0"/>
              <a:t>It contains a lot of efficient tools for machine learning and statistical modeling.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248400" y="4141621"/>
            <a:ext cx="2743200" cy="1371600"/>
          </a:xfrm>
          <a:prstGeom prst="cloudCallout">
            <a:avLst>
              <a:gd name="adj1" fmla="val -89293"/>
              <a:gd name="adj2" fmla="val -4880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process of changing data into another format so that it can be used or processed.</a:t>
            </a:r>
            <a:endParaRPr lang="en-US" sz="1400" dirty="0">
              <a:solidFill>
                <a:srgbClr val="0B5395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718CD83-E792-4966-8742-2D28DDB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Libraries for Data Analysis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os</a:t>
            </a:r>
            <a:r>
              <a:rPr lang="en-US" altLang="zh-TW" dirty="0"/>
              <a:t> for operating system and file operations.</a:t>
            </a:r>
          </a:p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networkx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C00000"/>
                </a:solidFill>
              </a:rPr>
              <a:t>igraph</a:t>
            </a:r>
            <a:r>
              <a:rPr lang="en-US" altLang="zh-TW" dirty="0"/>
              <a:t> for graph-based data manipulations.</a:t>
            </a:r>
          </a:p>
          <a:p>
            <a:pPr marL="273050" indent="-273050"/>
            <a:r>
              <a:rPr lang="en-US" altLang="zh-TW" dirty="0">
                <a:solidFill>
                  <a:srgbClr val="C00000"/>
                </a:solidFill>
              </a:rPr>
              <a:t>regular expressions</a:t>
            </a:r>
            <a:r>
              <a:rPr lang="en-US" altLang="zh-TW" dirty="0"/>
              <a:t> for finding patterns in text data.</a:t>
            </a:r>
          </a:p>
          <a:p>
            <a:pPr marL="273050" indent="-273050"/>
            <a:r>
              <a:rPr lang="en-US" altLang="zh-TW" dirty="0" err="1">
                <a:solidFill>
                  <a:srgbClr val="C00000"/>
                </a:solidFill>
              </a:rPr>
              <a:t>BeautifulSoup</a:t>
            </a:r>
            <a:r>
              <a:rPr lang="en-US" altLang="zh-TW" dirty="0"/>
              <a:t> for scrapping web. It is inferior to </a:t>
            </a:r>
            <a:r>
              <a:rPr lang="en-US" altLang="zh-TW" dirty="0" err="1">
                <a:solidFill>
                  <a:srgbClr val="C00000"/>
                </a:solidFill>
              </a:rPr>
              <a:t>Scrapy</a:t>
            </a:r>
            <a:r>
              <a:rPr lang="en-US" altLang="zh-TW" dirty="0"/>
              <a:t> as it will extract information from just a single webpage in a run.</a:t>
            </a:r>
          </a:p>
          <a:p>
            <a:pPr marL="638810" lvl="1" indent="-273050"/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5 - NumPy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8A2BBD-05D2-49B2-9C60-C5550E84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Working with </a:t>
            </a:r>
            <a:r>
              <a:rPr lang="en-US" sz="4000" dirty="0" err="1"/>
              <a:t>NumPy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676400"/>
            <a:ext cx="6413610" cy="4603094"/>
          </a:xfrm>
        </p:spPr>
        <p:txBody>
          <a:bodyPr>
            <a:normAutofit lnSpcReduction="10000"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Installing </a:t>
            </a:r>
            <a:r>
              <a:rPr lang="en-US" dirty="0" err="1"/>
              <a:t>NumPy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Getting Started with </a:t>
            </a:r>
            <a:r>
              <a:rPr lang="en-US" dirty="0" err="1"/>
              <a:t>NumPy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Creating Arrays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Array Operations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Indexing and Slicing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Array Transposition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Universal Array Functions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Array Processing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Array Input and Output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5 - NumPy for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4FB495-1239-43DB-8788-D25476FF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632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1618</TotalTime>
  <Words>3933</Words>
  <Application>Microsoft Office PowerPoint</Application>
  <PresentationFormat>On-screen Show (4:3)</PresentationFormat>
  <Paragraphs>593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</vt:lpstr>
      <vt:lpstr>Consolas</vt:lpstr>
      <vt:lpstr>Webdings</vt:lpstr>
      <vt:lpstr>Wingdings</vt:lpstr>
      <vt:lpstr>DataScience_Template</vt:lpstr>
      <vt:lpstr>Lecture 5 NumPy for Data Analysis</vt:lpstr>
      <vt:lpstr>Lessons Intended Learning Outcomes</vt:lpstr>
      <vt:lpstr>Data Analysis with Python</vt:lpstr>
      <vt:lpstr>What is Data Analysis?</vt:lpstr>
      <vt:lpstr>Why Choose Python for Data Analysis?</vt:lpstr>
      <vt:lpstr>Python Libraries for Data Analysis</vt:lpstr>
      <vt:lpstr>Python Libraries for Data Analysis (cont.)</vt:lpstr>
      <vt:lpstr>Additional Libraries for Data Analysis</vt:lpstr>
      <vt:lpstr>Working with NumPy</vt:lpstr>
      <vt:lpstr>Installing NumPy</vt:lpstr>
      <vt:lpstr>Installing NumPy (cont.)</vt:lpstr>
      <vt:lpstr>Installing NumPy (cont.)</vt:lpstr>
      <vt:lpstr>Getting Started with NumPy</vt:lpstr>
      <vt:lpstr>Creating Arrays</vt:lpstr>
      <vt:lpstr>Creating Arrays (cont.)</vt:lpstr>
      <vt:lpstr>Creating Arrays (cont.)</vt:lpstr>
      <vt:lpstr>Creating Arrays (cont.)</vt:lpstr>
      <vt:lpstr>Array Operations</vt:lpstr>
      <vt:lpstr>Array Operations (cont.)</vt:lpstr>
      <vt:lpstr>Indexing and Slicing</vt:lpstr>
      <vt:lpstr>Indexing and Slicing (cont.)</vt:lpstr>
      <vt:lpstr>Indexing and Slicing (cont.)</vt:lpstr>
      <vt:lpstr>Indexing and Slicing (cont.)</vt:lpstr>
      <vt:lpstr>Indexing and Slicing (cont.)</vt:lpstr>
      <vt:lpstr>Indexing and Slicing (cont.)</vt:lpstr>
      <vt:lpstr>Indexing and Slicing (cont.)</vt:lpstr>
      <vt:lpstr>Array Transposition</vt:lpstr>
      <vt:lpstr>Array Transposition (cont.)</vt:lpstr>
      <vt:lpstr>Array Transposition (cont.)</vt:lpstr>
      <vt:lpstr>Array Transposition (cont.)</vt:lpstr>
      <vt:lpstr>Array Transposition (cont.)</vt:lpstr>
      <vt:lpstr>Universal Array Functions</vt:lpstr>
      <vt:lpstr>Universal Array Functions (cont.)</vt:lpstr>
      <vt:lpstr>Array Processing</vt:lpstr>
      <vt:lpstr>Array Processing (cont.)</vt:lpstr>
      <vt:lpstr>Array Processing (cont.)</vt:lpstr>
      <vt:lpstr>Array Processing (cont.)</vt:lpstr>
      <vt:lpstr>Array Input and Output</vt:lpstr>
      <vt:lpstr>Array Input and Output (cont.)</vt:lpstr>
      <vt:lpstr>Array Input and Output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a1</cp:lastModifiedBy>
  <cp:revision>159</cp:revision>
  <cp:lastPrinted>2018-05-28T07:42:43Z</cp:lastPrinted>
  <dcterms:created xsi:type="dcterms:W3CDTF">2012-06-26T01:15:45Z</dcterms:created>
  <dcterms:modified xsi:type="dcterms:W3CDTF">2019-05-28T02:34:20Z</dcterms:modified>
</cp:coreProperties>
</file>