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60"/>
  </p:notesMasterIdLst>
  <p:sldIdLst>
    <p:sldId id="383" r:id="rId2"/>
    <p:sldId id="310" r:id="rId3"/>
    <p:sldId id="384" r:id="rId4"/>
    <p:sldId id="328" r:id="rId5"/>
    <p:sldId id="337" r:id="rId6"/>
    <p:sldId id="338" r:id="rId7"/>
    <p:sldId id="262" r:id="rId8"/>
    <p:sldId id="339" r:id="rId9"/>
    <p:sldId id="340" r:id="rId10"/>
    <p:sldId id="341" r:id="rId11"/>
    <p:sldId id="342" r:id="rId12"/>
    <p:sldId id="343" r:id="rId13"/>
    <p:sldId id="326" r:id="rId14"/>
    <p:sldId id="344" r:id="rId15"/>
    <p:sldId id="345" r:id="rId16"/>
    <p:sldId id="346" r:id="rId17"/>
    <p:sldId id="347" r:id="rId18"/>
    <p:sldId id="348" r:id="rId19"/>
    <p:sldId id="327" r:id="rId20"/>
    <p:sldId id="38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9" r:id="rId30"/>
    <p:sldId id="360" r:id="rId31"/>
    <p:sldId id="361" r:id="rId32"/>
    <p:sldId id="362" r:id="rId33"/>
    <p:sldId id="358" r:id="rId34"/>
    <p:sldId id="363" r:id="rId35"/>
    <p:sldId id="364" r:id="rId36"/>
    <p:sldId id="365" r:id="rId37"/>
    <p:sldId id="357" r:id="rId38"/>
    <p:sldId id="366" r:id="rId39"/>
    <p:sldId id="367" r:id="rId40"/>
    <p:sldId id="387" r:id="rId41"/>
    <p:sldId id="332" r:id="rId42"/>
    <p:sldId id="369" r:id="rId43"/>
    <p:sldId id="368" r:id="rId44"/>
    <p:sldId id="372" r:id="rId45"/>
    <p:sldId id="373" r:id="rId46"/>
    <p:sldId id="371" r:id="rId47"/>
    <p:sldId id="374" r:id="rId48"/>
    <p:sldId id="375" r:id="rId49"/>
    <p:sldId id="386" r:id="rId50"/>
    <p:sldId id="330" r:id="rId51"/>
    <p:sldId id="376" r:id="rId52"/>
    <p:sldId id="377" r:id="rId53"/>
    <p:sldId id="378" r:id="rId54"/>
    <p:sldId id="379" r:id="rId55"/>
    <p:sldId id="382" r:id="rId56"/>
    <p:sldId id="381" r:id="rId57"/>
    <p:sldId id="385" r:id="rId58"/>
    <p:sldId id="309" r:id="rId5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  <a:srgbClr val="FFFFCC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4" autoAdjust="0"/>
  </p:normalViewPr>
  <p:slideViewPr>
    <p:cSldViewPr>
      <p:cViewPr varScale="1">
        <p:scale>
          <a:sx n="69" d="100"/>
          <a:sy n="69" d="100"/>
        </p:scale>
        <p:origin x="5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0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1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13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6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9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4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0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5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7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5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8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Lecture 6 - Data Manipulation with Pandas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78014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numpy/reference/index.html" TargetMode="External"/><Relationship Id="rId2" Type="http://schemas.openxmlformats.org/officeDocument/2006/relationships/hyperlink" Target="http://pandas.pydata.org/pandas-docs/stable/api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5" cy="1628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6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Data Manipulation with Pandas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3E8BCB1-6606-4D64-A046-C6B0B2A91EB8}"/>
              </a:ext>
            </a:extLst>
          </p:cNvPr>
          <p:cNvSpPr txBox="1">
            <a:spLocks/>
          </p:cNvSpPr>
          <p:nvPr/>
        </p:nvSpPr>
        <p:spPr>
          <a:xfrm>
            <a:off x="448967" y="2362200"/>
            <a:ext cx="8161633" cy="14740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  <a:p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2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Create a Series from a dictionary: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popul_dict</a:t>
            </a: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popul.to_dict</a:t>
            </a: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popul_dict</a:t>
            </a:r>
            <a:endParaRPr lang="en-US" altLang="zh-TW" sz="23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{'India': 12.92, 'Japan': 1.27, 'UK': 0.65000000000000002, 'China': 13.779999999999999, 'USA': 3.2400000000000002}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countries = ['</a:t>
            </a:r>
            <a:r>
              <a:rPr lang="en-US" altLang="zh-TW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China','USA','UK','Japan','India','France</a:t>
            </a: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popul2 = Series(</a:t>
            </a:r>
            <a:r>
              <a:rPr lang="en-US" altLang="zh-TW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popul_dict</a:t>
            </a: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index=countries)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popul2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     13.78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  3.24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  0.65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  1.27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     12.92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      </a:t>
            </a:r>
            <a:r>
              <a:rPr lang="en-US" altLang="zh-TW" sz="2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23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A3BBC8A-3C5D-4C53-BAA1-416DE23E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missing data: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popul2.isnull()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  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  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     True</a:t>
            </a:r>
          </a:p>
          <a:p>
            <a:pPr marL="914400" lvl="1" indent="-12700">
              <a:buNone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86000"/>
            <a:ext cx="3505200" cy="298543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popul2.notnull()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      True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  True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  True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  True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      True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    False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ACA5DF4-1AD3-4350-A5E9-4233313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1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operations on Series: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popul.name = "Country Population"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popul.index.name = "Countries"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    13.78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 3.24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 0.65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 1.27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    12.92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Country Population,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BBB5D3-0460-4DBA-9C54-C151ACBA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6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/>
              <a:t> represents a tabular, spreadsheet-like data structure.</a:t>
            </a:r>
          </a:p>
          <a:p>
            <a:r>
              <a:rPr lang="en-US" dirty="0"/>
              <a:t>It contains an ordered collection of columns, each of which can be a different value type (numeric, string , </a:t>
            </a:r>
            <a:r>
              <a:rPr lang="en-US" dirty="0" err="1"/>
              <a:t>boolean</a:t>
            </a:r>
            <a:r>
              <a:rPr lang="en-US" dirty="0"/>
              <a:t>, etc.).</a:t>
            </a:r>
          </a:p>
          <a:p>
            <a:r>
              <a:rPr lang="en-US" dirty="0"/>
              <a:t>It has both a row and column index.</a:t>
            </a:r>
          </a:p>
          <a:p>
            <a:r>
              <a:rPr lang="en-US" dirty="0"/>
              <a:t>There are numerous ways to construct 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One of the most common is from 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/>
              <a:t> of equal-length lists or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/>
              <a:t> arrays.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AB64098-E36B-4A99-ACFA-C740ACF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9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{'state': ['Ohio', 'Ohio', 'Ohio', 'Nevada', 'Nevada'],'year': [2017, 2018, 2019, 2018, 2019],'pop': [1.5, 1.7, 3.6, 2.4, 2.9]}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pop   state  year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1.5    Ohio  2017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1.7    Ohio  2018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3.6    Ohio 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2.4  Nevada  2018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2.9  Nevada 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181600" y="3505200"/>
            <a:ext cx="2667000" cy="1295400"/>
          </a:xfrm>
          <a:prstGeom prst="cloudCallout">
            <a:avLst>
              <a:gd name="adj1" fmla="val -59460"/>
              <a:gd name="adj2" fmla="val -85982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a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676BFE-0569-40A0-8E5E-0662E27A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6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columns=['year', 'state', 'pop'])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year   state  pop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2017    Ohio  1.5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2018    Ohio  1.7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2019    Ohio  3.6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2018  Nevada  2.4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2019  Nevada  2.9</a:t>
            </a:r>
          </a:p>
          <a:p>
            <a:pPr marL="914400" lvl="1" indent="-12700">
              <a:buNone/>
            </a:pP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frame.columns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Index(['pop', 'state', 'year'],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='object')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867400" y="2667000"/>
            <a:ext cx="2667000" cy="1295400"/>
          </a:xfrm>
          <a:prstGeom prst="cloudCallout">
            <a:avLst>
              <a:gd name="adj1" fmla="val -31246"/>
              <a:gd name="adj2" fmla="val -105835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Re-organize the output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263A09-6782-446B-B4CD-D6099784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frame.state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Ohio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Ohio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Ohio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Nevada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Nevada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state,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frame.ix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     3.6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   Ohio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     2002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2,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  <a:p>
            <a:pPr marL="901700" lvl="1" indent="0">
              <a:buNone/>
            </a:pP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4625622" y="1752600"/>
            <a:ext cx="2819400" cy="1066800"/>
          </a:xfrm>
          <a:prstGeom prst="cloudCallout">
            <a:avLst>
              <a:gd name="adj1" fmla="val -80889"/>
              <a:gd name="adj2" fmla="val -4480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a column of data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4724400" y="4419600"/>
            <a:ext cx="2362200" cy="1219200"/>
          </a:xfrm>
          <a:prstGeom prst="cloudCallout">
            <a:avLst>
              <a:gd name="adj1" fmla="val -95590"/>
              <a:gd name="adj2" fmla="val -5674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third row of data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F526B4B-148E-4C73-9A82-D3335C55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9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dirty="0"/>
              <a:t>Update the data in a </a:t>
            </a:r>
            <a:r>
              <a:rPr lang="en-US" sz="2600" dirty="0" err="1"/>
              <a:t>DataFrame</a:t>
            </a:r>
            <a:r>
              <a:rPr lang="en-US" sz="2600" dirty="0"/>
              <a:t>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frame['year'] =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frame['pop']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(1,6)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pop   state  year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    Ohio 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2    Ohio 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    Ohio 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4  Nevada 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5  Nevada 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E0F89D5-9B3C-4417-96E5-5AA75734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4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dirty="0"/>
              <a:t>More operations on a </a:t>
            </a:r>
            <a:r>
              <a:rPr lang="en-US" sz="2600" dirty="0" err="1"/>
              <a:t>DataFrame</a:t>
            </a:r>
            <a:r>
              <a:rPr lang="en-US" sz="2600" dirty="0"/>
              <a:t>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frame['eastern']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frame.state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'Ohio'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pop   state  year eastern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    Ohio  2019    True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2    Ohio  2019    True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    Ohio  2019    True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4  Nevada  2019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5  Nevada  2019   False</a:t>
            </a:r>
          </a:p>
          <a:p>
            <a:pPr marL="914400" lvl="1" indent="-12700">
              <a:buNone/>
            </a:pP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del frame['eastern']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6172200" y="4114800"/>
            <a:ext cx="2362200" cy="1219200"/>
          </a:xfrm>
          <a:prstGeom prst="cloudCallout">
            <a:avLst>
              <a:gd name="adj1" fmla="val -100951"/>
              <a:gd name="adj2" fmla="val 6559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 what the output is?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25CCD76-91D0-4096-BB53-28082213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4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Objects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Let’s create an </a:t>
            </a:r>
            <a:r>
              <a:rPr lang="en-US" i="1" dirty="0">
                <a:solidFill>
                  <a:schemeClr val="accent1"/>
                </a:solidFill>
              </a:rPr>
              <a:t>index object </a:t>
            </a:r>
            <a:r>
              <a:rPr lang="en-US" dirty="0"/>
              <a:t>from a Series: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Series([1,2,3,4],index=['A','B','C','D'])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my_index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my_ser.index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my_index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Index(['A', 'B', 'C', 'D'],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='object')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my_index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[2:]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Index(['C', 'D'],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='object')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my_index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'Z'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914400" lvl="1" indent="-12700">
              <a:buNone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Index does not support mutable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F49E21-4095-46B2-A556-7C47AE0C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altLang="zh-HK" dirty="0"/>
              <a:t>Identify the pandas data structures.</a:t>
            </a:r>
          </a:p>
          <a:p>
            <a:r>
              <a:rPr lang="en-US" dirty="0"/>
              <a:t>Describe the essential functionality of pandas.</a:t>
            </a:r>
          </a:p>
          <a:p>
            <a:r>
              <a:rPr lang="en-US" dirty="0"/>
              <a:t>Manipulate data using the pandas library.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B8AD665-0510-487B-90DE-B06252EA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Essential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 err="1"/>
              <a:t>Reindexing</a:t>
            </a:r>
            <a:endParaRPr lang="en-US" dirty="0"/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Dropping Entries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Selecting Entries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Data Alignment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Rank and Sort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0460A2-1682-4DE4-A4E4-ABFE8FCE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5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Reindexing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How can we </a:t>
            </a:r>
            <a:r>
              <a:rPr lang="en-US" sz="2800" i="1" dirty="0">
                <a:solidFill>
                  <a:srgbClr val="0B5395"/>
                </a:solidFill>
              </a:rPr>
              <a:t>update</a:t>
            </a:r>
            <a:r>
              <a:rPr lang="en-US" sz="2800" dirty="0"/>
              <a:t> the index object?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Series([1,2,3,4],index=['A','B','C','D'])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3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 = ser1.reindex(['A','B','C','D','E','F'])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3.0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4.0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3352800" y="4343400"/>
            <a:ext cx="2362200" cy="914400"/>
          </a:xfrm>
          <a:prstGeom prst="cloudCallout">
            <a:avLst>
              <a:gd name="adj1" fmla="val -83897"/>
              <a:gd name="adj2" fmla="val 93513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Number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C5094B-BC57-4CD4-8A4B-76EA30BB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0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Reindexing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Fill in values for </a:t>
            </a:r>
            <a:r>
              <a:rPr lang="en-US" sz="2800" i="1" dirty="0">
                <a:solidFill>
                  <a:srgbClr val="0B5395"/>
                </a:solidFill>
              </a:rPr>
              <a:t>new indexes</a:t>
            </a:r>
            <a:r>
              <a:rPr lang="en-US" sz="2800" dirty="0"/>
              <a:t>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ser2.reindex(['A','B','C','D','E','F','G'],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fill_value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3.0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4.0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   0.0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E5D7A4-C622-4942-887C-4C97C05E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Reindexing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ser3 = Series(['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HK','Tokyo','Seoul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'],index=[0,3,6])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ser3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HK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Tokyo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Seoul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ser3.reindex(range(9),method='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ffill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HK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HK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HK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Tokyo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Tokyo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Tokyo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Seoul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  Seoul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   Seoul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638800" y="4267200"/>
            <a:ext cx="3200400" cy="1600199"/>
          </a:xfrm>
          <a:prstGeom prst="cloudCallout">
            <a:avLst>
              <a:gd name="adj1" fmla="val -50577"/>
              <a:gd name="adj2" fmla="val -9091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 values forward, OR fill values backward (‘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bfill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2DB8D25-46A0-41F6-B21B-F8B3CDE3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5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Reindexing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Reindexing</a:t>
            </a:r>
            <a:r>
              <a:rPr lang="en-US" sz="2800" dirty="0"/>
              <a:t> row, columns or both: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(9).reshape((3,3)), index=['A','B','C'], columns=['Apple', 'Orange', 'Mango'])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Apple  Orange  Mango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  0       1  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  3       4      5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  6       7      8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 =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dframe.reindex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(['A','B','C','D','E'])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Apple  Orange  Mango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0.0     1.0    2.0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3.0     4.0    5.0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6.0     7.0    8.0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B13343-C1A3-4BDC-9D6F-CC2410AD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7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Reindexing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new_columns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['Apple', 'Orange', 'Mango', 'Grape']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dframe2.reindex(columns=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new_columns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Apple  Orange  Mango  Grape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0.0     1.0    2.0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3.0     4.0    5.0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6.0     7.0    8.0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A8A9F58-FCB4-46B4-ADDE-51CDB403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8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Dropping Entries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5" y="1600200"/>
            <a:ext cx="8246070" cy="461591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Dropping a row from a Series: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(3),index=['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a','b','c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2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ser1.drop('b')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2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BEC549-EE83-4C3E-AF6C-2A3118E2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1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Dropping Entries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With a </a:t>
            </a:r>
            <a:r>
              <a:rPr lang="en-US" sz="4200" dirty="0" err="1"/>
              <a:t>DataFrame</a:t>
            </a:r>
            <a:r>
              <a:rPr lang="en-US" sz="4200" dirty="0"/>
              <a:t> we can drop values from either axis:</a:t>
            </a:r>
          </a:p>
          <a:p>
            <a:pPr marL="914400" lvl="1" indent="-12700">
              <a:spcBef>
                <a:spcPts val="600"/>
              </a:spcBef>
              <a:buNone/>
            </a:pP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 = </a:t>
            </a:r>
            <a:r>
              <a:rPr lang="en-US" sz="3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(9).reshape((3,3)),index=['SF','LA','NY'],columns=['</a:t>
            </a:r>
            <a:r>
              <a:rPr lang="en-US" sz="3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pop','size','year</a:t>
            </a: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pop  size  year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 0     1     2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  3     4     5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    6     7     8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dframe1.drop('LA')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pop  size  year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 0     1     2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    6     7     8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dframe1.drop('</a:t>
            </a:r>
            <a:r>
              <a:rPr lang="en-US" sz="3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year',axis</a:t>
            </a: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=1)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pop  size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 0     1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  3     4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    6    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8E5DC3D-6F35-409D-9F2F-273177D1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1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Entries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dirty="0"/>
              <a:t>Let’s try selection in a </a:t>
            </a:r>
            <a:r>
              <a:rPr lang="en-US" sz="2800" i="1" dirty="0">
                <a:solidFill>
                  <a:srgbClr val="0B5395"/>
                </a:solidFill>
              </a:rPr>
              <a:t>Series</a:t>
            </a:r>
            <a:r>
              <a:rPr lang="en-US" sz="2800" dirty="0"/>
              <a:t>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(3),index=['A','B','C'])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ser1 *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ser1['B']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ser1[1]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ser1[0:4]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39344A-1482-42DC-96B5-F12151DC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22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Entries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lnSpcReduction="10000"/>
          </a:bodyPr>
          <a:lstStyle/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ser1[['A','C']]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ser1[ser1&gt;2]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ser1[ser1&gt;3] = 7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7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CDF127B-3543-4369-B0F6-40BB38F9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78507"/>
            <a:ext cx="6256331" cy="125029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Introduction to Pandas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905000"/>
            <a:ext cx="6256331" cy="4169349"/>
          </a:xfrm>
        </p:spPr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pandas Library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Series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 err="1"/>
              <a:t>DataFrame</a:t>
            </a:r>
            <a:endParaRPr lang="en-US" dirty="0"/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Index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F62F9E6-757E-4210-8E85-25C162EF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Entries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dirty="0"/>
              <a:t>Let’s try selection in a </a:t>
            </a:r>
            <a:r>
              <a:rPr lang="en-US" sz="2800" i="1" dirty="0" err="1">
                <a:solidFill>
                  <a:srgbClr val="0B5395"/>
                </a:solidFill>
              </a:rPr>
              <a:t>DataFrame</a:t>
            </a:r>
            <a:r>
              <a:rPr lang="en-US" sz="2800" dirty="0"/>
              <a:t>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(16).reshape(4,4),index=['NJ','LA','SF','DC'], columns=['A','B','C','D'])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   B   C   D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 0   1   2   3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 4   5   6   7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8   9  10  11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  12  13  14  15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['C']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   6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 10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    14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C,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1EDCB8-03CB-4524-992F-DF1D8B32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47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Entries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914400" lvl="1" indent="-12700">
              <a:buNone/>
            </a:pPr>
            <a:r>
              <a:rPr lang="it-IT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dframe[['A','D']]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   D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 0   3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 4   7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8  11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  12  15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dframe[dframe['B']&gt;5]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   B   C   D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8   9  10  11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  12  13  14  15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917FCB4-A993-4622-A640-A2EFF592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6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Entries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914400" lvl="1" indent="-12700">
              <a:buNone/>
            </a:pPr>
            <a:r>
              <a:rPr lang="da-DK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 &gt; 6</a:t>
            </a:r>
          </a:p>
          <a:p>
            <a:pPr marL="914400" lvl="1" indent="-12700">
              <a:buNone/>
            </a:pPr>
            <a:r>
              <a:rPr lang="da-DK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      B      C      D</a:t>
            </a:r>
          </a:p>
          <a:p>
            <a:pPr marL="914400" lvl="1" indent="-12700">
              <a:buNone/>
            </a:pPr>
            <a:r>
              <a:rPr lang="da-DK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False  False  False  False</a:t>
            </a:r>
          </a:p>
          <a:p>
            <a:pPr marL="914400" lvl="1" indent="-12700">
              <a:buNone/>
            </a:pPr>
            <a:r>
              <a:rPr lang="da-DK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False  False  False   True</a:t>
            </a:r>
          </a:p>
          <a:p>
            <a:pPr marL="914400" lvl="1" indent="-12700">
              <a:buNone/>
            </a:pPr>
            <a:r>
              <a:rPr lang="da-DK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True   True   True   True</a:t>
            </a:r>
          </a:p>
          <a:p>
            <a:pPr marL="914400" lvl="1" indent="-12700">
              <a:buNone/>
            </a:pPr>
            <a:r>
              <a:rPr lang="da-DK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   True   True   True   True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dframe.ix['DC']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12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13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14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15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DC, dtype: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A219000-8C79-4ADF-BA49-F433CD60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35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Alignment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Let’s learn about arithmetic between </a:t>
            </a:r>
            <a:r>
              <a:rPr lang="en-US" sz="3000" i="1" dirty="0">
                <a:solidFill>
                  <a:srgbClr val="0B5395"/>
                </a:solidFill>
              </a:rPr>
              <a:t>Series</a:t>
            </a:r>
            <a:r>
              <a:rPr lang="en-US" sz="3000" dirty="0"/>
              <a:t>:</a:t>
            </a:r>
            <a:endParaRPr lang="en-US" sz="3400" dirty="0"/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Series([0,1,2],index=['A','B','C'])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 = Series([3,4,5,6],index=['A','B','C','D'])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3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4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5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6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267200"/>
            <a:ext cx="2819400" cy="19636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+ ser2</a:t>
            </a:r>
          </a:p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3.0</a:t>
            </a:r>
          </a:p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5.0</a:t>
            </a:r>
          </a:p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7.0</a:t>
            </a:r>
          </a:p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F32128-AFA2-4632-84E4-A77455D7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02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Alignment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Arithmetic between </a:t>
            </a:r>
            <a:r>
              <a:rPr lang="en-US" sz="3000" i="1" dirty="0" err="1">
                <a:solidFill>
                  <a:srgbClr val="0B5395"/>
                </a:solidFill>
              </a:rPr>
              <a:t>DataFrames</a:t>
            </a:r>
            <a:r>
              <a:rPr lang="en-US" sz="3000" dirty="0"/>
              <a:t>: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 =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(4).reshape(2,2),columns=list('AB'),index=['NJ','LA'])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 B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  1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2  3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 =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(9).reshape(3,3),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columns=list('ADC'),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index=['NJ','SF','LA'])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 D  C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  1  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3  4  5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6  7 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4343400"/>
            <a:ext cx="3505200" cy="178818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 + dframe2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   B   C   D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8.0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0.0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23B78B-143C-4D60-90C4-0469FD77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35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Alignment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Use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.add()</a:t>
            </a:r>
            <a:r>
              <a:rPr lang="en-US" sz="2800" dirty="0"/>
              <a:t>: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dframe1.add(dframe2,fill_value=0)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    B    C    D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8.0  3.0  8.0  7.0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0.0  1.0  2.0  1.0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3.0 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5.0  4.0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dirty="0"/>
              <a:t>More operations: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 D  C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  1  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3  4  5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6  7  8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5867400" y="3074542"/>
            <a:ext cx="2819400" cy="1600199"/>
          </a:xfrm>
          <a:prstGeom prst="cloudCallout">
            <a:avLst>
              <a:gd name="adj1" fmla="val -71250"/>
              <a:gd name="adj2" fmla="val -8714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Other arithmetic methods include: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BC0DA-FE64-464B-8A1A-33B8A590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21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Alignment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ser3 = dframe2.ix[0]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ser3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1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NJ, dtype: int32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dframe2 - ser3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 D  C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  0  0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3  3  3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6  6 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997362F-C289-4571-B414-C96FF2E2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8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and Sort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Re-order data using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sort_index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sort_values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Series(range(3),index=['C','A','B'])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ser1.sort_index()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0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6325" y="3293379"/>
            <a:ext cx="3505200" cy="196669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ser1.sort_values()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9861992-4D9D-4674-BF7C-0C188A52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02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and Sort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Let’s see how ranking works: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numpy.random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randn</a:t>
            </a:r>
            <a:endParaRPr lang="en-US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 = Series(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randn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0    1.029665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1    0.705042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-0.761126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-1.767447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4    1.175974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ser2.rank()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0    4.0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1    3.0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2    2.0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3    1.0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4    5.0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56C091-15DE-4AC7-A74F-81B2EBD6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33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and Sort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ser2.sort_values()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-1.767447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-0.761126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1    0.705042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0    1.029665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4    1.175974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ser2.rank()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3    1.0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2    2.0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1    3.0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0    4.0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4    5.0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F6841A-DE26-4210-AFC8-2334589B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1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Library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pandas</a:t>
            </a:r>
            <a:r>
              <a:rPr lang="en-US" dirty="0"/>
              <a:t> is a Python package providing fast, flexible, and expressive data structures designed to make working with “</a:t>
            </a:r>
            <a:r>
              <a:rPr lang="en-US" dirty="0">
                <a:solidFill>
                  <a:srgbClr val="0B5395"/>
                </a:solidFill>
              </a:rPr>
              <a:t>relational</a:t>
            </a:r>
            <a:r>
              <a:rPr lang="en-US" dirty="0"/>
              <a:t>” or “</a:t>
            </a:r>
            <a:r>
              <a:rPr lang="en-US" dirty="0">
                <a:solidFill>
                  <a:srgbClr val="0B5395"/>
                </a:solidFill>
              </a:rPr>
              <a:t>labeled</a:t>
            </a:r>
            <a:r>
              <a:rPr lang="en-US" dirty="0"/>
              <a:t>” data both easy and intuitive.</a:t>
            </a:r>
          </a:p>
          <a:p>
            <a:r>
              <a:rPr lang="en-US" dirty="0"/>
              <a:t>It aims to be the fundamental high-level building block for doing practical, real world data analysis in Python.</a:t>
            </a:r>
          </a:p>
          <a:p>
            <a:r>
              <a:rPr lang="en-US" dirty="0"/>
              <a:t>It has the broader goal of becoming the most powerful and flexible open source </a:t>
            </a:r>
            <a:r>
              <a:rPr lang="en-US" i="1" dirty="0">
                <a:solidFill>
                  <a:srgbClr val="0B5395"/>
                </a:solidFill>
              </a:rPr>
              <a:t>data analysis / manipulation tool</a:t>
            </a:r>
            <a:r>
              <a:rPr lang="en-US" dirty="0"/>
              <a:t> available in any language.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10F4020-355F-47C5-8EF7-3C1955BC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93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Missing Data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Filtering Out Missing Data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Filling In Missing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012E65-E900-430C-B866-0A436F8E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70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Data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Missing data is common in most data analysis applications.</a:t>
            </a:r>
          </a:p>
          <a:p>
            <a:r>
              <a:rPr lang="en-US" dirty="0"/>
              <a:t>One of the goals in designing pandas was to make working with missing data as painless as possible.</a:t>
            </a:r>
          </a:p>
          <a:p>
            <a:r>
              <a:rPr lang="en-US" dirty="0"/>
              <a:t>Note all of the descriptive statistics on pandas exclude missing data.</a:t>
            </a:r>
          </a:p>
          <a:p>
            <a:r>
              <a:rPr lang="en-US" dirty="0"/>
              <a:t>pandas uses the floating point value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i="1" dirty="0">
                <a:solidFill>
                  <a:srgbClr val="C00000"/>
                </a:solidFill>
              </a:rPr>
              <a:t> (Not a Number)</a:t>
            </a:r>
            <a:r>
              <a:rPr lang="en-US" dirty="0"/>
              <a:t> </a:t>
            </a:r>
            <a:r>
              <a:rPr lang="en-US" i="1" dirty="0">
                <a:solidFill>
                  <a:srgbClr val="0B5395"/>
                </a:solidFill>
              </a:rPr>
              <a:t>to represent missing data </a:t>
            </a:r>
            <a:r>
              <a:rPr lang="en-US" dirty="0"/>
              <a:t>in both floating as well as non-floating point arrays.</a:t>
            </a:r>
          </a:p>
          <a:p>
            <a:r>
              <a:rPr lang="en-US" dirty="0"/>
              <a:t>The built-in Python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 value is also treated as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(Not Available) </a:t>
            </a:r>
            <a:r>
              <a:rPr lang="en-US" dirty="0"/>
              <a:t>in object arrays.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A05582-31AE-44EB-8DA9-98E33DD6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61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Data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Find the missing values: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Series(['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one','two',np.nan,'four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one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two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four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data.isnull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False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False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True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False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2FC6E6-1D45-4E05-9218-0DFDC81C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31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Out Missing Data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a number of options for filtering out missing data.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numpy import nan as NA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Series([1, NA, 3.5, NA, 7])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NaN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2    3.5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NaN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4    7.0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dtype: float64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data.dropna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2    3.5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4    7.0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657600"/>
            <a:ext cx="3895725" cy="187743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n-NO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data[data.notnull()]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n-NO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0    1.0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n-NO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2    3.5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n-NO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4    7.0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n-NO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dtype: float64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E9554DF-B67E-4D0B-9EFF-3C761150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9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Out Missing Data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90000"/>
              </a:lnSpc>
              <a:buClr>
                <a:schemeClr val="accent3"/>
              </a:buClr>
              <a:buSzPct val="95000"/>
            </a:pPr>
            <a:r>
              <a:rPr lang="en-US" dirty="0"/>
              <a:t>Filtering out missing data in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 = DataFrame([[1,2,3],[NA,5,6],[7,NA,9],[NA,NA,NA]])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NaN  5.0  6.0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7.0  NaN  9.0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NaN  NaN  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clean_dframe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dframe.dropna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clean_dframe</a:t>
            </a:r>
            <a:endParaRPr lang="en-US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3A385FC-C4B5-4FDB-AE87-A1B322FA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80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Out Missing Data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dframe.dropna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(how='all')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5.0  6.0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2  7.0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9.0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NaN  NaN  NaN</a:t>
            </a:r>
            <a:endParaRPr lang="en-US" sz="2100" strike="sngStrike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12700">
              <a:lnSpc>
                <a:spcPct val="90000"/>
              </a:lnSpc>
              <a:buNone/>
            </a:pP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dframe.dropna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(axis=1)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Columns: []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Index: [0, 1, 2, 3]</a:t>
            </a:r>
          </a:p>
          <a:p>
            <a:pPr marL="800100" lvl="1" indent="-12700">
              <a:lnSpc>
                <a:spcPct val="90000"/>
              </a:lnSpc>
              <a:buNone/>
            </a:pP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715000" y="2057400"/>
            <a:ext cx="2819400" cy="1295400"/>
          </a:xfrm>
          <a:prstGeom prst="cloudCallout">
            <a:avLst>
              <a:gd name="adj1" fmla="val -79696"/>
              <a:gd name="adj2" fmla="val -6214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Drop rows that are complete missing all data.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5486400" y="4806137"/>
            <a:ext cx="2743200" cy="1143000"/>
          </a:xfrm>
          <a:prstGeom prst="cloudCallout">
            <a:avLst>
              <a:gd name="adj1" fmla="val -88628"/>
              <a:gd name="adj2" fmla="val -6475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Drop columns with missing data.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2971800"/>
            <a:ext cx="2438400" cy="6858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CAFFD4E-BA67-4173-8814-7F50B3C2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82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r>
              <a:rPr lang="en-US" dirty="0"/>
              <a:t>Rather than filtering out missing data, you may want to fill in the “holes” in any number of ways.</a:t>
            </a:r>
          </a:p>
          <a:p>
            <a:r>
              <a:rPr lang="en-US" dirty="0"/>
              <a:t>We may use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fillna</a:t>
            </a:r>
            <a:r>
              <a:rPr lang="en-US" dirty="0"/>
              <a:t> method to perform this task: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5.0  6.0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2  7.0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9.0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1" y="3505200"/>
            <a:ext cx="3429000" cy="224676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dframe.fillna(0)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1  0.0  5.0  6.0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2  7.0  0.0  9.0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3  0.0  0.0  0.0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E0F126E-FA1E-425A-A03B-E15C7DDF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54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Filling In Missing Data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We may use </a:t>
            </a:r>
            <a:r>
              <a:rPr lang="en-US" dirty="0" err="1"/>
              <a:t>fillna</a:t>
            </a:r>
            <a:r>
              <a:rPr lang="en-US" dirty="0"/>
              <a:t> method to perform this task: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dframe.mean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0    4.0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1    3.5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2    6.0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dframe.fillna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dframe.mean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1  4.0  5.0  6.0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2  7.0  3.5  9.0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3  4.0  3.5  6.0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4038600" y="2590800"/>
            <a:ext cx="2362200" cy="990600"/>
          </a:xfrm>
          <a:prstGeom prst="cloudCallout">
            <a:avLst>
              <a:gd name="adj1" fmla="val -76425"/>
              <a:gd name="adj2" fmla="val -61635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Find the mean of each column.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4E908F-31DB-44F4-B2D1-FE33EB32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69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Filling In Missing Data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fillna</a:t>
            </a:r>
            <a:r>
              <a:rPr lang="en-US" dirty="0"/>
              <a:t> function arguments: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56130"/>
              </p:ext>
            </p:extLst>
          </p:nvPr>
        </p:nvGraphicFramePr>
        <p:xfrm>
          <a:off x="838200" y="2209800"/>
          <a:ext cx="72390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91">
                <a:tc>
                  <a:txBody>
                    <a:bodyPr/>
                    <a:lstStyle/>
                    <a:p>
                      <a:r>
                        <a:rPr lang="en-US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9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Scalar value or </a:t>
                      </a:r>
                      <a:r>
                        <a:rPr lang="en-US" dirty="0" err="1"/>
                        <a:t>dict</a:t>
                      </a:r>
                      <a:r>
                        <a:rPr lang="en-US" dirty="0"/>
                        <a:t>-like object to use to fill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91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Interpolation, by default ‘</a:t>
                      </a: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ffill</a:t>
                      </a:r>
                      <a:r>
                        <a:rPr lang="en-US" dirty="0"/>
                        <a:t>’ if function called with no other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Axis to fill o,</a:t>
                      </a:r>
                      <a:r>
                        <a:rPr lang="en-US" baseline="0" dirty="0"/>
                        <a:t> default 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axis=0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9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inplace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Modify the calling object without producing a 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91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forward and backward filling, maximum number of consecutive periods to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6703AEC-3A18-424E-BF21-13F63C51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477000" cy="76352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Hierarchical Indexing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199" y="1905000"/>
            <a:ext cx="6332835" cy="4374494"/>
          </a:xfrm>
        </p:spPr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Multiple Index Levels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Reordering and Sorting Levels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344936C-D9C9-4C3A-B2FD-6F6857CE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6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Library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pandas</a:t>
            </a:r>
            <a:r>
              <a:rPr lang="en-US" dirty="0"/>
              <a:t> is well suited for many different kinds of data: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Tabular data </a:t>
            </a:r>
            <a:r>
              <a:rPr lang="en-US" dirty="0"/>
              <a:t>with heterogeneously-typed columns, as in an SQL table or Excel spreadsheet</a:t>
            </a:r>
          </a:p>
          <a:p>
            <a:pPr lvl="1"/>
            <a:r>
              <a:rPr lang="en-US" dirty="0"/>
              <a:t>Ordered and unordered (not necessarily fixed-frequency) </a:t>
            </a:r>
            <a:r>
              <a:rPr lang="en-US" i="1" dirty="0">
                <a:solidFill>
                  <a:srgbClr val="C00000"/>
                </a:solidFill>
              </a:rPr>
              <a:t>time series 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Arbitrary </a:t>
            </a:r>
            <a:r>
              <a:rPr lang="en-US" i="1" dirty="0">
                <a:solidFill>
                  <a:srgbClr val="C00000"/>
                </a:solidFill>
              </a:rPr>
              <a:t>matrix data </a:t>
            </a:r>
            <a:r>
              <a:rPr lang="en-US" dirty="0"/>
              <a:t>(homogeneously typed or heterogeneous) with row and column labels</a:t>
            </a:r>
          </a:p>
          <a:p>
            <a:pPr lvl="1"/>
            <a:r>
              <a:rPr lang="en-US" dirty="0"/>
              <a:t>Any other form of </a:t>
            </a:r>
            <a:r>
              <a:rPr lang="en-US" i="1" dirty="0">
                <a:solidFill>
                  <a:srgbClr val="C00000"/>
                </a:solidFill>
              </a:rPr>
              <a:t>observational / statistical data sets</a:t>
            </a:r>
            <a:r>
              <a:rPr lang="en-US" dirty="0"/>
              <a:t>. The data actually need not be labeled at all to be placed into a pandas data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F0B9774-8386-4EA9-9067-29A8C2A0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81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Index Levels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62500" lnSpcReduction="20000"/>
          </a:bodyPr>
          <a:lstStyle/>
          <a:p>
            <a:r>
              <a:rPr lang="en-US" sz="3800" i="1" dirty="0">
                <a:solidFill>
                  <a:srgbClr val="C00000"/>
                </a:solidFill>
              </a:rPr>
              <a:t>Hierarchical indexing </a:t>
            </a:r>
            <a:r>
              <a:rPr lang="en-US" sz="3800" dirty="0"/>
              <a:t>is an important feature of pandas enabling you to have </a:t>
            </a:r>
            <a:r>
              <a:rPr lang="en-US" sz="3800" i="1" dirty="0">
                <a:solidFill>
                  <a:srgbClr val="0B5395"/>
                </a:solidFill>
              </a:rPr>
              <a:t>multiple index levels </a:t>
            </a:r>
            <a:r>
              <a:rPr lang="en-US" sz="3800" dirty="0"/>
              <a:t>on an axis.</a:t>
            </a:r>
          </a:p>
          <a:p>
            <a:r>
              <a:rPr lang="en-US" sz="3800" dirty="0"/>
              <a:t>Let’s start with a simple example, create a Series with </a:t>
            </a:r>
            <a:r>
              <a:rPr lang="en-US" sz="3800" i="1" dirty="0">
                <a:solidFill>
                  <a:srgbClr val="0B5395"/>
                </a:solidFill>
              </a:rPr>
              <a:t>a list of lists or arrays</a:t>
            </a:r>
            <a:r>
              <a:rPr lang="en-US" sz="3800" dirty="0"/>
              <a:t> as index: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Series(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(6),index=[[1,1,1,2,2,2],['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a','b','c','a','b','c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']])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a   -1.320790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    0.565949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    0.587896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a    1.001808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    0.601901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    0.574502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2E5E60-60B9-443E-872D-0DA2EE03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61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Index Levels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62500" lnSpcReduction="20000"/>
          </a:bodyPr>
          <a:lstStyle/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ser.index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MultiIndex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(levels=[[1, 2], ['a', 'b', 'c']],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labels=[[0, 0, 0, 1, 1, 1], [0, 1, 2, 0, 1, 2]])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-1.320790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0.565949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0.587896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[2,'b']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0.60190105332268706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</a:t>
            </a: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[:,'c']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1    0.587896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2    0.574502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BA6537-9D06-4256-B4DD-0670A15D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36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Index Levels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ser.unstack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         b         c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1 -1.320790  0.565949  0.587896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2  1.001808  0.601901  0.574502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dframe.unstack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1   -1.320790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2    1.001808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1    0.565949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2    0.601901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1    0.587896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2    0.574502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D02C7F-6C96-4C92-A1A9-F7C39EF7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54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Index Levels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With a </a:t>
            </a:r>
            <a:r>
              <a:rPr lang="en-US" sz="2800" dirty="0" err="1"/>
              <a:t>DataFrame</a:t>
            </a:r>
            <a:r>
              <a:rPr lang="en-US" sz="2800" dirty="0"/>
              <a:t>, either axis can have a hierarchical index: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(12).reshape((4,3)),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index=[['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a','a','b','b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'],[1,2,1,2,]],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columns=[['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Android','Android','iOS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'], ['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Sony','Samsung','iPhone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']])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Android            iOS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Sony Samsung iPhone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1       0       1      2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2       3       4      5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1       6       7      8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2       9      10     11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3341E94-5B51-463D-A6A4-55D0073A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63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Index Levels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dframe.index.names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['key1','key2']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dframe.columns.names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','brand']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Android            iOS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        Sony Samsung iPhone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key2                       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          0       1      2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2          3       4      5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          6       7      8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2          9      10     11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['Android']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      Sony  Samsung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key2               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        0        1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2        3        4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        6        7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2        9       10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594D40-AA7A-4BA3-B1CF-C99DFB3D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66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Reordering and Sorting Levels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100" dirty="0"/>
              <a:t>We may need to </a:t>
            </a:r>
            <a:r>
              <a:rPr lang="en-US" sz="3100" i="1" dirty="0">
                <a:solidFill>
                  <a:srgbClr val="0B5395"/>
                </a:solidFill>
              </a:rPr>
              <a:t>rearrange the order of the levels </a:t>
            </a:r>
            <a:r>
              <a:rPr lang="en-US" sz="3100" dirty="0"/>
              <a:t>on an axis: </a:t>
            </a: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dframe.swaplevel</a:t>
            </a: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('key1','key2')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Android            iOS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        Sony Samsung iPhone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key2 key1                       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a          0       1      2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a          3       4      5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b          6       7      8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b          9      10     11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dframe.swaplevel</a:t>
            </a: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-US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brand',axis</a:t>
            </a: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=1)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        Sony Samsung iPhone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Android </a:t>
            </a:r>
            <a:r>
              <a:rPr lang="en-US" sz="2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iOS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key2                       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          0       1      2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2          3       4      5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          6       7      8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2          9      10     11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36BA6-B7C2-4494-99F7-5B72A403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9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Reordering and Sorting Levels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We may </a:t>
            </a:r>
            <a:r>
              <a:rPr lang="en-US" sz="3100" i="1" dirty="0">
                <a:solidFill>
                  <a:srgbClr val="0B5395"/>
                </a:solidFill>
              </a:rPr>
              <a:t>sort the data </a:t>
            </a:r>
            <a:r>
              <a:rPr lang="en-US" sz="3100" dirty="0"/>
              <a:t>by the values in one specific level: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dframe.sortlevel</a:t>
            </a: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Android            iOS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        Sony Samsung iPhone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key2                       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          0       1      2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          6       7      8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2          3       4      5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          9      10     11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sz="3100" dirty="0"/>
              <a:t>We can also perform operations on particular levels: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dframe.sum</a:t>
            </a: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(level='</a:t>
            </a:r>
            <a:r>
              <a:rPr lang="en-US" sz="2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',axis=1)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Android  iOS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key2              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           1    2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2           7    5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          13    8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2          19   11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E39A05-5E4A-40E8-A858-A9CE365F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9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831693"/>
          </a:xfrm>
        </p:spPr>
        <p:txBody>
          <a:bodyPr>
            <a:normAutofit/>
          </a:bodyPr>
          <a:lstStyle/>
          <a:p>
            <a:r>
              <a:rPr lang="en-US" sz="4000" dirty="0"/>
              <a:t>Self Study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B4A6E6-F57C-4AF9-90EB-200BC003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27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新細明體" pitchFamily="18" charset="-120"/>
              </a:rPr>
              <a:t>References: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Wes McKinney (2012).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Python for Data Analysis</a:t>
            </a:r>
            <a:r>
              <a:rPr lang="en-US" altLang="zh-HK" sz="2200" dirty="0">
                <a:ea typeface="新細明體" pitchFamily="18" charset="-120"/>
              </a:rPr>
              <a:t>, O’Reilly.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5</a:t>
            </a:r>
            <a:r>
              <a:rPr lang="en-US" sz="2200" dirty="0"/>
              <a:t>)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Ivan Idris (2014).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Python Data Analysis</a:t>
            </a:r>
            <a:r>
              <a:rPr lang="en-US" altLang="zh-HK" sz="2200" dirty="0">
                <a:ea typeface="新細明體" pitchFamily="18" charset="-120"/>
              </a:rPr>
              <a:t>, Packt Publishing.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1~3</a:t>
            </a:r>
            <a:r>
              <a:rPr lang="en-US" sz="2200" dirty="0"/>
              <a:t>)</a:t>
            </a:r>
          </a:p>
          <a:p>
            <a:r>
              <a:rPr lang="en-US" dirty="0">
                <a:ea typeface="新細明體" pitchFamily="18" charset="-120"/>
              </a:rPr>
              <a:t>Online Resources:</a:t>
            </a: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2"/>
              </a:rPr>
              <a:t>http://pandas.pydata.org/pandas-docs/stable/api.html</a:t>
            </a:r>
            <a:endParaRPr lang="en-US" sz="2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3"/>
              </a:rPr>
              <a:t>http://docs.scipy.org/doc/numpy/reference/index.html</a:t>
            </a:r>
            <a:endParaRPr lang="en-US" sz="2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0" lvl="1" indent="0">
              <a:buNone/>
            </a:pPr>
            <a:endParaRPr lang="en-US" altLang="zh-HK" sz="2200" dirty="0">
              <a:ea typeface="新細明體" pitchFamily="18" charset="-12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590B7AF-DC7F-408E-9559-0C318E2F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Library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primary data structures of pandas, </a:t>
            </a:r>
            <a:r>
              <a:rPr lang="en-US" i="1" dirty="0">
                <a:solidFill>
                  <a:srgbClr val="C00000"/>
                </a:solidFill>
              </a:rPr>
              <a:t>Series</a:t>
            </a:r>
            <a:r>
              <a:rPr lang="en-US" dirty="0"/>
              <a:t> (1-dimensional) and </a:t>
            </a:r>
            <a:r>
              <a:rPr lang="en-US" i="1" dirty="0" err="1">
                <a:solidFill>
                  <a:srgbClr val="C00000"/>
                </a:solidFill>
              </a:rPr>
              <a:t>DataFrame</a:t>
            </a:r>
            <a:r>
              <a:rPr lang="en-US" dirty="0"/>
              <a:t> (2-dimensional).</a:t>
            </a:r>
          </a:p>
          <a:p>
            <a:r>
              <a:rPr lang="en-US" dirty="0"/>
              <a:t>They handle the vast majority of typical use cases in </a:t>
            </a:r>
            <a:r>
              <a:rPr lang="en-US" dirty="0">
                <a:solidFill>
                  <a:srgbClr val="0B5395"/>
                </a:solidFill>
              </a:rPr>
              <a:t>finance</a:t>
            </a:r>
            <a:r>
              <a:rPr lang="en-US" dirty="0"/>
              <a:t>, </a:t>
            </a:r>
            <a:r>
              <a:rPr lang="en-US" dirty="0">
                <a:solidFill>
                  <a:srgbClr val="0B5395"/>
                </a:solidFill>
              </a:rPr>
              <a:t>statistics</a:t>
            </a:r>
            <a:r>
              <a:rPr lang="en-US" dirty="0"/>
              <a:t>, </a:t>
            </a:r>
            <a:r>
              <a:rPr lang="en-US" dirty="0">
                <a:solidFill>
                  <a:srgbClr val="0B5395"/>
                </a:solidFill>
              </a:rPr>
              <a:t>social science</a:t>
            </a:r>
            <a:r>
              <a:rPr lang="en-US" dirty="0"/>
              <a:t>, and many areas of </a:t>
            </a:r>
            <a:r>
              <a:rPr lang="en-US" dirty="0">
                <a:solidFill>
                  <a:srgbClr val="0B5395"/>
                </a:solidFill>
              </a:rPr>
              <a:t>engineering</a:t>
            </a:r>
            <a:r>
              <a:rPr lang="en-US" dirty="0"/>
              <a:t>.</a:t>
            </a:r>
          </a:p>
          <a:p>
            <a:r>
              <a:rPr lang="en-US" dirty="0"/>
              <a:t>Import conventions for pandas: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800600"/>
            <a:ext cx="6858000" cy="83715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pandas import Series,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pandas as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95CA1B9-0290-4583-B3DA-A171CB50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dirty="0"/>
              <a:t> is a one-dimensional array-like object containing:</a:t>
            </a:r>
          </a:p>
          <a:p>
            <a:pPr lvl="1"/>
            <a:r>
              <a:rPr lang="en-US" dirty="0"/>
              <a:t>an array of data, and</a:t>
            </a:r>
          </a:p>
          <a:p>
            <a:pPr lvl="1"/>
            <a:r>
              <a:rPr lang="en-US" dirty="0"/>
              <a:t>an associated array of data labels.</a:t>
            </a:r>
          </a:p>
          <a:p>
            <a:r>
              <a:rPr lang="en-US" dirty="0"/>
              <a:t>The simplest Series is formed from only an array of data: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Series([5, 8, -4, 2])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0    5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1    8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-4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3    2</a:t>
            </a:r>
          </a:p>
          <a:p>
            <a:pPr marL="914400" lvl="1" indent="-12700">
              <a:buNone/>
            </a:pP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BCE97F-7007-4AFA-8072-13B4E70D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Show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dirty="0"/>
              <a:t> and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of a Series: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obj.values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array([ 5,  8, -4,  2], </a:t>
            </a: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=int64)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obj.index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RangeIndex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(start=0, stop=4, step=1)</a:t>
            </a:r>
          </a:p>
          <a:p>
            <a:pPr marL="342900" lvl="1" indent="-342900">
              <a:buSzPct val="95000"/>
              <a:buFont typeface="Arial" pitchFamily="34" charset="0"/>
              <a:buChar char="•"/>
            </a:pPr>
            <a:r>
              <a:rPr lang="en-US" dirty="0"/>
              <a:t>Create a Series with an index: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Series([13.78, 3.24, 0.65, 1.27, 12.92],index=['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China','USA','UK','Japan','India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    13.78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 3.24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 0.65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 1.27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    12.92</a:t>
            </a:r>
          </a:p>
          <a:p>
            <a:pPr marL="914400" lvl="1" indent="-12700">
              <a:buNone/>
            </a:pP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37E9A3-372C-46B2-8D5C-48B7EE81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5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Show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dirty="0"/>
              <a:t> and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of a Series: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['India']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12.92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[['UK','USA']]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0.65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3.24</a:t>
            </a:r>
          </a:p>
          <a:p>
            <a:pPr marL="914400" lvl="1" indent="-12700">
              <a:buNone/>
            </a:pP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&lt;10]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3.24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0.65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1.27</a:t>
            </a:r>
          </a:p>
          <a:p>
            <a:pPr marL="914400" lvl="1" indent="-12700">
              <a:buNone/>
            </a:pP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'France' in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8A39C0-F1FA-4ABC-A714-2A1906BE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97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cience Template" id="{E12F12B6-2CCC-415E-9B88-72031AA8198A}" vid="{815DC58F-B25F-4824-81A2-AB654C8E8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Template</Template>
  <TotalTime>4688</TotalTime>
  <Words>4145</Words>
  <Application>Microsoft Office PowerPoint</Application>
  <PresentationFormat>On-screen Show (4:3)</PresentationFormat>
  <Paragraphs>905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新細明體</vt:lpstr>
      <vt:lpstr>Arial</vt:lpstr>
      <vt:lpstr>Calibri</vt:lpstr>
      <vt:lpstr>Cambria</vt:lpstr>
      <vt:lpstr>Consolas</vt:lpstr>
      <vt:lpstr>Webdings</vt:lpstr>
      <vt:lpstr>Data Science Template</vt:lpstr>
      <vt:lpstr>Lecture 6 Data Manipulation with Pandas</vt:lpstr>
      <vt:lpstr>Lessons Intended Learning Outcomes</vt:lpstr>
      <vt:lpstr>Introduction to Pandas Data Structures</vt:lpstr>
      <vt:lpstr>pandas Library</vt:lpstr>
      <vt:lpstr>pandas Library (cont.)</vt:lpstr>
      <vt:lpstr>pandas Library (cont.)</vt:lpstr>
      <vt:lpstr>Series</vt:lpstr>
      <vt:lpstr>Series (cont.)</vt:lpstr>
      <vt:lpstr>Series (cont.)</vt:lpstr>
      <vt:lpstr>Series (cont.)</vt:lpstr>
      <vt:lpstr>Series (cont.)</vt:lpstr>
      <vt:lpstr>Series (cont.)</vt:lpstr>
      <vt:lpstr>DataFrame</vt:lpstr>
      <vt:lpstr>DataFrame (cont.)</vt:lpstr>
      <vt:lpstr>DataFrame (cont.)</vt:lpstr>
      <vt:lpstr>DataFrame (cont.)</vt:lpstr>
      <vt:lpstr>DataFrame (cont.)</vt:lpstr>
      <vt:lpstr>DataFrame (cont.)</vt:lpstr>
      <vt:lpstr>Index Objects</vt:lpstr>
      <vt:lpstr>Essential Functionality</vt:lpstr>
      <vt:lpstr>Reindexing</vt:lpstr>
      <vt:lpstr>Reindexing (cont.)</vt:lpstr>
      <vt:lpstr>Reindexing (cont.)</vt:lpstr>
      <vt:lpstr>Reindexing (cont.)</vt:lpstr>
      <vt:lpstr>Reindexing (cont.)</vt:lpstr>
      <vt:lpstr>Dropping Entries</vt:lpstr>
      <vt:lpstr>Dropping Entries (cont.)</vt:lpstr>
      <vt:lpstr>Selecting Entries</vt:lpstr>
      <vt:lpstr>Selecting Entries (cont.)</vt:lpstr>
      <vt:lpstr>Selecting Entries (cont.)</vt:lpstr>
      <vt:lpstr>Selecting Entries (cont.)</vt:lpstr>
      <vt:lpstr>Selecting Entries (cont.)</vt:lpstr>
      <vt:lpstr>Data Alignment</vt:lpstr>
      <vt:lpstr>Data Alignment (cont.)</vt:lpstr>
      <vt:lpstr>Data Alignment (cont.)</vt:lpstr>
      <vt:lpstr>Data Alignment (cont.)</vt:lpstr>
      <vt:lpstr>Rank and Sort</vt:lpstr>
      <vt:lpstr>Rank and Sort (cont.)</vt:lpstr>
      <vt:lpstr>Rank and Sort (cont.)</vt:lpstr>
      <vt:lpstr>Handling Missing Data</vt:lpstr>
      <vt:lpstr>Missing Data</vt:lpstr>
      <vt:lpstr>Missing Data (cont.)</vt:lpstr>
      <vt:lpstr>Filtering Out Missing Data</vt:lpstr>
      <vt:lpstr>Filtering Out Missing Data (cont.)</vt:lpstr>
      <vt:lpstr>Filtering Out Missing Data (cont.)</vt:lpstr>
      <vt:lpstr>Filling In Missing Data</vt:lpstr>
      <vt:lpstr>Filling In Missing Data (cont.)</vt:lpstr>
      <vt:lpstr>Filling In Missing Data (cont.)</vt:lpstr>
      <vt:lpstr>Hierarchical Indexing (Optional)</vt:lpstr>
      <vt:lpstr>Multiple Index Levels</vt:lpstr>
      <vt:lpstr>Multiple Index Levels (cont.)</vt:lpstr>
      <vt:lpstr>Multiple Index Levels (cont.)</vt:lpstr>
      <vt:lpstr>Multiple Index Levels (cont.)</vt:lpstr>
      <vt:lpstr>Multiple Index Levels (cont.)</vt:lpstr>
      <vt:lpstr>Reordering and Sorting Levels</vt:lpstr>
      <vt:lpstr>Reordering and Sorting Levels (cont.)</vt:lpstr>
      <vt:lpstr>Self Study Guide</vt:lpstr>
      <vt:lpstr>Self Study Guide: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242</cp:revision>
  <dcterms:created xsi:type="dcterms:W3CDTF">2012-06-26T01:15:45Z</dcterms:created>
  <dcterms:modified xsi:type="dcterms:W3CDTF">2019-06-12T12:15:31Z</dcterms:modified>
</cp:coreProperties>
</file>