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26"/>
  </p:notesMasterIdLst>
  <p:sldIdLst>
    <p:sldId id="360" r:id="rId2"/>
    <p:sldId id="310" r:id="rId3"/>
    <p:sldId id="361" r:id="rId4"/>
    <p:sldId id="262" r:id="rId5"/>
    <p:sldId id="363" r:id="rId6"/>
    <p:sldId id="312" r:id="rId7"/>
    <p:sldId id="327" r:id="rId8"/>
    <p:sldId id="328" r:id="rId9"/>
    <p:sldId id="329" r:id="rId10"/>
    <p:sldId id="330" r:id="rId11"/>
    <p:sldId id="320" r:id="rId12"/>
    <p:sldId id="331" r:id="rId13"/>
    <p:sldId id="332" r:id="rId14"/>
    <p:sldId id="334" r:id="rId15"/>
    <p:sldId id="333" r:id="rId16"/>
    <p:sldId id="345" r:id="rId17"/>
    <p:sldId id="346" r:id="rId18"/>
    <p:sldId id="337" r:id="rId19"/>
    <p:sldId id="338" r:id="rId20"/>
    <p:sldId id="347" r:id="rId21"/>
    <p:sldId id="364" r:id="rId22"/>
    <p:sldId id="343" r:id="rId23"/>
    <p:sldId id="362" r:id="rId24"/>
    <p:sldId id="309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69" d="100"/>
          <a:sy n="69" d="100"/>
        </p:scale>
        <p:origin x="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49825" cy="3713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1"/>
            <a:ext cx="5435600" cy="445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897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7876-B65E-4EC7-85EA-38945F10BEE6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7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Importing and Exporting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20213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Functions in pandas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examples  on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('lec0701.csv',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header=None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0  1  2  3       4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q  r  s  t   apple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    pear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a  s  d  f  rabbit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5  2  5  7     dog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('lec0701.csv', </a:t>
            </a:r>
            <a:r>
              <a:rPr lang="en-US" altLang="zh-TW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altLang="zh-TW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A','B','C','D','Message</a:t>
            </a:r>
            <a:r>
              <a:rPr lang="en-US" altLang="zh-TW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  B  C  D Message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q  r  s  t   apple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    pear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a  s  d  f  rabbit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5  2  5  7     dog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A7C39-4C50-4686-84F1-7F13CFC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in Pieces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When processing very large files, we may only want to read in a small piece of a file: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result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('lec0702.csv')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result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one       two     three      four key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0.467976 -0.038649 -0.295344 -1.824726   L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-0.358893  1.404453  0.704965 -0.200638   B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-0.501840  0.659254 -0.421691 -0.057688   G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0.204886  1.074134  1.388361 -0.982404   R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       ...       ...       ...       ...  ..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9997  0.523331  0.787112  0.486066  1.093156   K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9998 -0.362559  0.598894 -1.843201  0.887292   G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9999 -0.096376 -1.012999 -0.657431 -0.573315   0</a:t>
            </a:r>
          </a:p>
          <a:p>
            <a:pPr marL="914400" lvl="1" indent="-12700">
              <a:lnSpc>
                <a:spcPct val="90000"/>
              </a:lnSpc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[10000 rows x 5 columns]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4814C-7FC2-421A-88B8-92F10D9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in Pieces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724399"/>
          </a:xfrm>
        </p:spPr>
        <p:txBody>
          <a:bodyPr>
            <a:normAutofit lnSpcReduction="10000"/>
          </a:bodyPr>
          <a:lstStyle/>
          <a:p>
            <a:pPr marL="274320" lvl="1" indent="-274320">
              <a:lnSpc>
                <a:spcPct val="8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We may want to only read out a small number of rows: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('lec0702.csv',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one       two     three      four key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0.467976 -0.038649 -0.295344 -1.824726   L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1 -0.358893  1.404453  0.704965 -0.200638   B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2 -0.501840  0.659254 -0.421691 -0.057688   G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0.204886  1.074134  1.388361 -0.982404   R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0.354628 -0.133116  0.283763 -0.837063   Q</a:t>
            </a:r>
          </a:p>
          <a:p>
            <a:pPr marL="274320" lvl="1" indent="-274320">
              <a:lnSpc>
                <a:spcPct val="8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To read out a file in pieces, specify a </a:t>
            </a:r>
            <a:r>
              <a:rPr lang="en-US" altLang="zh-TW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chunksize</a:t>
            </a:r>
            <a:r>
              <a:rPr lang="en-US" altLang="zh-TW" dirty="0"/>
              <a:t> as a number of rows: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('lec0702.csv',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chunksize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chunker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pandas.io.parsers.TextFileReader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0x03FFDE50&gt;</a:t>
            </a:r>
          </a:p>
          <a:p>
            <a:pPr marL="914400" lvl="1" indent="-12700">
              <a:lnSpc>
                <a:spcPct val="80000"/>
              </a:lnSpc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77C7-9767-46E6-86A1-3562819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in Pieces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5029201"/>
          </a:xfrm>
        </p:spPr>
        <p:txBody>
          <a:bodyPr>
            <a:noAutofit/>
          </a:bodyPr>
          <a:lstStyle/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tot = Series([])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piece in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tot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tot.add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(piece['key'].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value_counts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fill_value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tot = </a:t>
            </a:r>
            <a:r>
              <a:rPr lang="en-US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tot.order</a:t>
            </a: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(ascending=False)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tot.sort_values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(ascending=False)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tot[:10]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368.0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364.0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   346.0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   343.0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   340.0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   338.0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   337.0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  335.0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   334.0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 330.0</a:t>
            </a:r>
          </a:p>
          <a:p>
            <a:pPr marL="914400" lvl="1" indent="-12700">
              <a:lnSpc>
                <a:spcPct val="80000"/>
              </a:lnSpc>
              <a:buNone/>
            </a:pPr>
            <a:r>
              <a:rPr lang="pt-BR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38AF2-5105-40D9-A07A-7F0CD01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 Out to Text Format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Data can also be exported to delimiter format.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consider one of the CSV files: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('lec0703.csv')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something  a   b     c   d message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one  1   2   3.0   4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two  5   6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8   world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three  9  10  11.0  12     foo</a:t>
            </a:r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</a:pPr>
            <a:endParaRPr lang="en-US" altLang="zh-TW" sz="20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use </a:t>
            </a:r>
            <a:r>
              <a:rPr lang="en-US" altLang="zh-TW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dirty="0" err="1"/>
              <a:t>’s</a:t>
            </a:r>
            <a:r>
              <a:rPr lang="en-US" altLang="zh-TW" dirty="0"/>
              <a:t> </a:t>
            </a:r>
            <a:r>
              <a:rPr lang="en-US" altLang="zh-TW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to_csv</a:t>
            </a:r>
            <a:r>
              <a:rPr lang="en-US" altLang="zh-TW" dirty="0"/>
              <a:t> method to write the data out to a comma-separated file: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('out.csv')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5423435"/>
            <a:ext cx="2667000" cy="990600"/>
          </a:xfrm>
          <a:prstGeom prst="cloudCallout">
            <a:avLst>
              <a:gd name="adj1" fmla="val -82867"/>
              <a:gd name="adj2" fmla="val -1529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Check the content of the file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8933A-60BE-4015-AF08-E729838A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 Out to Text Format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Other delimiter can be used: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sys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data.to_csv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='|')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something|a|b|c|d|message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0|one|1|2|3.0|4|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1|two|5|6||8|world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2|three|9|10|11.0|12|foo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69" y="4273617"/>
            <a:ext cx="552033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4AA93-6016-4A0E-9B48-BC8A8201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2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 Out to Text Format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data.to_csv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na_rep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='NULL')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something,a,b,c,d,message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0,one,1,2,3.0,4,NULL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1,two,5,6,NULL,8,world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2,three,9,10,11.0,12,foo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data.to_csv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index=False, header=False)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one,1,2,3.0,4,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two,5,6,,8,world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three,9,10,11.0,12,foo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75C5B-E398-43D7-A396-614DBE07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 Out to Text Format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Series also has a </a:t>
            </a:r>
            <a:r>
              <a:rPr lang="en-US" altLang="zh-TW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to_csv</a:t>
            </a:r>
            <a:r>
              <a:rPr lang="en-US" altLang="zh-TW" dirty="0"/>
              <a:t> method: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dates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(‘6/10/2018', periods=7)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(7), index=dates)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2019-06-01    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2019-06-02    1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2019-06-03    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2019-06-04    3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2019-06-05    4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2019-06-06    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2019-06-07    6</a:t>
            </a:r>
          </a:p>
          <a:p>
            <a:pPr marL="914400" lvl="1" indent="-12700"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ts.to_csv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('tseries.csv')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9598077">
            <a:off x="5241288" y="5119798"/>
            <a:ext cx="1247048" cy="609600"/>
          </a:xfrm>
          <a:prstGeom prst="rightArrow">
            <a:avLst>
              <a:gd name="adj1" fmla="val 43684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D48E386-2214-4492-9EAE-D806127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E2A867-7C16-4438-83E9-51E7DA0E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84671"/>
              </p:ext>
            </p:extLst>
          </p:nvPr>
        </p:nvGraphicFramePr>
        <p:xfrm>
          <a:off x="6477000" y="3581400"/>
          <a:ext cx="2209800" cy="24210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806625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30138224"/>
                    </a:ext>
                  </a:extLst>
                </a:gridCol>
              </a:tblGrid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1/6/2019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248622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2/6/2019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3763350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3/6/2019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97055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4/6/2019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907748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5/6/2019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953024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6/6/2019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9479764"/>
                  </a:ext>
                </a:extLst>
              </a:tr>
              <a:tr h="345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7/6/2019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42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6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Data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756151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lnSpc>
                <a:spcPct val="11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JSON stands for JavaScript Object Notation.</a:t>
            </a:r>
          </a:p>
          <a:p>
            <a:pPr marL="274320" lvl="1" indent="-274320">
              <a:lnSpc>
                <a:spcPct val="11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It has become one of the standard formats for sending data by HTTP request between web browsers and other applications.</a:t>
            </a:r>
          </a:p>
          <a:p>
            <a:pPr marL="274320" lvl="1" indent="-274320">
              <a:lnSpc>
                <a:spcPct val="11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It is a much more flexible format than a tabular text form like CSV.</a:t>
            </a:r>
          </a:p>
          <a:p>
            <a:pPr marL="274320" lvl="1" indent="-274320">
              <a:lnSpc>
                <a:spcPct val="11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Here is an example: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json_obj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""" </a:t>
            </a:r>
          </a:p>
          <a:p>
            <a:pPr marL="571500" lvl="1" indent="0">
              <a:lnSpc>
                <a:spcPct val="110000"/>
              </a:lnSpc>
              <a:buNone/>
              <a:tabLst>
                <a:tab pos="1206500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"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"Lion",</a:t>
            </a:r>
          </a:p>
          <a:p>
            <a:pPr marL="571500" lvl="1" indent="0">
              <a:lnSpc>
                <a:spcPct val="110000"/>
              </a:lnSpc>
              <a:buNone/>
              <a:tabLst>
                <a:tab pos="1206500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"food": ["Meat", "Veggies", "Honey"],</a:t>
            </a:r>
          </a:p>
          <a:p>
            <a:pPr marL="571500" lvl="1" indent="0">
              <a:lnSpc>
                <a:spcPct val="110000"/>
              </a:lnSpc>
              <a:buNone/>
              <a:tabLst>
                <a:tab pos="1206500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"fur": "Golden",</a:t>
            </a:r>
          </a:p>
          <a:p>
            <a:pPr marL="571500" lvl="1" indent="0">
              <a:lnSpc>
                <a:spcPct val="110000"/>
              </a:lnSpc>
              <a:buNone/>
              <a:tabLst>
                <a:tab pos="1206500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"clothes": null,</a:t>
            </a:r>
          </a:p>
          <a:p>
            <a:pPr marL="571500" lvl="1" indent="0">
              <a:lnSpc>
                <a:spcPct val="110000"/>
              </a:lnSpc>
              <a:buNone/>
              <a:tabLst>
                <a:tab pos="1206500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"diet": [{"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"Gazelle", "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food":"grass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"fur": "Brown"}]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6E5E5-3169-4C3A-9433-F03DF28A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1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Data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load JSON data: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json_obj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{'diet': [{'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'Gazelle', 'fur': 'Brown', 'food': 'grass'}], 'clothes': </a:t>
            </a:r>
            <a:r>
              <a:rPr lang="en-US" altLang="zh-TW" sz="19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'Lion', 'fur': 'Golden', 'food': ['Meat', 'Veggies', 'Honey']}</a:t>
            </a:r>
          </a:p>
          <a:p>
            <a:pPr marL="9144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json.dumps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'{"diet": [{"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"Gazelle", "fur": "Brown", "food": "grass"}], "clothes": </a:t>
            </a:r>
            <a:r>
              <a:rPr lang="en-US" altLang="zh-TW" sz="19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"Lion", "fur": "Golden", "food": ["Meat", "Veggies", "Honey"]}'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4841908" y="3962400"/>
            <a:ext cx="2057400" cy="775235"/>
          </a:xfrm>
          <a:prstGeom prst="cloudCallout">
            <a:avLst>
              <a:gd name="adj1" fmla="val -82399"/>
              <a:gd name="adj2" fmla="val 4181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Convert back to JSON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248400" y="2209800"/>
            <a:ext cx="1219200" cy="546635"/>
          </a:xfrm>
          <a:prstGeom prst="cloudCallout">
            <a:avLst>
              <a:gd name="adj1" fmla="val -75381"/>
              <a:gd name="adj2" fmla="val 9024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err="1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rgbClr val="00B05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CD80E-B2CB-495C-9BDE-D0732B67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Identify the Python library functions for importing and exporting data; and</a:t>
            </a:r>
          </a:p>
          <a:p>
            <a:r>
              <a:rPr lang="en-US" altLang="zh-HK" dirty="0"/>
              <a:t>Write Python scripts to read and write data in different formats, including text, binary data, web data, and databases.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6CEE4-926B-436A-BF2C-EF13DDE0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Data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Convert JSON data to a </a:t>
            </a:r>
            <a:r>
              <a:rPr lang="en-US" altLang="zh-TW" sz="22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(data['diet'])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food    fur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zoo_animal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grass  Brown    Gazelle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(data['food'])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Meat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Veggies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82D4A-AFF1-41D9-AE1B-1E1862BB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7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Reading Microsoft Excel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9BF51-7C92-4952-AAE0-A103FEB5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8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965" y="685800"/>
            <a:ext cx="8246070" cy="882649"/>
          </a:xfrm>
        </p:spPr>
        <p:txBody>
          <a:bodyPr>
            <a:normAutofit/>
          </a:bodyPr>
          <a:lstStyle/>
          <a:p>
            <a:r>
              <a:rPr lang="en-US" dirty="0"/>
              <a:t>Reading Microsoft Excel Files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pandas supports reading tabular data stored in Excel files using the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ExcelFile</a:t>
            </a:r>
            <a:r>
              <a:rPr lang="en-US" altLang="zh-TW" dirty="0"/>
              <a:t> class.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Internally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ExcelFile</a:t>
            </a:r>
            <a:r>
              <a:rPr lang="en-US" altLang="zh-TW" dirty="0"/>
              <a:t> uses the 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xlrd</a:t>
            </a:r>
            <a:r>
              <a:rPr lang="en-US" altLang="zh-TW" dirty="0"/>
              <a:t> and 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openpyxl</a:t>
            </a:r>
            <a:r>
              <a:rPr lang="en-US" altLang="zh-TW" dirty="0"/>
              <a:t> packages, so you may have to install them first.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To use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ExcelFile</a:t>
            </a:r>
            <a:r>
              <a:rPr lang="en-US" altLang="zh-TW" dirty="0"/>
              <a:t>, create an instance by passing a path to an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</a:t>
            </a:r>
            <a:r>
              <a:rPr lang="en-US" altLang="zh-TW" dirty="0"/>
              <a:t> 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xlsx</a:t>
            </a:r>
            <a:r>
              <a:rPr lang="en-US" altLang="zh-TW" dirty="0"/>
              <a:t> file: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xlsfile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pd.ExcelFile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('lec0704.xlsx')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xlsfile.parse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('Sheet1')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This is a test  Unnamed: 1  Unnamed: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0              23        6678         456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1             234         678         456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2             234           7         345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3              34          56         234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4               5         456        4365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95F12-74D2-4186-B792-3E648CD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78507"/>
            <a:ext cx="61039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2A784-8B32-4B23-B2D6-D59FA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References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(2012).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6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Ivan Idris (2014).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200" dirty="0">
                <a:ea typeface="新細明體" pitchFamily="18" charset="-120"/>
              </a:rPr>
              <a:t>, </a:t>
            </a:r>
            <a:r>
              <a:rPr lang="en-US" altLang="zh-HK" sz="2200" dirty="0" err="1">
                <a:ea typeface="新細明體" pitchFamily="18" charset="-120"/>
              </a:rPr>
              <a:t>Packt</a:t>
            </a:r>
            <a:r>
              <a:rPr lang="en-US" altLang="zh-HK" sz="2200" dirty="0">
                <a:ea typeface="新細明體" pitchFamily="18" charset="-120"/>
              </a:rPr>
              <a:t> Publishing.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5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HK" dirty="0">
              <a:ea typeface="新細明體" pitchFamily="18" charset="-120"/>
            </a:endParaRPr>
          </a:p>
          <a:p>
            <a:r>
              <a:rPr lang="en-US" dirty="0">
                <a:ea typeface="新細明體" pitchFamily="18" charset="-120"/>
              </a:rPr>
              <a:t>Online Resources: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http://pandas.pydata.org/pandas-docs/stable/api.html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403C4-A4C7-4946-B0EA-16690F84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Importing and 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07241-9313-450D-9135-E4B4FB9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and Exporting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tools in Pandas are of little use if you can’t easily import and export data in Python.</a:t>
            </a:r>
          </a:p>
          <a:p>
            <a:r>
              <a:rPr lang="en-US" altLang="zh-TW" dirty="0"/>
              <a:t>We will focus on input and output with </a:t>
            </a:r>
            <a:r>
              <a:rPr lang="en-US" altLang="zh-TW" b="1" i="1" dirty="0">
                <a:solidFill>
                  <a:srgbClr val="0B5395"/>
                </a:solidFill>
              </a:rPr>
              <a:t>pandas</a:t>
            </a:r>
            <a:r>
              <a:rPr lang="en-US" altLang="zh-TW" dirty="0"/>
              <a:t> objects, though there are of course numerous tools in other libraries to aid in this process.</a:t>
            </a:r>
          </a:p>
          <a:p>
            <a:r>
              <a:rPr lang="en-US" altLang="zh-TW" dirty="0"/>
              <a:t>Input and output typically falls into a few main categories: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TW" dirty="0"/>
              <a:t>Reading text files and other more efficient on0disk formats,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TW" dirty="0"/>
              <a:t>Loading data from databases, and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TW" dirty="0"/>
              <a:t>Interacting with network sources like web APIs.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EF59B-0EFC-4333-A17E-1DFFA2E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1326493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Data in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57400"/>
            <a:ext cx="6180131" cy="4016949"/>
          </a:xfrm>
        </p:spPr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Parsing Functions in pandas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Reading Text in Pieces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Writing Data Out to Text Format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JSON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Importing and Exporting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DDF52-3E45-4975-AE67-8A358D48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Functions in pandas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has become a beloved language for text and file munging.</a:t>
            </a:r>
          </a:p>
          <a:p>
            <a:r>
              <a:rPr lang="en-US" altLang="zh-TW" dirty="0"/>
              <a:t>This is due to Python’s simple syntax for interacting with files, intuitive data structures, and convenient features like tuple packing and unpacking.</a:t>
            </a:r>
          </a:p>
          <a:p>
            <a:r>
              <a:rPr lang="en-US" altLang="zh-TW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US" altLang="zh-TW" dirty="0"/>
              <a:t> features a number of functions for reading tabular data as a </a:t>
            </a:r>
            <a:r>
              <a:rPr lang="en-US" altLang="zh-TW" sz="2400" b="1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dirty="0"/>
              <a:t> object.</a:t>
            </a:r>
          </a:p>
          <a:p>
            <a:r>
              <a:rPr lang="en-US" altLang="zh-TW" dirty="0"/>
              <a:t>Next slide will show a summary of these functions.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96673-5BBE-4F0A-A81F-0C2F1483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Functions in pandas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Here is a summary of parsing functions: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0321"/>
              </p:ext>
            </p:extLst>
          </p:nvPr>
        </p:nvGraphicFramePr>
        <p:xfrm>
          <a:off x="838200" y="2209800"/>
          <a:ext cx="7239000" cy="337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61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5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read_csv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delimited data from a file, URL, or file-like object. Use comma</a:t>
                      </a:r>
                      <a:r>
                        <a:rPr lang="en-US" baseline="0" dirty="0"/>
                        <a:t> as default delimiter.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84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read_table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delimited data from a file, URL, or file-like object. Use tab (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‘\t’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as default delimiter.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5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read_fwf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data in fixed-width column format (that</a:t>
                      </a:r>
                      <a:r>
                        <a:rPr lang="en-US" baseline="0" dirty="0"/>
                        <a:t> is, no delimiters).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read_clipboard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of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read_table</a:t>
                      </a:r>
                      <a:r>
                        <a:rPr lang="en-US" dirty="0"/>
                        <a:t> that reads data from the clipboard. Useful for converting</a:t>
                      </a:r>
                      <a:r>
                        <a:rPr lang="en-US" baseline="0" dirty="0"/>
                        <a:t> tables from webpages.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12E56-749D-4E6A-AB0E-1CDA8C8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Functions in pandas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Let’s start with a small comma-separated (CSV) text file: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pandas import Series, </a:t>
            </a:r>
            <a:r>
              <a:rPr lang="en-US" altLang="zh-TW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altLang="zh-TW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pandas as </a:t>
            </a:r>
            <a:r>
              <a:rPr lang="en-US" altLang="zh-TW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altLang="zh-TW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('lec0701.csv')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q  r  s  t   apple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2  3  4  5    pear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a  s  d  f  rabbit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5  2  5  7     dog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A62A-F1DE-4259-A170-5B90962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Functions in pandas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can also use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read_table</a:t>
            </a:r>
            <a:r>
              <a:rPr lang="en-US" sz="2400" dirty="0"/>
              <a:t> with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‘,’</a:t>
            </a:r>
            <a:r>
              <a:rPr lang="en-US" sz="2400" dirty="0"/>
              <a:t> as a delimiter: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pd.read_table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('lec0701.csv',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=',')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q  r  s  t   apple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2  3  4  5    pear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a  s  d  f  rabbit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5  2  5  7     dog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pd.read_table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('lec0701.csv')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q,r,s,t,apple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2,3,4,5,pear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a,s,d,f,rabbit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5,2,5,7,dog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7 - Importing and Exporting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88B1-2412-4144-96D8-9F10096B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159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2043</TotalTime>
  <Words>1685</Words>
  <Application>Microsoft Office PowerPoint</Application>
  <PresentationFormat>On-screen Show (4:3)</PresentationFormat>
  <Paragraphs>316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PMingLiU</vt:lpstr>
      <vt:lpstr>PMingLiU</vt:lpstr>
      <vt:lpstr>Arial</vt:lpstr>
      <vt:lpstr>Calibri</vt:lpstr>
      <vt:lpstr>Cambria</vt:lpstr>
      <vt:lpstr>Consolas</vt:lpstr>
      <vt:lpstr>Times New Roman</vt:lpstr>
      <vt:lpstr>Webdings</vt:lpstr>
      <vt:lpstr>Data Science Template</vt:lpstr>
      <vt:lpstr>Lecture 7 Importing and Exporting Data</vt:lpstr>
      <vt:lpstr>Lessons Intended Learning Outcomes</vt:lpstr>
      <vt:lpstr>Importing and Exporting Data</vt:lpstr>
      <vt:lpstr>Importing and Exporting Data</vt:lpstr>
      <vt:lpstr>Reading and Writing Data in Text Format</vt:lpstr>
      <vt:lpstr>Parsing Functions in pandas</vt:lpstr>
      <vt:lpstr>Parsing Functions in pandas (cont.)</vt:lpstr>
      <vt:lpstr>Parsing Functions in pandas (cont.)</vt:lpstr>
      <vt:lpstr>Parsing Functions in pandas (cont.)</vt:lpstr>
      <vt:lpstr>Parsing Functions in pandas (cont.)</vt:lpstr>
      <vt:lpstr>Reading Text in Pieces</vt:lpstr>
      <vt:lpstr>Reading Text in Pieces (cont.)</vt:lpstr>
      <vt:lpstr>Reading Text in Pieces (cont.)</vt:lpstr>
      <vt:lpstr>Writing Data Out to Text Format</vt:lpstr>
      <vt:lpstr>Writing Data Out to Text Format (cont.)</vt:lpstr>
      <vt:lpstr>Writing Data Out to Text Format (cont.)</vt:lpstr>
      <vt:lpstr>Writing Data Out to Text Format (cont.)</vt:lpstr>
      <vt:lpstr>JSON Data</vt:lpstr>
      <vt:lpstr>JSON Data (cont.)</vt:lpstr>
      <vt:lpstr>JSON Data (cont.)</vt:lpstr>
      <vt:lpstr>Other Format</vt:lpstr>
      <vt:lpstr>Reading Microsoft Excel Files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158</cp:revision>
  <cp:lastPrinted>2018-06-04T05:19:49Z</cp:lastPrinted>
  <dcterms:created xsi:type="dcterms:W3CDTF">2012-06-26T01:15:45Z</dcterms:created>
  <dcterms:modified xsi:type="dcterms:W3CDTF">2019-06-12T12:16:27Z</dcterms:modified>
</cp:coreProperties>
</file>