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49"/>
  </p:notesMasterIdLst>
  <p:sldIdLst>
    <p:sldId id="379" r:id="rId2"/>
    <p:sldId id="310" r:id="rId3"/>
    <p:sldId id="380" r:id="rId4"/>
    <p:sldId id="262" r:id="rId5"/>
    <p:sldId id="341" r:id="rId6"/>
    <p:sldId id="382" r:id="rId7"/>
    <p:sldId id="313" r:id="rId8"/>
    <p:sldId id="314" r:id="rId9"/>
    <p:sldId id="317" r:id="rId10"/>
    <p:sldId id="318" r:id="rId11"/>
    <p:sldId id="319" r:id="rId12"/>
    <p:sldId id="320" r:id="rId13"/>
    <p:sldId id="322" r:id="rId14"/>
    <p:sldId id="323" r:id="rId15"/>
    <p:sldId id="321" r:id="rId16"/>
    <p:sldId id="315" r:id="rId17"/>
    <p:sldId id="316" r:id="rId18"/>
    <p:sldId id="324" r:id="rId19"/>
    <p:sldId id="325" r:id="rId20"/>
    <p:sldId id="326" r:id="rId21"/>
    <p:sldId id="327" r:id="rId22"/>
    <p:sldId id="329" r:id="rId23"/>
    <p:sldId id="330" r:id="rId24"/>
    <p:sldId id="342" r:id="rId25"/>
    <p:sldId id="343" r:id="rId26"/>
    <p:sldId id="344" r:id="rId27"/>
    <p:sldId id="345" r:id="rId28"/>
    <p:sldId id="346" r:id="rId29"/>
    <p:sldId id="383" r:id="rId30"/>
    <p:sldId id="350" r:id="rId31"/>
    <p:sldId id="351" r:id="rId32"/>
    <p:sldId id="354" r:id="rId33"/>
    <p:sldId id="355" r:id="rId34"/>
    <p:sldId id="334" r:id="rId35"/>
    <p:sldId id="335" r:id="rId36"/>
    <p:sldId id="352" r:id="rId37"/>
    <p:sldId id="353" r:id="rId38"/>
    <p:sldId id="384" r:id="rId39"/>
    <p:sldId id="339" r:id="rId40"/>
    <p:sldId id="356" r:id="rId41"/>
    <p:sldId id="357" r:id="rId42"/>
    <p:sldId id="370" r:id="rId43"/>
    <p:sldId id="371" r:id="rId44"/>
    <p:sldId id="358" r:id="rId45"/>
    <p:sldId id="359" r:id="rId46"/>
    <p:sldId id="381" r:id="rId47"/>
    <p:sldId id="309" r:id="rId48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B5395"/>
    <a:srgbClr val="FFFFCC"/>
    <a:srgbClr val="0D17D5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2" autoAdjust="0"/>
    <p:restoredTop sz="95238" autoAdjust="0"/>
  </p:normalViewPr>
  <p:slideViewPr>
    <p:cSldViewPr>
      <p:cViewPr varScale="1">
        <p:scale>
          <a:sx n="69" d="100"/>
          <a:sy n="69" d="100"/>
        </p:scale>
        <p:origin x="4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3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2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4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6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8 - Data Wrangling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8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68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2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1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8 - Data Wrangling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4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8 - Data Wrangling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9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9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7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2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Lecture 8 - Data Wrangling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394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numpy/reference/index.html" TargetMode="External"/><Relationship Id="rId2" Type="http://schemas.openxmlformats.org/officeDocument/2006/relationships/hyperlink" Target="http://pandas.pydata.org/pandas-docs/stable/api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836214"/>
            <a:ext cx="8093365" cy="16288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8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Data Wrangling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B6C8FD-2D83-42B8-A049-17CE54785B4C}"/>
              </a:ext>
            </a:extLst>
          </p:cNvPr>
          <p:cNvSpPr/>
          <p:nvPr/>
        </p:nvSpPr>
        <p:spPr>
          <a:xfrm>
            <a:off x="0" y="2209800"/>
            <a:ext cx="9144000" cy="1752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BA7A8A-C8F5-47AB-93F7-126974865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66" y="2362200"/>
            <a:ext cx="8093365" cy="16002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</p:txBody>
      </p:sp>
    </p:spTree>
    <p:extLst>
      <p:ext uri="{BB962C8B-B14F-4D97-AF65-F5344CB8AC3E}">
        <p14:creationId xmlns:p14="http://schemas.microsoft.com/office/powerpoint/2010/main" val="405427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Data Sets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may specify explicitly the key: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df2, </a:t>
            </a:r>
            <a:r>
              <a:rPr lang="en-US" altLang="zh-TW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on='key'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data1 key  data2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0   Y  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1   Y  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6   Y  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2   X      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4   X      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  5   X     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5BCFC-D122-4CC7-B485-2B403F45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4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Data Sets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800" dirty="0"/>
              <a:t>We can choose which </a:t>
            </a:r>
            <a:r>
              <a:rPr lang="en-US" altLang="zh-TW" sz="2800" dirty="0" err="1"/>
              <a:t>DataFrame’s</a:t>
            </a:r>
            <a:r>
              <a:rPr lang="en-US" altLang="zh-TW" sz="2800" dirty="0"/>
              <a:t> keys to use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df2, </a:t>
            </a:r>
            <a:r>
              <a:rPr lang="en-US" altLang="zh-TW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how='left'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data1 key  data2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0   Y    1.0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1   Y    1.0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2   X    0.0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3   Z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4   X    0.0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  5   X    0.0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  6   Y    1.0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df2, </a:t>
            </a:r>
            <a:r>
              <a:rPr lang="en-US" altLang="zh-TW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how='right'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data1 key  data2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0.0   Y  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1.0   Y  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6.0   Y  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2.0   X      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4.0   X      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5.0   X      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     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50186-DD80-4049-8E3B-7A3CB0A2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6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Data Sets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Choosing the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</a:t>
            </a:r>
            <a:r>
              <a:rPr lang="en-US" altLang="zh-TW" dirty="0"/>
              <a:t> method selects the </a:t>
            </a:r>
            <a:r>
              <a:rPr lang="en-US" altLang="zh-TW" b="1" i="1" dirty="0"/>
              <a:t>union</a:t>
            </a:r>
            <a:r>
              <a:rPr lang="en-US" altLang="zh-TW" dirty="0"/>
              <a:t> of both keys</a:t>
            </a:r>
            <a:r>
              <a:rPr lang="en-US" altLang="zh-TW" sz="2000" dirty="0"/>
              <a:t>:</a:t>
            </a:r>
            <a:endParaRPr lang="en-US" altLang="zh-TW" dirty="0"/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df2, on='key',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how='outer'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data1 key  data2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0.0   Y    1.0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1.0   Y    1.0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6.0   Y    1.0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2.0   X    0.0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4.0   X    0.0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5.0   X    0.0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3.0   Z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    2.0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4953000" y="3429000"/>
            <a:ext cx="2209800" cy="1066800"/>
          </a:xfrm>
          <a:prstGeom prst="cloudCallout">
            <a:avLst>
              <a:gd name="adj1" fmla="val 34860"/>
              <a:gd name="adj2" fmla="val -111036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‘inner’ is the default value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C6ADF-334B-43EE-96BA-0BA62F02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2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Data Sets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can specify the column names separately if they are different in each object</a:t>
            </a:r>
            <a:r>
              <a:rPr lang="en-US" altLang="zh-TW" sz="2000" dirty="0"/>
              <a:t>:</a:t>
            </a:r>
            <a:endParaRPr lang="en-US" altLang="zh-TW" dirty="0"/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df3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lkey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['Y', 'Y', 'X', 'Z', 'X', 'X', 'Y'], 'data1': range(7)})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df4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rkey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['X', 'Y', 'W'],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'data2': range(3)})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(df3, df4,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left_on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lkey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right_on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rkey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data1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lkey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data2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rkey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0    Y      1    Y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1    Y      1    Y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6    Y      1    Y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2    X      0    X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4    X      0    X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  5    X      0    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D021C-22BA-4EC6-9B9A-0E3A77D0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0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Data Sets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we look at a </a:t>
            </a:r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many-to-many merge </a:t>
            </a:r>
            <a:r>
              <a:rPr lang="en-US" altLang="zh-TW" dirty="0"/>
              <a:t>example:</a:t>
            </a:r>
          </a:p>
          <a:p>
            <a:pPr marL="914400" lvl="1" indent="-12700">
              <a:buNone/>
            </a:pPr>
            <a:r>
              <a:rPr lang="es-E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s-E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s-E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df2)</a:t>
            </a:r>
          </a:p>
          <a:p>
            <a:pPr marL="914400" lvl="1" indent="-12700">
              <a:buNone/>
            </a:pPr>
            <a:r>
              <a:rPr lang="es-E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data1 </a:t>
            </a:r>
            <a:r>
              <a:rPr lang="es-E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s-E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data2</a:t>
            </a:r>
          </a:p>
          <a:p>
            <a:pPr marL="914400" lvl="1" indent="-12700">
              <a:buNone/>
            </a:pPr>
            <a:r>
              <a:rPr lang="es-E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0   Y      1</a:t>
            </a:r>
          </a:p>
          <a:p>
            <a:pPr marL="914400" lvl="1" indent="-12700">
              <a:buNone/>
            </a:pPr>
            <a:r>
              <a:rPr lang="es-E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1   Y      1</a:t>
            </a:r>
          </a:p>
          <a:p>
            <a:pPr marL="914400" lvl="1" indent="-12700">
              <a:buNone/>
            </a:pPr>
            <a:r>
              <a:rPr lang="es-E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6   Y      1</a:t>
            </a:r>
          </a:p>
          <a:p>
            <a:pPr marL="914400" lvl="1" indent="-12700">
              <a:buNone/>
            </a:pPr>
            <a:r>
              <a:rPr lang="es-E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2   X      0</a:t>
            </a:r>
          </a:p>
          <a:p>
            <a:pPr marL="914400" lvl="1" indent="-12700">
              <a:buNone/>
            </a:pPr>
            <a:r>
              <a:rPr lang="es-E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4   X      0</a:t>
            </a:r>
          </a:p>
          <a:p>
            <a:pPr marL="914400" lvl="1" indent="-12700">
              <a:buNone/>
            </a:pPr>
            <a:r>
              <a:rPr lang="es-E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  5   X     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ADC52-78CC-4594-9B94-208E9647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8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Data Sets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To merge with </a:t>
            </a:r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multiple keys</a:t>
            </a:r>
            <a:r>
              <a:rPr lang="en-US" altLang="zh-TW" dirty="0"/>
              <a:t>, pass a list of column names</a:t>
            </a:r>
            <a:r>
              <a:rPr lang="en-US" altLang="zh-TW" sz="2000" dirty="0"/>
              <a:t>:</a:t>
            </a:r>
            <a:endParaRPr lang="en-US" altLang="zh-TW" dirty="0"/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left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['foo', 'foo', 'bar'],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key2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['one', 'two', 'one'], '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ldata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[1, 2, 3]})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right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['foo', 'foo', 'bar', 'bar'], '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key2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['one', 'one', 'one', 'two'],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rdata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[4, 5, 6, 7]})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(left, right, on=['key1', 'key2'], how='outer')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key1 key2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ldata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rdata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foo  one    1.0    4.0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foo  one    1.0    5.0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foo  two    2.0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bar  one    3.0    6.0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bar  two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7.0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3D534-A660-4FFC-99B4-0C56794A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2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on Index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merge key or keys in a </a:t>
            </a:r>
            <a:r>
              <a:rPr lang="en-US" altLang="zh-TW" dirty="0" err="1"/>
              <a:t>DataFrame</a:t>
            </a:r>
            <a:r>
              <a:rPr lang="en-US" altLang="zh-TW" dirty="0"/>
              <a:t> may be found in its index.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In this case, we can pass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left_index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r>
              <a:rPr lang="en-US" altLang="zh-TW" dirty="0"/>
              <a:t> or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right_index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r>
              <a:rPr lang="en-US" altLang="zh-TW" dirty="0"/>
              <a:t> (</a:t>
            </a:r>
            <a:r>
              <a:rPr lang="en-US" altLang="zh-TW" i="1" dirty="0"/>
              <a:t>or both</a:t>
            </a:r>
            <a:r>
              <a:rPr lang="en-US" altLang="zh-TW" dirty="0"/>
              <a:t>) to indicate that the index should be used as the merge key: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left1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({'key': ['X', 'Y', 'X', 'X', 'Y', 'Z'], 'value': range(6)})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right1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group_val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[3, 6]}, index=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['X', 'Y'])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(left1, right1,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left_on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='key',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right_index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key  value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group_val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X      0         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X      2         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X      3         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Y      1          6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Y      4         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6DD41-F930-4065-A61E-51A39E5F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4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on Index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can get a union by using </a:t>
            </a:r>
            <a:r>
              <a:rPr lang="en-US" altLang="zh-TW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(left1, right1,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left_on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='key',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right_index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=True, how='outer')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key  value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group_val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X      0        3.0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X      2        3.0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X      3        3.0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Y      1        6.0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Y      4        6.0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Z      5 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A851E-B05B-428D-AE79-A7FDE3E5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3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on Index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we consider hierarchically-indexed data: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left_df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({'key1': ['TST', 'TST', 'TST', 'MK', 'MK'], 'key2': [2014, 2015, 2016, 2015, 2016],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'data':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(5.)})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right_df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(12).reshape((6, 2)), index=[['TW', 'TW', 'TST', 'TST', 'TST', 'TST'],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[2015, 2014, 2014, 2014, 2015, 2016]],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columns=['event1', 'event2'])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left_df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data key1  key2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0.0  TST  2014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1.0  TST  2015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2.0  TST  2016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3.0   MK  2015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4.0   MK 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3733799"/>
            <a:ext cx="3447448" cy="257762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right_df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event1  event2</a:t>
            </a:r>
          </a:p>
          <a:p>
            <a:pPr marL="12700" lvl="1" indent="-1270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  2015       0       1</a:t>
            </a:r>
          </a:p>
          <a:p>
            <a:pPr marL="12700" lvl="1" indent="-1270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2014       2       3</a:t>
            </a:r>
          </a:p>
          <a:p>
            <a:pPr marL="12700" lvl="1" indent="-1270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TST 2014       4       5</a:t>
            </a:r>
          </a:p>
          <a:p>
            <a:pPr marL="12700" lvl="1" indent="-1270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2014       6       7</a:t>
            </a:r>
          </a:p>
          <a:p>
            <a:pPr marL="12700" lvl="1" indent="-1270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2015       8       9</a:t>
            </a:r>
          </a:p>
          <a:p>
            <a:pPr marL="12700" lvl="1" indent="-1270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2016      10      11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D5B51-2DCF-4EE7-82C8-DCE6AB0D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on Index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800" dirty="0"/>
              <a:t>We indicate multiple columns to merge on as a list: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left_df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right_df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left_on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=['key1', 'key2'],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right_index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data key1  key2  event1  event2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0.0  TST  2014       4       5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0.0  TST  2014       6       7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1.0  TST  2015       8       9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2.0  TST  2016      10      11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left_df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right_df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left_on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=['key1', 'key2'],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right_index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=True, how='outer')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data key1    key2  event1  event2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0.0  TST  2014.0     4.0     5.0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0.0  TST  2014.0     6.0     7.0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1.0  TST  2015.0     8.0     9.0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2.0  TST  2016.0    10.0    11.0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3.0   MK  2015.0   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4.0   MK  2016.0   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TW  2015.0     0.0     1.0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TW  2014.0     2.0     3.0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2D235-4425-4322-93C3-BD9AF162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9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altLang="zh-HK" dirty="0"/>
              <a:t>Identify the various tasks in data wrangling.</a:t>
            </a:r>
          </a:p>
          <a:p>
            <a:r>
              <a:rPr lang="en-US" altLang="zh-HK" dirty="0"/>
              <a:t>Be aware the functionality of the pandas module provided for data wrangling.</a:t>
            </a:r>
          </a:p>
          <a:p>
            <a:r>
              <a:rPr lang="en-US" dirty="0"/>
              <a:t>Implement the tasks in data wrangling with Python.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18425-4900-4055-B8ED-97B0567A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on Index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can also use the indices of both sides of the merge: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left2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([[1, 2], [3, 4], [5, 6]], index=['A', 'C', 'E'], columns=['TST', 'MK'])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right2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([[7, 8], [9, 10], [11, 12], [13, 14]], index=['B', 'C', 'D', 'E'], columns=['TW', 'KT'])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(left2, right2, how='outer', </a:t>
            </a:r>
            <a:r>
              <a:rPr lang="en-US" altLang="zh-TW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left_index</a:t>
            </a:r>
            <a:r>
              <a:rPr lang="en-US" altLang="zh-TW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right_index</a:t>
            </a:r>
            <a:r>
              <a:rPr lang="en-US" altLang="zh-TW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TST   MK    TW    KT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1.0  2.0 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7.0   8.0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3.0  4.0   9.0  10.0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11.0  12.0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5.0  6.0  13.0  14.0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8D7F0-1CDC-4C98-975D-AE98466C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4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on Index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dirty="0"/>
              <a:t>We can use </a:t>
            </a:r>
            <a:r>
              <a:rPr lang="en-US" altLang="zh-TW" sz="2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altLang="zh-TW" sz="2600" dirty="0"/>
              <a:t> for merging by index: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left2.join(right2, how='outer')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TST   MK    TW    KT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1.0  2.0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7.0   8.0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3.0  4.0   9.0  10.0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11.0  12.0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5.0  6.0  13.0  14.0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left1.join(right1, on='key')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key  value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group_val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X      0        3.0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Y      1        6.0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X      2        3.0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X      3        3.0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Y      4        6.0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Z      5 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939F9-ACBF-4E74-87EB-A0EC44CE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6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Along an Axis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sz="2800" i="1" dirty="0">
                <a:solidFill>
                  <a:schemeClr val="tx2"/>
                </a:solidFill>
              </a:rPr>
              <a:t>Concatenation</a:t>
            </a:r>
            <a:r>
              <a:rPr lang="en-US" altLang="zh-TW" sz="2800" dirty="0"/>
              <a:t> (or </a:t>
            </a:r>
            <a:r>
              <a:rPr lang="en-US" altLang="zh-TW" sz="2800" i="1" dirty="0">
                <a:solidFill>
                  <a:schemeClr val="tx2"/>
                </a:solidFill>
              </a:rPr>
              <a:t>binding</a:t>
            </a:r>
            <a:r>
              <a:rPr lang="en-US" altLang="zh-TW" sz="2800" dirty="0"/>
              <a:t>, </a:t>
            </a:r>
            <a:r>
              <a:rPr lang="en-US" altLang="zh-TW" sz="2800" i="1" dirty="0">
                <a:solidFill>
                  <a:schemeClr val="tx2"/>
                </a:solidFill>
              </a:rPr>
              <a:t>stacking</a:t>
            </a:r>
            <a:r>
              <a:rPr lang="en-US" altLang="zh-TW" sz="2800" dirty="0"/>
              <a:t>) is another kind of data combination.</a:t>
            </a:r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sz="2800" i="1" dirty="0" err="1">
                <a:solidFill>
                  <a:schemeClr val="tx2"/>
                </a:solidFill>
              </a:rPr>
              <a:t>NumPy</a:t>
            </a:r>
            <a:r>
              <a:rPr lang="en-US" altLang="zh-TW" sz="2800" dirty="0"/>
              <a:t> has a concatenate function for doing this with raw </a:t>
            </a:r>
            <a:r>
              <a:rPr lang="en-US" altLang="zh-TW" sz="2800" i="1" dirty="0" err="1">
                <a:solidFill>
                  <a:schemeClr val="tx2"/>
                </a:solidFill>
              </a:rPr>
              <a:t>NumPy</a:t>
            </a:r>
            <a:r>
              <a:rPr lang="en-US" altLang="zh-TW" sz="2800" dirty="0"/>
              <a:t> arrays: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(12).reshape((3, 4))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array([[ 0,  1,  2,  3],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[ 4,  5,  6,  7],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[ 8,  9, 10, 11]])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np.concatenate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array([[ 0,  1,  2,  3],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[ 4,  5,  6,  7],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[ 8,  9, 10, 11],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[ 0,  1,  2,  3],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[ 4,  5,  6,  7],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[ 8,  9, 10, 11]])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F0A68-0DDF-44B0-AE31-31F25457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55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Along an Axis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start with a simple example: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np.concatenate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axis=1)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array([[ 0,  1,  2,  3,  0,  1,  2,  3],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[ 4,  5,  6,  7,  4,  5,  6,  7],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[ 8,  9, 10, 11,  8,  9, 10, 11]])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Concatenate two Series with no overlap: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Series([0,1,2], index=['T','U','V'])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 = Series([3,4], index=['X','Y'])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([ser1,ser2])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   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   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  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   4</a:t>
            </a:r>
          </a:p>
          <a:p>
            <a:pPr marL="914400" lvl="1" indent="-12700">
              <a:buNone/>
            </a:pP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6970657" y="1524000"/>
            <a:ext cx="1752600" cy="914400"/>
          </a:xfrm>
          <a:prstGeom prst="cloudCallout">
            <a:avLst>
              <a:gd name="adj1" fmla="val -84866"/>
              <a:gd name="adj2" fmla="val 1888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By default,</a:t>
            </a:r>
          </a:p>
          <a:p>
            <a:pPr algn="ctr"/>
            <a:r>
              <a:rPr lang="en-US" sz="160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axis = 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F986C-7573-4632-9913-469D34D4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3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Along an Axis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Passing along another axis will produce a </a:t>
            </a:r>
            <a:r>
              <a:rPr lang="en-US" altLang="zh-TW" i="1" dirty="0" err="1">
                <a:solidFill>
                  <a:schemeClr val="tx2"/>
                </a:solidFill>
              </a:rPr>
              <a:t>DataFrame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([ser1,ser2], axis=1)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 0.0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 1.0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 2.0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3.0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4.0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can specify which specific axes to be used: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([ser1,ser2], axis=1,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join_axes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=[['U','V','Y']])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 1.0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 2.0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4A94C-5F0D-4227-92DE-9B780B4F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04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Along an Axis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use the </a:t>
            </a:r>
            <a:r>
              <a:rPr lang="en-US" altLang="zh-TW" sz="2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</a:t>
            </a:r>
            <a:r>
              <a:rPr lang="en-US" altLang="zh-TW" dirty="0"/>
              <a:t> argument to create a hierarchical index on the concatenation axis: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([ser1,ser2], keys=['cat1','cat2'])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cat1  T    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    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cat2  X   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Y    4</a:t>
            </a:r>
          </a:p>
          <a:p>
            <a:pPr marL="914400" lvl="1" indent="-12700">
              <a:buNone/>
            </a:pP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8A49A-5820-4F66-B1DA-D2B4C87D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1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Along an Axis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keys </a:t>
            </a:r>
            <a:r>
              <a:rPr lang="en-US" altLang="zh-TW"/>
              <a:t>become column </a:t>
            </a:r>
            <a:r>
              <a:rPr lang="en-US" altLang="zh-TW" dirty="0"/>
              <a:t>headers if we concatenate along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axis=1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([ser1,ser2],axis=1,keys=['cat1','cat2'])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cat1  cat2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  0.0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  1.0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  2.0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3.0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2975D-7EC2-4964-93FB-253B324F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7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Along an Axis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Concatenation works similarly in </a:t>
            </a:r>
            <a:r>
              <a:rPr lang="en-US" altLang="zh-TW" i="1" dirty="0" err="1">
                <a:solidFill>
                  <a:srgbClr val="FF0000"/>
                </a:solidFill>
              </a:rPr>
              <a:t>DataFrames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np.random.randn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(4, 3), columns=['X', 'Y', 'Z'])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np.random.randn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3), columns=['Y', 'Q', 'X'])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([dframe1,dframe2])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Q         X         Y         Z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-0.950978  1.729998  0.721512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-0.203453 -0.834730 -0.877719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0.226450  1.515619 -1.278597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1.460541 -0.179448 -0.728863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0 -0.975134 -1.309284 -0.644482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1.346980  1.458585 -0.497242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2  0.126452  1.501683  0.285019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F0EA9-B2BD-4072-8AD2-E86D8D0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28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Along an Axis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If we don’t care about the row index, we may specify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ignore_index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([dframe1,dframe2], </a:t>
            </a:r>
            <a:r>
              <a:rPr lang="en-US" altLang="zh-TW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ignore_index</a:t>
            </a:r>
            <a:r>
              <a:rPr lang="en-US" altLang="zh-TW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Q         X         Y         Z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-0.950978  1.729998  0.721512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-0.203453 -0.834730 -0.877719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0.226450  1.515619 -1.278597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1.460541 -0.179448 -0.728863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-0.975134 -1.309284 -0.644482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1.346980  1.458585 -0.497242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0.126452  1.501683  0.285019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37EF9-B620-4CB8-B9A4-A37D89A6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26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and Pivoting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Reshaping and Pivoting</a:t>
            </a:r>
          </a:p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Reshaping with Hierarchical Index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8 - Data Wrangling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B76D-230A-4C77-895B-3A39E378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2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A Brief 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8 - Data Wrangling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F4D8-0C82-4729-B996-C0BD6654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ITP4869 (2018/19)</a:t>
            </a:r>
          </a:p>
        </p:txBody>
      </p:sp>
    </p:spTree>
    <p:extLst>
      <p:ext uri="{BB962C8B-B14F-4D97-AF65-F5344CB8AC3E}">
        <p14:creationId xmlns:p14="http://schemas.microsoft.com/office/powerpoint/2010/main" val="3515605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Reshaping and Pivoting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operations for rearranging tabular data are referred as </a:t>
            </a:r>
            <a:r>
              <a:rPr lang="en-US" altLang="zh-TW" b="1" i="1" dirty="0">
                <a:solidFill>
                  <a:srgbClr val="FF0000"/>
                </a:solidFill>
              </a:rPr>
              <a:t>reshape</a:t>
            </a:r>
            <a:r>
              <a:rPr lang="en-US" altLang="zh-TW" dirty="0"/>
              <a:t> or </a:t>
            </a:r>
            <a:r>
              <a:rPr lang="en-US" altLang="zh-TW" b="1" i="1" dirty="0">
                <a:solidFill>
                  <a:srgbClr val="FF0000"/>
                </a:solidFill>
              </a:rPr>
              <a:t>pivot</a:t>
            </a:r>
            <a:r>
              <a:rPr lang="en-US" altLang="zh-TW" dirty="0"/>
              <a:t> operations.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= {'city': ['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tokyo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tokyo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'Seoul', 'Seoul'], 'year': [2015, 2012, 2015, 2008, 2012],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'pop': [7.25, 8.95, 9.27, 10.42, 10.44]}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city    pop  year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7.25  2015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tokyo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8.95  2012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tokyo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9.27  2015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Seoul  10.42  2008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Seoul  10.44  2012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EA629-AAAF-49D9-B86A-EAFD575D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44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Reshaping and Pivoting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84314"/>
            <a:ext cx="8229600" cy="4840286"/>
          </a:xfrm>
        </p:spPr>
        <p:txBody>
          <a:bodyPr>
            <a:normAutofit fontScale="850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800" dirty="0"/>
              <a:t>Compare the two operations: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df.stack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city   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pop      7.25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year     2015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city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tokyo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pop      8.95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year     2012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city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tokyo</a:t>
            </a: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pop      9.27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year     2015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city    Seoul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pop     10.42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year     2008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city    Seoul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pop     10.44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year     2012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1790284"/>
            <a:ext cx="3108960" cy="44746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df.unstack()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0       hk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    tokyo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    tokyo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    Seoul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4    Seoul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 0     7.25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1     8.95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2     9.27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3    10.42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4    10.44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  0     2015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1     2012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2     2015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3     2008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4     2012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dtype: 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1322D-6970-4042-84F5-5E8DF7B7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Reshaping and Pivoting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Use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altLang="zh-TW" dirty="0"/>
              <a:t> and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unstack</a:t>
            </a:r>
            <a:r>
              <a:rPr lang="en-US" altLang="zh-TW" dirty="0"/>
              <a:t> to handle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dirty="0"/>
              <a:t>:</a:t>
            </a:r>
            <a:endParaRPr lang="en-US" altLang="zh-TW" sz="2800" dirty="0"/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Series([0, 1, 2], index=['Q', 'X', 'Y'])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 = Series([4, 5, 6], index=['X', 'Y', 'Z'])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([ser1, ser2], keys=['Alpha', 'Beta'])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  Q    0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X    1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Y    2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   X    4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Y    5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Z    6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3210443"/>
            <a:ext cx="3947160" cy="331578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dframe.unstack()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Q    X    Y    Z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  0.0  1.0  2.0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4.0  5.0  6.0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dframe.unstack().stack()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  Q    0.0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X    1.0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Y    2.0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   X    4.0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Y    5.0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Z    6.0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dtype: float64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5ED16-C8EF-4718-B414-46CDB02F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98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Reshaping and Pivoting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dframe.unstack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().stack(</a:t>
            </a:r>
            <a:r>
              <a:rPr lang="en-US" altLang="zh-TW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dropna</a:t>
            </a:r>
            <a:r>
              <a:rPr lang="en-US" altLang="zh-TW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  Q    0.0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X    1.0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Y    2.0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Z    </a:t>
            </a:r>
            <a:r>
              <a:rPr lang="en-US" altLang="zh-TW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   Q    </a:t>
            </a:r>
            <a:r>
              <a:rPr lang="en-US" altLang="zh-TW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X    4.0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Y    5.0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Z    6.0</a:t>
            </a:r>
          </a:p>
          <a:p>
            <a:pPr marL="914400" lvl="1" indent="-12700">
              <a:spcBef>
                <a:spcPts val="400"/>
              </a:spcBef>
              <a:buNone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65880-5EEB-4515-9E77-EC879836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73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Reshaping with Hierarchical Index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274320" lvl="1" indent="-274320">
              <a:lnSpc>
                <a:spcPct val="120000"/>
              </a:lnSpc>
              <a:buClr>
                <a:schemeClr val="accent3"/>
              </a:buClr>
              <a:buSzPct val="95000"/>
            </a:pPr>
            <a:r>
              <a:rPr lang="en-US" altLang="zh-TW" dirty="0"/>
              <a:t>Hierarchical indexing provides a consistent way to rearrange data in a </a:t>
            </a:r>
            <a:r>
              <a:rPr lang="en-US" altLang="zh-TW" i="1" dirty="0" err="1"/>
              <a:t>DataFrame</a:t>
            </a:r>
            <a:r>
              <a:rPr lang="en-US" altLang="zh-TW" dirty="0"/>
              <a:t>.</a:t>
            </a:r>
          </a:p>
          <a:p>
            <a:pPr marL="274320" lvl="1" indent="-274320">
              <a:lnSpc>
                <a:spcPct val="120000"/>
              </a:lnSpc>
              <a:buClr>
                <a:schemeClr val="accent3"/>
              </a:buClr>
              <a:buSzPct val="95000"/>
            </a:pPr>
            <a:r>
              <a:rPr lang="en-US" altLang="zh-TW" dirty="0"/>
              <a:t>There are two primary actions:</a:t>
            </a:r>
          </a:p>
          <a:p>
            <a:pPr marL="625475" lvl="2" indent="-352425">
              <a:lnSpc>
                <a:spcPct val="120000"/>
              </a:lnSpc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altLang="zh-TW" dirty="0"/>
              <a:t>: this rotates or pivots from the columns in the data to the rows.</a:t>
            </a:r>
          </a:p>
          <a:p>
            <a:pPr marL="625475" lvl="2" indent="-352425">
              <a:lnSpc>
                <a:spcPct val="120000"/>
              </a:lnSpc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unstack</a:t>
            </a:r>
            <a:r>
              <a:rPr lang="en-US" altLang="zh-TW" dirty="0"/>
              <a:t>: this pivots from the rows into the columns.</a:t>
            </a:r>
          </a:p>
          <a:p>
            <a:pPr marL="274320" lvl="1" indent="-274320">
              <a:lnSpc>
                <a:spcPct val="120000"/>
              </a:lnSpc>
              <a:buClr>
                <a:schemeClr val="accent3"/>
              </a:buClr>
              <a:buSzPct val="95000"/>
            </a:pPr>
            <a:r>
              <a:rPr lang="en-US" altLang="zh-TW" dirty="0"/>
              <a:t>Consider the </a:t>
            </a:r>
            <a:r>
              <a:rPr lang="en-US" altLang="zh-TW" dirty="0" err="1"/>
              <a:t>DataFrame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1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(6).reshape((2, 3)),</a:t>
            </a:r>
          </a:p>
          <a:p>
            <a:pPr marL="914400" lvl="1" indent="-12700">
              <a:buNone/>
            </a:pP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index=</a:t>
            </a:r>
            <a:r>
              <a:rPr lang="en-US" altLang="zh-TW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pd.Index</a:t>
            </a: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(['HK', 'Seoul'], name='city'),</a:t>
            </a:r>
          </a:p>
          <a:p>
            <a:pPr marL="914400" lvl="1" indent="-12700">
              <a:buNone/>
            </a:pP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columns=</a:t>
            </a:r>
            <a:r>
              <a:rPr lang="en-US" altLang="zh-TW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pd.Index</a:t>
            </a: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(['one', 'two', 'three'], name='number'))</a:t>
            </a:r>
          </a:p>
          <a:p>
            <a:pPr marL="914400" lvl="1" indent="-12700">
              <a:buNone/>
            </a:pP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</a:t>
            </a:r>
          </a:p>
          <a:p>
            <a:pPr marL="914400" lvl="1" indent="-12700">
              <a:buNone/>
            </a:pP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 one  two  three</a:t>
            </a:r>
          </a:p>
          <a:p>
            <a:pPr marL="914400" lvl="1" indent="-12700">
              <a:buNone/>
            </a:pP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                 </a:t>
            </a:r>
          </a:p>
          <a:p>
            <a:pPr marL="914400" lvl="1" indent="-12700">
              <a:buNone/>
            </a:pP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        0    1      2</a:t>
            </a:r>
          </a:p>
          <a:p>
            <a:pPr marL="914400" lvl="1" indent="-12700">
              <a:buNone/>
            </a:pPr>
            <a:r>
              <a:rPr lang="en-US" altLang="zh-TW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Seoul     3    4     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41FD7-BA2A-4E85-88A9-D17D5481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34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Reshaping with Hierarchical Index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altLang="zh-TW" dirty="0"/>
              <a:t> and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unstack</a:t>
            </a:r>
            <a:r>
              <a:rPr lang="en-US" altLang="zh-TW" dirty="0"/>
              <a:t> operations: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data.stack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 number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     one       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two   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three     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Seoul  one      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two       4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three     5</a:t>
            </a:r>
          </a:p>
          <a:p>
            <a:pPr marL="914400" lvl="1" indent="-12700">
              <a:buNone/>
            </a:pP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2133600"/>
            <a:ext cx="3108960" cy="26121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data.unstack</a:t>
            </a: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 city 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     HK       0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Seoul    3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     HK       1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Seoul    4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   HK       2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Seoul    5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98F28-2EA0-4809-9ABF-5ED39F30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33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Reshaping with Hierarchical Index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may unstack a different level by passing a </a:t>
            </a:r>
            <a:r>
              <a:rPr lang="en-US" altLang="zh-TW" i="1" dirty="0">
                <a:solidFill>
                  <a:schemeClr val="accent5">
                    <a:lumMod val="75000"/>
                  </a:schemeClr>
                </a:solidFill>
              </a:rPr>
              <a:t>level number </a:t>
            </a:r>
            <a:r>
              <a:rPr lang="en-US" altLang="zh-TW" dirty="0"/>
              <a:t>or </a:t>
            </a:r>
            <a:r>
              <a:rPr lang="en-US" altLang="zh-TW" i="1" dirty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result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data.stack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result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 number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     one       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two   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three     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Seoul  one      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two       4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three     5</a:t>
            </a:r>
          </a:p>
          <a:p>
            <a:pPr marL="914400" lvl="1" indent="-12700">
              <a:buNone/>
            </a:pP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33900" y="2819400"/>
            <a:ext cx="3505200" cy="317830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result.unstack</a:t>
            </a: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  HK  Seoul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          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      0      3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      1      4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    2      5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result.unstack</a:t>
            </a: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 one  two  three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                 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        0    1      2</a:t>
            </a:r>
          </a:p>
          <a:p>
            <a:pPr marL="12700" lvl="1" indent="-127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Seoul     3    4      5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200900" y="3276600"/>
            <a:ext cx="1676400" cy="838200"/>
          </a:xfrm>
          <a:prstGeom prst="cloudCallout">
            <a:avLst>
              <a:gd name="adj1" fmla="val -42369"/>
              <a:gd name="adj2" fmla="val 95261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Default value is -1.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7F8C4-7879-47C4-ABCA-9DFDE9E2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0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Reshaping with Hierarchical Index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Compare the result of passing a </a:t>
            </a:r>
            <a:r>
              <a:rPr lang="en-US" altLang="zh-TW" i="1" dirty="0"/>
              <a:t>level name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result.unstack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('number')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 one  two  three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               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        0    1      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Seoul     3    4      5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result.unstack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('city')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  HK  Seoul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        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      0     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      1      4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    2     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A7B6A-F3EE-4187-A120-7D94FC40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03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Removing Duplicates</a:t>
            </a:r>
          </a:p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Data Mapping</a:t>
            </a:r>
          </a:p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Replacing Values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8 - Data Wrangling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AA039-5F72-47A4-987D-83418CB5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01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Duplicates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So far in this lesson we’ve concerned with rearranging data.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Filtering, cleaning, and other transformations are another class of important operations for data wrangling.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i="1" dirty="0">
                <a:solidFill>
                  <a:schemeClr val="accent4">
                    <a:lumMod val="75000"/>
                  </a:schemeClr>
                </a:solidFill>
              </a:rPr>
              <a:t>Duplicate rows </a:t>
            </a:r>
            <a:r>
              <a:rPr lang="en-US" altLang="zh-TW" dirty="0"/>
              <a:t>may be found in a </a:t>
            </a:r>
            <a:r>
              <a:rPr lang="en-US" altLang="zh-TW" dirty="0" err="1"/>
              <a:t>DataFrame</a:t>
            </a:r>
            <a:r>
              <a:rPr lang="en-US" altLang="zh-TW" dirty="0"/>
              <a:t> for any number of reasons.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Consider the example: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({'key1': ['A'] * 2 + ['B'] * 3,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'key2': [2, 2, 2, 3, 3]})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key1  key2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A     2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A     2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B     2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B     3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B    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5B94C-36DC-4F19-9440-5B77CCCB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2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Data Wrangling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Much of the programming work in data analysis and modeling is spent on data preparation.</a:t>
            </a:r>
          </a:p>
          <a:p>
            <a:r>
              <a:rPr lang="en-US" altLang="zh-TW" b="1" i="1" dirty="0">
                <a:solidFill>
                  <a:schemeClr val="accent1">
                    <a:lumMod val="75000"/>
                  </a:schemeClr>
                </a:solidFill>
              </a:rPr>
              <a:t>Data preparation </a:t>
            </a:r>
            <a:r>
              <a:rPr lang="en-US" altLang="zh-TW" dirty="0"/>
              <a:t>includes loading, cleaning, transforming, and rearranging of data.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Data wrangling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(or </a:t>
            </a:r>
            <a:r>
              <a:rPr lang="en-US" i="1" dirty="0">
                <a:solidFill>
                  <a:srgbClr val="FF0000"/>
                </a:solidFill>
              </a:rPr>
              <a:t>data munging</a:t>
            </a:r>
            <a:r>
              <a:rPr lang="en-US" dirty="0"/>
              <a:t>)  is loosely the process of manually converting or mapping data </a:t>
            </a:r>
            <a:r>
              <a:rPr lang="en-US" i="1" dirty="0">
                <a:solidFill>
                  <a:srgbClr val="FF0000"/>
                </a:solidFill>
              </a:rPr>
              <a:t>from one "raw“ form into another format</a:t>
            </a:r>
            <a:r>
              <a:rPr lang="en-US" dirty="0"/>
              <a:t> that allows for more convenient consumption of the data with the help of semi-automated tools.</a:t>
            </a:r>
            <a:endParaRPr lang="en-US" altLang="zh-TW" dirty="0"/>
          </a:p>
          <a:p>
            <a:r>
              <a:rPr lang="en-US" altLang="zh-TW" i="1" dirty="0">
                <a:solidFill>
                  <a:schemeClr val="accent1">
                    <a:lumMod val="75000"/>
                  </a:schemeClr>
                </a:solidFill>
              </a:rPr>
              <a:t>pandas</a:t>
            </a:r>
            <a:r>
              <a:rPr lang="en-US" altLang="zh-TW" dirty="0"/>
              <a:t> along with the Python standard library provide us with a high-level, flexible, and high-performance set of core manipulations and algorithms to enable you to wrangle data into the right form without much trouble.</a:t>
            </a:r>
          </a:p>
          <a:p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40F3B-0E6C-44A3-84B2-823D74B9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Duplicates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lnSpc>
                <a:spcPct val="120000"/>
              </a:lnSpc>
              <a:spcBef>
                <a:spcPts val="400"/>
              </a:spcBef>
              <a:buClr>
                <a:schemeClr val="accent3"/>
              </a:buClr>
              <a:buSzPct val="95000"/>
            </a:pPr>
            <a:r>
              <a:rPr lang="en-US" altLang="zh-TW" sz="2600" dirty="0"/>
              <a:t>Method </a:t>
            </a:r>
            <a:r>
              <a:rPr lang="en-US" altLang="zh-TW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duplicated</a:t>
            </a:r>
            <a:r>
              <a:rPr lang="en-US" altLang="zh-TW" sz="2600" dirty="0"/>
              <a:t> returns a </a:t>
            </a:r>
            <a:r>
              <a:rPr lang="en-US" altLang="zh-TW" sz="2600" dirty="0" err="1"/>
              <a:t>boolean</a:t>
            </a:r>
            <a:r>
              <a:rPr lang="en-US" altLang="zh-TW" sz="2600" dirty="0"/>
              <a:t> Series indicating whether each row is a duplicate or not: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df.duplicated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False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True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False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False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True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</a:t>
            </a:r>
          </a:p>
          <a:p>
            <a:pPr marL="274320" lvl="1" indent="-274320">
              <a:lnSpc>
                <a:spcPct val="120000"/>
              </a:lnSpc>
              <a:spcBef>
                <a:spcPts val="400"/>
              </a:spcBef>
              <a:buClr>
                <a:schemeClr val="accent3"/>
              </a:buClr>
              <a:buSzPct val="95000"/>
            </a:pPr>
            <a:r>
              <a:rPr lang="en-US" altLang="zh-TW" sz="2600" dirty="0"/>
              <a:t>We can drop duplicates like this: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df.drop_duplicates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key1  key2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A     2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B     2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B    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6E78A-43FB-4D2C-8597-83FAE620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18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Duplicates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274320" lvl="1" indent="-274320">
              <a:lnSpc>
                <a:spcPct val="120000"/>
              </a:lnSpc>
              <a:spcBef>
                <a:spcPts val="400"/>
              </a:spcBef>
              <a:buClr>
                <a:schemeClr val="accent3"/>
              </a:buClr>
              <a:buSzPct val="95000"/>
            </a:pPr>
            <a:r>
              <a:rPr lang="en-US" altLang="zh-TW" sz="2600" dirty="0"/>
              <a:t>We may filter which duplicates to drop, and we can keep the last value: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df.drop_duplicates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('key1')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key1  key2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A     2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B     2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sz="1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df.drop_duplicates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(['key1'], </a:t>
            </a:r>
            <a:r>
              <a:rPr lang="en-US" altLang="zh-TW" sz="1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take_last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df.drop_duplicates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(['key1'], keep='last')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  key2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A     2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B    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6781800" y="2617342"/>
            <a:ext cx="1676400" cy="838200"/>
          </a:xfrm>
          <a:prstGeom prst="cloudCallout">
            <a:avLst>
              <a:gd name="adj1" fmla="val -56518"/>
              <a:gd name="adj2" fmla="val 120219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Deprecated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96E3A-8014-4BAE-BD7B-E091B3E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6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Mapping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For many data sets, we may want to perform some transformation based on the values in an array, Series, or column in a </a:t>
            </a:r>
            <a:r>
              <a:rPr lang="en-US" altLang="zh-TW" dirty="0" err="1"/>
              <a:t>DataFrame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Consider the </a:t>
            </a:r>
            <a:r>
              <a:rPr lang="en-US" altLang="zh-TW" dirty="0" err="1"/>
              <a:t>DataFrame</a:t>
            </a:r>
            <a:r>
              <a:rPr lang="en-US" altLang="zh-TW" dirty="0"/>
              <a:t>: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({'city':['Hong Kong', '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London','New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York'],'population':[7.25,8.54,8.55]})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city  population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Hong Kong        7.25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London        8.54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New York        8.55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BC492-0448-4288-A2D3-A3D68595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5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Mapping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lnSpc>
                <a:spcPct val="120000"/>
              </a:lnSpc>
              <a:spcBef>
                <a:spcPts val="400"/>
              </a:spcBef>
              <a:buClr>
                <a:schemeClr val="accent3"/>
              </a:buClr>
              <a:buSzPct val="95000"/>
            </a:pPr>
            <a:r>
              <a:rPr lang="en-US" altLang="zh-TW" dirty="0"/>
              <a:t>Suppose we want to add a column indicate the belonging country of each city: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country_map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{'Hong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Kong':'China','New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York':'USA','London':'England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['country']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['city'].map(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country_map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city  population  country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Hong Kong        7.25    China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London        8.54  England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New York        8.55      USA</a:t>
            </a:r>
          </a:p>
          <a:p>
            <a:pPr marL="274320" lvl="1" indent="-274320">
              <a:lnSpc>
                <a:spcPct val="120000"/>
              </a:lnSpc>
              <a:spcBef>
                <a:spcPts val="400"/>
              </a:spcBef>
              <a:buClr>
                <a:schemeClr val="accent3"/>
              </a:buClr>
              <a:buSzPct val="95000"/>
            </a:pPr>
            <a:r>
              <a:rPr lang="en-US" altLang="zh-TW" dirty="0"/>
              <a:t>We could also </a:t>
            </a:r>
            <a:r>
              <a:rPr lang="en-US" altLang="zh-TW" b="1" i="1" dirty="0">
                <a:solidFill>
                  <a:schemeClr val="accent4">
                    <a:lumMod val="75000"/>
                  </a:schemeClr>
                </a:solidFill>
              </a:rPr>
              <a:t>pass a function </a:t>
            </a:r>
            <a:r>
              <a:rPr lang="en-US" altLang="zh-TW" dirty="0"/>
              <a:t>to the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zh-TW" dirty="0"/>
              <a:t> method.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1B536-DFC8-4F00-8109-D0D8EBCE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93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Replacing Values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i="1" dirty="0"/>
              <a:t>Filling in missing data </a:t>
            </a:r>
            <a:r>
              <a:rPr lang="en-US" altLang="zh-TW" dirty="0"/>
              <a:t>with the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fillna</a:t>
            </a:r>
            <a:r>
              <a:rPr lang="en-US" altLang="zh-TW" dirty="0"/>
              <a:t> method nay be thought of as a special case of more general value replacement.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Series([11,22,33,44,11,22,33,44])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ser1.replace(11,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1    22.0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2    33.0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3    44.0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5    22.0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6    33.0</a:t>
            </a:r>
          </a:p>
          <a:p>
            <a:pPr marL="914400" lvl="1" indent="-127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7    44.0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C4EBC-B823-4C50-B74D-8BA30E72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54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Replacing Values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48650" cy="4648200"/>
          </a:xfrm>
        </p:spPr>
        <p:txBody>
          <a:bodyPr>
            <a:normAutofit/>
          </a:bodyPr>
          <a:lstStyle/>
          <a:p>
            <a:pPr marL="274320" lvl="1" indent="-274320">
              <a:lnSpc>
                <a:spcPct val="120000"/>
              </a:lnSpc>
              <a:spcBef>
                <a:spcPts val="400"/>
              </a:spcBef>
              <a:buClr>
                <a:schemeClr val="accent3"/>
              </a:buClr>
              <a:buSzPct val="95000"/>
            </a:pPr>
            <a:r>
              <a:rPr lang="en-US" altLang="zh-TW" sz="2600" dirty="0"/>
              <a:t>Some variations of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lang="en-US" altLang="zh-TW" sz="2600" dirty="0"/>
              <a:t> operations: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ser1.replace([11,44],[100,400])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0    100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1     22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2     33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3    400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4    100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5     22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6     33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7    400</a:t>
            </a:r>
          </a:p>
          <a:p>
            <a:pPr marL="914400" lvl="1" indent="-12700">
              <a:spcBef>
                <a:spcPts val="450"/>
              </a:spcBef>
              <a:buNone/>
            </a:pP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0272" y="2743200"/>
            <a:ext cx="4933950" cy="301274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lnSpc>
                <a:spcPct val="80000"/>
              </a:lnSpc>
              <a:spcBef>
                <a:spcPts val="45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ser1.replace({22:200, 33:300})</a:t>
            </a:r>
          </a:p>
          <a:p>
            <a:pPr marL="12700" lvl="1" indent="-12700">
              <a:lnSpc>
                <a:spcPct val="80000"/>
              </a:lnSpc>
              <a:spcBef>
                <a:spcPts val="45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0     11</a:t>
            </a:r>
          </a:p>
          <a:p>
            <a:pPr marL="12700" lvl="1" indent="-12700">
              <a:lnSpc>
                <a:spcPct val="80000"/>
              </a:lnSpc>
              <a:spcBef>
                <a:spcPts val="45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1    200</a:t>
            </a:r>
          </a:p>
          <a:p>
            <a:pPr marL="12700" lvl="1" indent="-12700">
              <a:lnSpc>
                <a:spcPct val="80000"/>
              </a:lnSpc>
              <a:spcBef>
                <a:spcPts val="45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2    300</a:t>
            </a:r>
          </a:p>
          <a:p>
            <a:pPr marL="12700" lvl="1" indent="-12700">
              <a:lnSpc>
                <a:spcPct val="80000"/>
              </a:lnSpc>
              <a:spcBef>
                <a:spcPts val="45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3     44</a:t>
            </a:r>
          </a:p>
          <a:p>
            <a:pPr marL="12700" lvl="1" indent="-12700">
              <a:lnSpc>
                <a:spcPct val="80000"/>
              </a:lnSpc>
              <a:spcBef>
                <a:spcPts val="45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4     11</a:t>
            </a:r>
          </a:p>
          <a:p>
            <a:pPr marL="12700" lvl="1" indent="-12700">
              <a:lnSpc>
                <a:spcPct val="80000"/>
              </a:lnSpc>
              <a:spcBef>
                <a:spcPts val="45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5    200</a:t>
            </a:r>
          </a:p>
          <a:p>
            <a:pPr marL="12700" lvl="1" indent="-12700">
              <a:lnSpc>
                <a:spcPct val="80000"/>
              </a:lnSpc>
              <a:spcBef>
                <a:spcPts val="45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6    300</a:t>
            </a:r>
          </a:p>
          <a:p>
            <a:pPr marL="12700" lvl="1" indent="-12700">
              <a:lnSpc>
                <a:spcPct val="80000"/>
              </a:lnSpc>
              <a:spcBef>
                <a:spcPts val="45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7     44</a:t>
            </a:r>
          </a:p>
          <a:p>
            <a:pPr marL="12700" lvl="1" indent="-12700">
              <a:lnSpc>
                <a:spcPct val="80000"/>
              </a:lnSpc>
              <a:spcBef>
                <a:spcPts val="450"/>
              </a:spcBef>
              <a:buClr>
                <a:schemeClr val="accent1"/>
              </a:buClr>
              <a:buSzPct val="85000"/>
            </a:pP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0E30F-649B-4075-88C7-07B400CE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33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78507"/>
            <a:ext cx="6103931" cy="4907893"/>
          </a:xfrm>
        </p:spPr>
        <p:txBody>
          <a:bodyPr/>
          <a:lstStyle/>
          <a:p>
            <a:r>
              <a:rPr lang="en-US" dirty="0"/>
              <a:t>Self Study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8 - Data Wrangling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239F4-D6F8-4858-9D2E-EBD64EDB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90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Guide: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Wes McKinney (2012).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Python for Data Analysis</a:t>
            </a:r>
            <a:r>
              <a:rPr lang="en-US" altLang="zh-HK" sz="2200" dirty="0">
                <a:ea typeface="新細明體" pitchFamily="18" charset="-120"/>
              </a:rPr>
              <a:t>, O’Reilly. </a:t>
            </a:r>
            <a:r>
              <a:rPr lang="en-US" sz="2200" dirty="0"/>
              <a:t>(</a:t>
            </a:r>
            <a:r>
              <a:rPr lang="en-US" sz="2200" i="1" dirty="0">
                <a:solidFill>
                  <a:srgbClr val="0070C0"/>
                </a:solidFill>
              </a:rPr>
              <a:t>Read Ch. 7</a:t>
            </a: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Online Resources</a:t>
            </a:r>
          </a:p>
          <a:p>
            <a:pPr marL="685800" lvl="1" indent="-342900"/>
            <a:r>
              <a:rPr lang="en-US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2"/>
              </a:rPr>
              <a:t>http://pandas.pydata.org/pandas-docs/stable/api.html</a:t>
            </a:r>
            <a:endParaRPr lang="en-US" sz="20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85800" lvl="1" indent="-342900"/>
            <a:r>
              <a:rPr lang="en-US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3"/>
              </a:rPr>
              <a:t>http://docs.scipy.org/doc/numpy/reference/index.html</a:t>
            </a:r>
            <a:r>
              <a:rPr lang="en-US" altLang="zh-HK" dirty="0">
                <a:ea typeface="新細明體" pitchFamily="18" charset="-120"/>
              </a:rPr>
              <a:t>	</a:t>
            </a:r>
            <a:endParaRPr lang="en-US" altLang="zh-HK" dirty="0"/>
          </a:p>
          <a:p>
            <a:pPr marL="0" lvl="1" indent="0">
              <a:buNone/>
            </a:pPr>
            <a:endParaRPr lang="en-US" altLang="zh-HK" sz="2200" dirty="0">
              <a:ea typeface="新細明體" pitchFamily="18" charset="-12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0D8BE-D7A4-4087-9A62-62E56AD0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Introduction to Data Wrangling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You need to include the following import statements before running the Python scripts presented on this lesson: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pandas as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pandas import Series,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4523E-0338-4098-88B9-1AB81D3B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Merge and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Merging Data Sets</a:t>
            </a:r>
          </a:p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Merging on Index</a:t>
            </a:r>
          </a:p>
          <a:p>
            <a:pPr marL="457200" indent="-457200"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Concatenating Along an Axis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8 - Data Wrangling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1CEC-460B-4000-BBE5-37D72014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9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Data Sets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Data contained in pandas objects can be combined together  in a number of built-in ways:</a:t>
            </a:r>
          </a:p>
          <a:p>
            <a:pPr marL="731520" lvl="2" indent="-457200"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pandas.merge</a:t>
            </a:r>
            <a:r>
              <a:rPr lang="en-US" altLang="zh-TW" dirty="0"/>
              <a:t> connects rows in </a:t>
            </a:r>
            <a:r>
              <a:rPr lang="en-US" altLang="zh-TW" dirty="0" err="1"/>
              <a:t>DataFrames</a:t>
            </a:r>
            <a:r>
              <a:rPr lang="en-US" altLang="zh-TW" dirty="0"/>
              <a:t> based on or more keys. It implements database </a:t>
            </a:r>
            <a:r>
              <a:rPr lang="en-US" altLang="zh-TW" i="1" dirty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n-US" altLang="zh-TW" dirty="0"/>
              <a:t> operations.</a:t>
            </a:r>
          </a:p>
          <a:p>
            <a:pPr marL="731520" lvl="2" indent="-457200"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pandas.concat</a:t>
            </a:r>
            <a:r>
              <a:rPr lang="en-US" altLang="zh-TW" dirty="0"/>
              <a:t> glues or stacks together objects along an axis.</a:t>
            </a:r>
          </a:p>
          <a:p>
            <a:pPr marL="731520" lvl="2" indent="-457200"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combine_first</a:t>
            </a:r>
            <a:r>
              <a:rPr lang="en-US" altLang="zh-TW" dirty="0"/>
              <a:t> instance method enables splicing together overlapping data to fill in missing values in one object with values from another.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i="1" dirty="0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en-US" altLang="zh-TW" dirty="0"/>
              <a:t> or </a:t>
            </a:r>
            <a:r>
              <a:rPr lang="en-US" altLang="zh-TW" i="1" dirty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n-US" altLang="zh-TW" dirty="0"/>
              <a:t> operations combine data sets by linking rows using one or more keys.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</a:t>
            </a:r>
            <a:r>
              <a:rPr lang="en-US" altLang="zh-TW" i="1" dirty="0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en-US" altLang="zh-TW" dirty="0"/>
              <a:t> function in </a:t>
            </a:r>
            <a:r>
              <a:rPr lang="en-US" altLang="zh-TW" i="1" dirty="0">
                <a:solidFill>
                  <a:schemeClr val="accent1">
                    <a:lumMod val="75000"/>
                  </a:schemeClr>
                </a:solidFill>
              </a:rPr>
              <a:t>pandas</a:t>
            </a:r>
            <a:r>
              <a:rPr lang="en-US" altLang="zh-TW" dirty="0"/>
              <a:t> is the main entry point for using these algorithms on your data.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EC031-0EF4-4D6F-B7B7-F06487D6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2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Data Sets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start with a simple example: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df1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({'key': ['Y', 'Y', 'X', 'Z', 'X', 'X', 'Y'], 'data1': range(7)})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df2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({'key': ['X', 'Y', 'W'],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'data2': range(3)})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data1 key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0   Y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1   Y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2   X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3   Z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4   X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  5   X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  6   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3200400"/>
            <a:ext cx="2209800" cy="178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df2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data2 key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0   X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1   Y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2   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BBDD7-D43C-4276-9C4F-BCA6EBA9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4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Data Sets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Here is a </a:t>
            </a:r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many-to-one merge </a:t>
            </a:r>
            <a:r>
              <a:rPr lang="en-US" altLang="zh-TW" dirty="0"/>
              <a:t>example: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data1 key  data2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0   Y  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1   Y  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6   Y      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2   X      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4   X      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  5   X     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8 - 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4876800" y="3186764"/>
            <a:ext cx="3429000" cy="1551272"/>
          </a:xfrm>
          <a:prstGeom prst="cloudCallout">
            <a:avLst>
              <a:gd name="adj1" fmla="val -68371"/>
              <a:gd name="adj2" fmla="val -96599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merge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, by default, uses the overlapping column names as the keys.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EDF15-B83E-4891-A092-8550B810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7238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cience Template" id="{E12F12B6-2CCC-415E-9B88-72031AA8198A}" vid="{815DC58F-B25F-4824-81A2-AB654C8E8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Template</Template>
  <TotalTime>2991</TotalTime>
  <Words>3998</Words>
  <Application>Microsoft Office PowerPoint</Application>
  <PresentationFormat>On-screen Show (4:3)</PresentationFormat>
  <Paragraphs>730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新細明體</vt:lpstr>
      <vt:lpstr>Arial</vt:lpstr>
      <vt:lpstr>Calibri</vt:lpstr>
      <vt:lpstr>Cambria</vt:lpstr>
      <vt:lpstr>Consolas</vt:lpstr>
      <vt:lpstr>Webdings</vt:lpstr>
      <vt:lpstr>Data Science Template</vt:lpstr>
      <vt:lpstr>Lecture 8 Data Wrangling</vt:lpstr>
      <vt:lpstr>Lessons Intended Learning Outcomes</vt:lpstr>
      <vt:lpstr>Data Wrangling</vt:lpstr>
      <vt:lpstr>Introduction to Data Wrangling</vt:lpstr>
      <vt:lpstr>Introduction to Data Wrangling (cont.)</vt:lpstr>
      <vt:lpstr>Data Merge and Combination</vt:lpstr>
      <vt:lpstr>Merging Data Sets</vt:lpstr>
      <vt:lpstr>Merging Data Sets (cont.)</vt:lpstr>
      <vt:lpstr>Merging Data Sets (cont.)</vt:lpstr>
      <vt:lpstr>Merging Data Sets (cont.)</vt:lpstr>
      <vt:lpstr>Merging Data Sets (cont.)</vt:lpstr>
      <vt:lpstr>Merging Data Sets (cont.)</vt:lpstr>
      <vt:lpstr>Merging Data Sets (cont.)</vt:lpstr>
      <vt:lpstr>Merging Data Sets (cont.)</vt:lpstr>
      <vt:lpstr>Merging Data Sets (cont.)</vt:lpstr>
      <vt:lpstr>Merging on Index</vt:lpstr>
      <vt:lpstr>Merging on Index (cont.)</vt:lpstr>
      <vt:lpstr>Merging on Index (cont.)</vt:lpstr>
      <vt:lpstr>Merging on Index (cont.)</vt:lpstr>
      <vt:lpstr>Merging on Index (cont.)</vt:lpstr>
      <vt:lpstr>Merging on Index (cont.)</vt:lpstr>
      <vt:lpstr>Concatenating Along an Axis</vt:lpstr>
      <vt:lpstr>Concatenating Along an Axis (cont.)</vt:lpstr>
      <vt:lpstr>Concatenating Along an Axis (cont.)</vt:lpstr>
      <vt:lpstr>Concatenating Along an Axis (cont.)</vt:lpstr>
      <vt:lpstr>Concatenating Along an Axis (cont.)</vt:lpstr>
      <vt:lpstr>Concatenating Along an Axis (cont.)</vt:lpstr>
      <vt:lpstr>Concatenating Along an Axis (cont.)</vt:lpstr>
      <vt:lpstr>Reshaping and Pivoting</vt:lpstr>
      <vt:lpstr>Reshaping and Pivoting</vt:lpstr>
      <vt:lpstr>Reshaping and Pivoting (cont.)</vt:lpstr>
      <vt:lpstr>Reshaping and Pivoting (cont.)</vt:lpstr>
      <vt:lpstr>Reshaping and Pivoting (cont.)</vt:lpstr>
      <vt:lpstr>Reshaping with Hierarchical Index</vt:lpstr>
      <vt:lpstr>Reshaping with Hierarchical Index (cont.)</vt:lpstr>
      <vt:lpstr>Reshaping with Hierarchical Index (cont.)</vt:lpstr>
      <vt:lpstr>Reshaping with Hierarchical Index (cont.)</vt:lpstr>
      <vt:lpstr>Data Transformation</vt:lpstr>
      <vt:lpstr>Removing Duplicates</vt:lpstr>
      <vt:lpstr>Removing Duplicates (cont.)</vt:lpstr>
      <vt:lpstr>Removing Duplicates (cont.)</vt:lpstr>
      <vt:lpstr>Data Mapping</vt:lpstr>
      <vt:lpstr>Data Mapping (cont.)</vt:lpstr>
      <vt:lpstr>Replacing Values</vt:lpstr>
      <vt:lpstr>Replacing Values (cont.)</vt:lpstr>
      <vt:lpstr>Self Study Guide</vt:lpstr>
      <vt:lpstr>Self Study Guide: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207</cp:revision>
  <dcterms:created xsi:type="dcterms:W3CDTF">2012-06-26T01:15:45Z</dcterms:created>
  <dcterms:modified xsi:type="dcterms:W3CDTF">2019-06-12T12:16:39Z</dcterms:modified>
</cp:coreProperties>
</file>