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66" r:id="rId2"/>
    <p:sldId id="259" r:id="rId3"/>
    <p:sldId id="264" r:id="rId4"/>
    <p:sldId id="257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2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928" autoAdjust="0"/>
  </p:normalViewPr>
  <p:slideViewPr>
    <p:cSldViewPr snapToGrid="0" showGuides="1">
      <p:cViewPr varScale="1">
        <p:scale>
          <a:sx n="71" d="100"/>
          <a:sy n="71" d="100"/>
        </p:scale>
        <p:origin x="408" y="86"/>
      </p:cViewPr>
      <p:guideLst>
        <p:guide orient="horz" pos="2682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39DDB-8CBB-4CA1-B72F-F1D9C9D9DA8D}" type="datetimeFigureOut">
              <a:rPr lang="tr-TR" smtClean="0"/>
              <a:t>15.04.2024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D9CA9-1B13-4ECE-A1B0-49791C6F56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030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D9CA9-1B13-4ECE-A1B0-49791C6F564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10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D9CA9-1B13-4ECE-A1B0-49791C6F564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8741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D9CA9-1B13-4ECE-A1B0-49791C6F564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9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D9CA9-1B13-4ECE-A1B0-49791C6F564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073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F9259A-1FE3-4FF9-8A07-BDD8177164ED}" type="datetime4">
              <a:rPr lang="en-US" smtClean="0"/>
              <a:t>April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3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15, 2024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8159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15, 2024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63514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15, 2024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08127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15, 2024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98861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15, 2024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4721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15, 2024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5693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41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9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April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5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4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15,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9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April 15,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15,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15,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9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15,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8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15,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2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April 15,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349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25831A-EDE0-45AA-E4FE-0E13FD5B3D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Picture 14" descr="A neon padlock in a hexagon shape&#10;&#10;Description automatically generated">
            <a:extLst>
              <a:ext uri="{FF2B5EF4-FFF2-40B4-BE49-F238E27FC236}">
                <a16:creationId xmlns:a16="http://schemas.microsoft.com/office/drawing/2014/main" id="{D98C98A0-1C99-C273-245E-2F83CA157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71" y="634464"/>
            <a:ext cx="9364540" cy="586724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975296A-96DE-08F6-4222-AB5C135B762B}"/>
              </a:ext>
            </a:extLst>
          </p:cNvPr>
          <p:cNvGrpSpPr/>
          <p:nvPr/>
        </p:nvGrpSpPr>
        <p:grpSpPr>
          <a:xfrm>
            <a:off x="501824" y="4982740"/>
            <a:ext cx="1467101" cy="1418735"/>
            <a:chOff x="206477" y="4621161"/>
            <a:chExt cx="2123768" cy="212376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1DEAF5E-E2FD-8CC8-4FD8-466E78FEEBA9}"/>
                </a:ext>
              </a:extLst>
            </p:cNvPr>
            <p:cNvSpPr/>
            <p:nvPr/>
          </p:nvSpPr>
          <p:spPr>
            <a:xfrm>
              <a:off x="206477" y="4621161"/>
              <a:ext cx="2123768" cy="2123768"/>
            </a:xfrm>
            <a:prstGeom prst="ellipse">
              <a:avLst/>
            </a:prstGeom>
            <a:solidFill>
              <a:srgbClr val="FFCC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6" name="Picture 5" descr="A building with a clock on top&#10;&#10;Description automatically generated">
              <a:extLst>
                <a:ext uri="{FF2B5EF4-FFF2-40B4-BE49-F238E27FC236}">
                  <a16:creationId xmlns:a16="http://schemas.microsoft.com/office/drawing/2014/main" id="{C6760C9C-0415-21B6-A6DD-C0EB49173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704" y="4735920"/>
              <a:ext cx="1606732" cy="1606732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D96DA28-3E19-F17D-5E4C-703F2692E615}"/>
              </a:ext>
            </a:extLst>
          </p:cNvPr>
          <p:cNvSpPr txBox="1"/>
          <p:nvPr/>
        </p:nvSpPr>
        <p:spPr>
          <a:xfrm>
            <a:off x="1915118" y="5270513"/>
            <a:ext cx="1809150" cy="1327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Meslek Lisesi</a:t>
            </a:r>
            <a:br>
              <a:rPr lang="en-GB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tr-TR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Bilgisayar Donanımı</a:t>
            </a:r>
            <a:endParaRPr lang="en-GB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GB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tr-TR" sz="1400" b="1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E4E5654-691A-D20D-85A8-901990932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11" y="3007968"/>
            <a:ext cx="1478733" cy="149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5D3425-6512-A7EA-2835-62181297D250}"/>
              </a:ext>
            </a:extLst>
          </p:cNvPr>
          <p:cNvSpPr txBox="1"/>
          <p:nvPr/>
        </p:nvSpPr>
        <p:spPr>
          <a:xfrm>
            <a:off x="2317974" y="3313309"/>
            <a:ext cx="2464457" cy="157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Marmara Üniversitesi </a:t>
            </a:r>
            <a:br>
              <a:rPr lang="en-GB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tr-T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Bilgisayar ve Öğretim </a:t>
            </a:r>
            <a:br>
              <a:rPr lang="en-GB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tr-T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Teknolojileri Öğretmenliği</a:t>
            </a:r>
            <a:endParaRPr lang="en-GB" sz="1400" b="1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tr-TR" sz="1400" b="1" dirty="0"/>
          </a:p>
        </p:txBody>
      </p:sp>
      <p:pic>
        <p:nvPicPr>
          <p:cNvPr id="10" name="Picture 8" descr="MEB Milli Egitim Bakanligi Logo PNG Vector (SVG) Free Download">
            <a:extLst>
              <a:ext uri="{FF2B5EF4-FFF2-40B4-BE49-F238E27FC236}">
                <a16:creationId xmlns:a16="http://schemas.microsoft.com/office/drawing/2014/main" id="{0D113C16-AF59-C706-BCDF-B41FD23E9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793" y="1173639"/>
            <a:ext cx="1494768" cy="149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1C79F3-B8B3-5F0A-B878-C4FF8428D761}"/>
              </a:ext>
            </a:extLst>
          </p:cNvPr>
          <p:cNvSpPr txBox="1"/>
          <p:nvPr/>
        </p:nvSpPr>
        <p:spPr>
          <a:xfrm>
            <a:off x="3472561" y="1563264"/>
            <a:ext cx="6307392" cy="646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Milli Eğitim Bakanlığı</a:t>
            </a:r>
            <a:br>
              <a:rPr lang="en-GB" b="1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tr-T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Bilgisayar Öğretmenliği</a:t>
            </a:r>
            <a:endParaRPr lang="en-GB" b="1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429B77-AB2C-BE9C-EE01-04E3259D603B}"/>
              </a:ext>
            </a:extLst>
          </p:cNvPr>
          <p:cNvSpPr/>
          <p:nvPr/>
        </p:nvSpPr>
        <p:spPr>
          <a:xfrm>
            <a:off x="4898186" y="2454889"/>
            <a:ext cx="2323910" cy="2260947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0051D9-A33D-B228-70C4-8FF2C961C8AC}"/>
              </a:ext>
            </a:extLst>
          </p:cNvPr>
          <p:cNvSpPr txBox="1"/>
          <p:nvPr/>
        </p:nvSpPr>
        <p:spPr>
          <a:xfrm>
            <a:off x="4665744" y="4912463"/>
            <a:ext cx="3143425" cy="1317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tr-T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Dr. Kahraman </a:t>
            </a:r>
            <a:r>
              <a:rPr lang="tr-TR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Koştaş</a:t>
            </a:r>
            <a:br>
              <a:rPr lang="tr-T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Heriot-Watt </a:t>
            </a:r>
            <a:r>
              <a:rPr lang="tr-TR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Üniversitesi</a:t>
            </a:r>
            <a:br>
              <a:rPr lang="en-GB" b="1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Siber</a:t>
            </a:r>
            <a:r>
              <a:rPr lang="en-GB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Güvenlik</a:t>
            </a:r>
            <a:br>
              <a:rPr lang="en-GB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https://kahramankostas.github.io</a:t>
            </a:r>
          </a:p>
        </p:txBody>
      </p:sp>
      <p:pic>
        <p:nvPicPr>
          <p:cNvPr id="16" name="Picture 10" descr="undefined">
            <a:extLst>
              <a:ext uri="{FF2B5EF4-FFF2-40B4-BE49-F238E27FC236}">
                <a16:creationId xmlns:a16="http://schemas.microsoft.com/office/drawing/2014/main" id="{A68506F2-D59E-2DA2-E337-3E85B5312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061" y="1321557"/>
            <a:ext cx="1195814" cy="149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>
            <a:extLst>
              <a:ext uri="{FF2B5EF4-FFF2-40B4-BE49-F238E27FC236}">
                <a16:creationId xmlns:a16="http://schemas.microsoft.com/office/drawing/2014/main" id="{61A838C6-BEC2-FC3D-D948-4AF7804C9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268" y="3610812"/>
            <a:ext cx="1546247" cy="154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ACE9505-D401-601A-1A18-FDC868E93E91}"/>
              </a:ext>
            </a:extLst>
          </p:cNvPr>
          <p:cNvSpPr txBox="1"/>
          <p:nvPr/>
        </p:nvSpPr>
        <p:spPr>
          <a:xfrm>
            <a:off x="8608663" y="1354523"/>
            <a:ext cx="3231334" cy="894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Essex </a:t>
            </a:r>
            <a:r>
              <a:rPr lang="tr-TR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Üniversitesi</a:t>
            </a:r>
            <a:br>
              <a:rPr lang="en-GB" b="1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tr-T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Bilgisayar Ağları ve Güvenliği</a:t>
            </a:r>
            <a:br>
              <a:rPr lang="en-GB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Y</a:t>
            </a:r>
            <a:r>
              <a:rPr lang="tr-T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ü</a:t>
            </a:r>
            <a:r>
              <a:rPr lang="en-GB" sz="14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ksek</a:t>
            </a:r>
            <a:r>
              <a:rPr lang="en-GB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Lisans</a:t>
            </a:r>
            <a:endParaRPr lang="en-GB" sz="1400" b="1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987C58-E615-A4AE-E9A2-A8FF1DCCA1A3}"/>
              </a:ext>
            </a:extLst>
          </p:cNvPr>
          <p:cNvSpPr txBox="1"/>
          <p:nvPr/>
        </p:nvSpPr>
        <p:spPr>
          <a:xfrm>
            <a:off x="8497710" y="5278354"/>
            <a:ext cx="3736441" cy="996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Heriot-Watt </a:t>
            </a:r>
            <a:r>
              <a:rPr lang="tr-TR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Üniversitesi</a:t>
            </a:r>
            <a:endParaRPr lang="en-GB" b="1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IoT </a:t>
            </a:r>
            <a:r>
              <a:rPr lang="tr-T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Güvenliği</a:t>
            </a:r>
            <a:br>
              <a:rPr lang="en-GB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14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Doktora</a:t>
            </a:r>
            <a:endParaRPr lang="en-GB" sz="1400" b="1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D114346B-292C-905D-454E-1D7198F91A16}"/>
              </a:ext>
            </a:extLst>
          </p:cNvPr>
          <p:cNvSpPr/>
          <p:nvPr/>
        </p:nvSpPr>
        <p:spPr>
          <a:xfrm>
            <a:off x="3286481" y="241211"/>
            <a:ext cx="5117768" cy="1114253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26" name="Picture 25" descr="A cartoon of a person holding a pointer&#10;&#10;Description automatically generated">
            <a:extLst>
              <a:ext uri="{FF2B5EF4-FFF2-40B4-BE49-F238E27FC236}">
                <a16:creationId xmlns:a16="http://schemas.microsoft.com/office/drawing/2014/main" id="{85EA350B-46DF-A927-3069-1E231EAE4F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064" y="100362"/>
            <a:ext cx="1358532" cy="135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9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CB2B53E-7B3D-C9E9-525A-0105E4F831B1}"/>
              </a:ext>
            </a:extLst>
          </p:cNvPr>
          <p:cNvSpPr/>
          <p:nvPr/>
        </p:nvSpPr>
        <p:spPr>
          <a:xfrm>
            <a:off x="506035" y="-46532"/>
            <a:ext cx="43874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err="1">
                <a:ln/>
                <a:solidFill>
                  <a:schemeClr val="bg2">
                    <a:lumMod val="75000"/>
                  </a:schemeClr>
                </a:solidFill>
                <a:effectLst/>
              </a:rPr>
              <a:t>Siber</a:t>
            </a:r>
            <a:r>
              <a:rPr lang="en-US" sz="5400" b="1" cap="none" spc="0" dirty="0">
                <a:ln/>
                <a:solidFill>
                  <a:schemeClr val="bg2">
                    <a:lumMod val="75000"/>
                  </a:schemeClr>
                </a:solidFill>
                <a:effectLst/>
              </a:rPr>
              <a:t> </a:t>
            </a:r>
            <a:r>
              <a:rPr lang="tr-TR" sz="5400" b="1" cap="none" spc="0" dirty="0">
                <a:ln/>
                <a:solidFill>
                  <a:schemeClr val="bg2">
                    <a:lumMod val="75000"/>
                  </a:schemeClr>
                </a:solidFill>
                <a:effectLst/>
              </a:rPr>
              <a:t>Güvenlik</a:t>
            </a:r>
          </a:p>
        </p:txBody>
      </p:sp>
      <p:pic>
        <p:nvPicPr>
          <p:cNvPr id="22" name="Picture 21" descr="A cartoon of a nuclear plant&#10;&#10;Description automatically generated">
            <a:extLst>
              <a:ext uri="{FF2B5EF4-FFF2-40B4-BE49-F238E27FC236}">
                <a16:creationId xmlns:a16="http://schemas.microsoft.com/office/drawing/2014/main" id="{1849C9CC-0065-09AF-F60C-3A8ECAA22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960" y="4623422"/>
            <a:ext cx="1848692" cy="1848692"/>
          </a:xfrm>
          <a:prstGeom prst="rect">
            <a:avLst/>
          </a:prstGeom>
        </p:spPr>
      </p:pic>
      <p:pic>
        <p:nvPicPr>
          <p:cNvPr id="24" name="Picture 23" descr="A hand holding up graph&#10;&#10;Description automatically generated">
            <a:extLst>
              <a:ext uri="{FF2B5EF4-FFF2-40B4-BE49-F238E27FC236}">
                <a16:creationId xmlns:a16="http://schemas.microsoft.com/office/drawing/2014/main" id="{75E4E367-9E1C-781E-B0B2-B6F783439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116" y="1361764"/>
            <a:ext cx="1960246" cy="1960246"/>
          </a:xfrm>
          <a:prstGeom prst="rect">
            <a:avLst/>
          </a:prstGeom>
        </p:spPr>
      </p:pic>
      <p:pic>
        <p:nvPicPr>
          <p:cNvPr id="26" name="Picture 25" descr="A green bag with a dollar sign&#10;&#10;Description automatically generated">
            <a:extLst>
              <a:ext uri="{FF2B5EF4-FFF2-40B4-BE49-F238E27FC236}">
                <a16:creationId xmlns:a16="http://schemas.microsoft.com/office/drawing/2014/main" id="{6F95E9AB-A535-C946-CDEE-B7B0EB7C9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808" y="1605696"/>
            <a:ext cx="1216664" cy="121666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BEC90F4-6284-5EFC-05CB-AFE851A45EA7}"/>
              </a:ext>
            </a:extLst>
          </p:cNvPr>
          <p:cNvSpPr/>
          <p:nvPr/>
        </p:nvSpPr>
        <p:spPr>
          <a:xfrm>
            <a:off x="8656167" y="3554354"/>
            <a:ext cx="1409360" cy="7637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GB" sz="4000" kern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Enerji</a:t>
            </a:r>
            <a:endParaRPr lang="en-GB" sz="4000" kern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6D51B2-23E1-D307-9A88-7AA41487B958}"/>
              </a:ext>
            </a:extLst>
          </p:cNvPr>
          <p:cNvSpPr/>
          <p:nvPr/>
        </p:nvSpPr>
        <p:spPr>
          <a:xfrm>
            <a:off x="9910577" y="678830"/>
            <a:ext cx="1521570" cy="11333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GB" sz="4000" kern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Finans</a:t>
            </a:r>
            <a:br>
              <a:rPr lang="en-GB" sz="4000" kern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GB" sz="2000" kern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cartoon of a heart with a face and a blue line&#10;&#10;Description automatically generated">
            <a:extLst>
              <a:ext uri="{FF2B5EF4-FFF2-40B4-BE49-F238E27FC236}">
                <a16:creationId xmlns:a16="http://schemas.microsoft.com/office/drawing/2014/main" id="{7307EBF0-A0A9-1628-5F31-D623BC1D7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42" y="4632478"/>
            <a:ext cx="2378598" cy="2378598"/>
          </a:xfrm>
          <a:prstGeom prst="rect">
            <a:avLst/>
          </a:prstGeom>
        </p:spPr>
      </p:pic>
      <p:pic>
        <p:nvPicPr>
          <p:cNvPr id="34" name="Picture 33" descr="A group of icons of different types of transportation&#10;&#10;Description automatically generated">
            <a:extLst>
              <a:ext uri="{FF2B5EF4-FFF2-40B4-BE49-F238E27FC236}">
                <a16:creationId xmlns:a16="http://schemas.microsoft.com/office/drawing/2014/main" id="{260B08CD-4E22-76EB-F183-3D019FD149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28" y="4208075"/>
            <a:ext cx="2103491" cy="210349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B434FDF-E5C3-18E9-1934-0015A1BEE5C2}"/>
              </a:ext>
            </a:extLst>
          </p:cNvPr>
          <p:cNvSpPr/>
          <p:nvPr/>
        </p:nvSpPr>
        <p:spPr>
          <a:xfrm>
            <a:off x="2506694" y="4065328"/>
            <a:ext cx="1374094" cy="7586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tr-TR" sz="4000" kern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Sağlık</a:t>
            </a:r>
            <a:endParaRPr lang="tr-TR" sz="2000" kern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B6FD4C-6618-4C1B-DD97-D79CD7AEA8C1}"/>
              </a:ext>
            </a:extLst>
          </p:cNvPr>
          <p:cNvSpPr/>
          <p:nvPr/>
        </p:nvSpPr>
        <p:spPr>
          <a:xfrm>
            <a:off x="5649494" y="3377173"/>
            <a:ext cx="1603324" cy="7586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tr-TR" sz="4000" kern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Ulaşım</a:t>
            </a:r>
            <a:endParaRPr lang="tr-TR" sz="2000" kern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D0A0CB1-8C51-A790-25F2-CDDF41BB7718}"/>
              </a:ext>
            </a:extLst>
          </p:cNvPr>
          <p:cNvGrpSpPr/>
          <p:nvPr/>
        </p:nvGrpSpPr>
        <p:grpSpPr>
          <a:xfrm>
            <a:off x="1065844" y="740921"/>
            <a:ext cx="3450002" cy="3273296"/>
            <a:chOff x="-1431442" y="707581"/>
            <a:chExt cx="3450002" cy="3273296"/>
          </a:xfrm>
        </p:grpSpPr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A8A57E4D-8892-4B61-217B-4FA9FAAE7B3B}"/>
                </a:ext>
              </a:extLst>
            </p:cNvPr>
            <p:cNvSpPr/>
            <p:nvPr/>
          </p:nvSpPr>
          <p:spPr>
            <a:xfrm>
              <a:off x="-1431442" y="707581"/>
              <a:ext cx="3450002" cy="3268613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pic>
          <p:nvPicPr>
            <p:cNvPr id="48" name="Picture 47" descr="A triangle with different colored letters&#10;&#10;Description automatically generated with medium confidence">
              <a:extLst>
                <a:ext uri="{FF2B5EF4-FFF2-40B4-BE49-F238E27FC236}">
                  <a16:creationId xmlns:a16="http://schemas.microsoft.com/office/drawing/2014/main" id="{DA8201FE-E643-CA3A-6774-5C3DEC3D0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1442" y="712263"/>
              <a:ext cx="3450002" cy="3268614"/>
            </a:xfrm>
            <a:prstGeom prst="rect">
              <a:avLst/>
            </a:prstGeom>
          </p:spPr>
        </p:pic>
      </p:grpSp>
      <p:pic>
        <p:nvPicPr>
          <p:cNvPr id="50" name="Picture 49" descr="A blue and red satellite dishes&#10;&#10;Description automatically generated">
            <a:extLst>
              <a:ext uri="{FF2B5EF4-FFF2-40B4-BE49-F238E27FC236}">
                <a16:creationId xmlns:a16="http://schemas.microsoft.com/office/drawing/2014/main" id="{B74CBD89-1ECB-5A74-3758-AC1238D44B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956" y="1361764"/>
            <a:ext cx="1699633" cy="169963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760D08E-C813-D8B3-E107-F5ADEF11870C}"/>
              </a:ext>
            </a:extLst>
          </p:cNvPr>
          <p:cNvSpPr/>
          <p:nvPr/>
        </p:nvSpPr>
        <p:spPr>
          <a:xfrm>
            <a:off x="5729933" y="636300"/>
            <a:ext cx="1702710" cy="7586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tr-TR" sz="4000" kern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İletişim</a:t>
            </a:r>
            <a:endParaRPr lang="tr-TR" sz="2000" kern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3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649F88A-A7BB-4480-5F5A-EAEA173C076A}"/>
              </a:ext>
            </a:extLst>
          </p:cNvPr>
          <p:cNvSpPr/>
          <p:nvPr/>
        </p:nvSpPr>
        <p:spPr>
          <a:xfrm>
            <a:off x="6342927" y="478019"/>
            <a:ext cx="551878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4800" kern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Nesnelerin</a:t>
            </a:r>
            <a:r>
              <a:rPr lang="en-GB" sz="4800" kern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4800" kern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interneti</a:t>
            </a:r>
            <a:r>
              <a:rPr lang="en-GB" sz="4800" kern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GB" sz="4800" kern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(IoT)</a:t>
            </a:r>
          </a:p>
          <a:p>
            <a:pPr algn="ctr"/>
            <a:r>
              <a:rPr lang="tr-TR" sz="4800" kern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Güvenliği</a:t>
            </a:r>
            <a:endParaRPr lang="en-GB" sz="4800" b="1" cap="none" spc="0" dirty="0">
              <a:ln/>
              <a:solidFill>
                <a:schemeClr val="bg1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75DE8-E784-5E54-AC52-A8C04719E620}"/>
              </a:ext>
            </a:extLst>
          </p:cNvPr>
          <p:cNvSpPr txBox="1"/>
          <p:nvPr/>
        </p:nvSpPr>
        <p:spPr>
          <a:xfrm>
            <a:off x="5949210" y="3250446"/>
            <a:ext cx="6094070" cy="2329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tr-TR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IoT</a:t>
            </a:r>
            <a:r>
              <a:rPr lang="tr-TR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cihazların ağ davranışlarının yapay zeka ile analizi, cihazların tanımlanması ve </a:t>
            </a:r>
            <a:r>
              <a:rPr lang="en-GB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</a:t>
            </a:r>
            <a:r>
              <a:rPr lang="en-GB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cihazlara</a:t>
            </a:r>
            <a:r>
              <a:rPr lang="en-GB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3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y</a:t>
            </a:r>
            <a:r>
              <a:rPr lang="tr-TR" sz="3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ö</a:t>
            </a:r>
            <a:r>
              <a:rPr lang="en-GB" sz="32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GB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elik</a:t>
            </a:r>
            <a:r>
              <a:rPr lang="en-GB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saldırıların engellenmesi</a:t>
            </a:r>
            <a:r>
              <a:rPr lang="en-GB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8E3AC-AE85-CCFC-D9A4-4ED3CE02ECB4}"/>
              </a:ext>
            </a:extLst>
          </p:cNvPr>
          <p:cNvSpPr txBox="1"/>
          <p:nvPr/>
        </p:nvSpPr>
        <p:spPr>
          <a:xfrm>
            <a:off x="0" y="6379981"/>
            <a:ext cx="6896760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Behaviour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-Based Security With Machine Learning on IoT Networks</a:t>
            </a: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oT Software Development Company | A.I. Support Company | Rannlab">
            <a:extLst>
              <a:ext uri="{FF2B5EF4-FFF2-40B4-BE49-F238E27FC236}">
                <a16:creationId xmlns:a16="http://schemas.microsoft.com/office/drawing/2014/main" id="{75D0BC87-3358-D218-E5CF-5D3B4D329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1141" y="897892"/>
            <a:ext cx="80200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34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holding a red and white sign&#10;&#10;Description automatically generated">
            <a:extLst>
              <a:ext uri="{FF2B5EF4-FFF2-40B4-BE49-F238E27FC236}">
                <a16:creationId xmlns:a16="http://schemas.microsoft.com/office/drawing/2014/main" id="{F50EC55C-7213-3807-66A5-3C9F0E31F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52" y="2285174"/>
            <a:ext cx="2380574" cy="1164317"/>
          </a:xfrm>
          <a:prstGeom prst="rect">
            <a:avLst/>
          </a:prstGeom>
        </p:spPr>
      </p:pic>
      <p:pic>
        <p:nvPicPr>
          <p:cNvPr id="8" name="Content Placeholder 7" descr="A blue square with a symbol on it&#10;&#10;Description automatically generated">
            <a:extLst>
              <a:ext uri="{FF2B5EF4-FFF2-40B4-BE49-F238E27FC236}">
                <a16:creationId xmlns:a16="http://schemas.microsoft.com/office/drawing/2014/main" id="{D64364A1-56CE-44E9-ECAA-2D053D172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935" y="1074910"/>
            <a:ext cx="2348737" cy="2348737"/>
          </a:xfrm>
        </p:spPr>
      </p:pic>
      <p:pic>
        <p:nvPicPr>
          <p:cNvPr id="10" name="Picture 9" descr="A person standing in front of a group of people&#10;&#10;Description automatically generated">
            <a:extLst>
              <a:ext uri="{FF2B5EF4-FFF2-40B4-BE49-F238E27FC236}">
                <a16:creationId xmlns:a16="http://schemas.microsoft.com/office/drawing/2014/main" id="{F3F0F337-0D37-69D0-89D9-2E3EDBBDCA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1" y="4146349"/>
            <a:ext cx="4818283" cy="27116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BCD3C4-982D-0777-260C-0BA6B62CF9A6}"/>
              </a:ext>
            </a:extLst>
          </p:cNvPr>
          <p:cNvSpPr/>
          <p:nvPr/>
        </p:nvSpPr>
        <p:spPr>
          <a:xfrm>
            <a:off x="896593" y="-67926"/>
            <a:ext cx="2815194" cy="4921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GB" sz="2400" kern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400" kern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ötücül</a:t>
            </a:r>
            <a:r>
              <a:rPr lang="en-GB" sz="2400" kern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kern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Dil</a:t>
            </a:r>
            <a:r>
              <a:rPr lang="en-GB" sz="2400" kern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kern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Modelleri</a:t>
            </a:r>
            <a:endParaRPr lang="en-GB" sz="2400" kern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logo with horns on it&#10;&#10;Description automatically generated">
            <a:extLst>
              <a:ext uri="{FF2B5EF4-FFF2-40B4-BE49-F238E27FC236}">
                <a16:creationId xmlns:a16="http://schemas.microsoft.com/office/drawing/2014/main" id="{441A8F3E-A859-0BCA-2A80-9383FB7926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3" y="-315514"/>
            <a:ext cx="3342593" cy="31828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E7E795-76A6-625A-05A3-614E6D8D8A8B}"/>
              </a:ext>
            </a:extLst>
          </p:cNvPr>
          <p:cNvSpPr/>
          <p:nvPr/>
        </p:nvSpPr>
        <p:spPr>
          <a:xfrm>
            <a:off x="1164839" y="3676595"/>
            <a:ext cx="2789546" cy="4921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tr-TR" sz="2400" kern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Görünmezlik</a:t>
            </a:r>
            <a:r>
              <a:rPr lang="en-GB" sz="2400" kern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kern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Pelerini</a:t>
            </a:r>
            <a:endParaRPr lang="en-GB" sz="2400" kern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5B190476-3AF4-C0BF-060D-F4079E371B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853" y="3683714"/>
            <a:ext cx="4520789" cy="3174286"/>
          </a:xfrm>
          <a:prstGeom prst="rect">
            <a:avLst/>
          </a:prstGeom>
        </p:spPr>
      </p:pic>
      <p:pic>
        <p:nvPicPr>
          <p:cNvPr id="17" name="Picture 16" descr="A person in a white coat&#10;&#10;Description automatically generated">
            <a:extLst>
              <a:ext uri="{FF2B5EF4-FFF2-40B4-BE49-F238E27FC236}">
                <a16:creationId xmlns:a16="http://schemas.microsoft.com/office/drawing/2014/main" id="{96B97D00-0B8F-B521-0CFD-1C4EAE67B9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151" y="586412"/>
            <a:ext cx="2278161" cy="284258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E93BB4B-E673-ADB7-7187-A0C4DB5F6CA4}"/>
              </a:ext>
            </a:extLst>
          </p:cNvPr>
          <p:cNvSpPr/>
          <p:nvPr/>
        </p:nvSpPr>
        <p:spPr>
          <a:xfrm>
            <a:off x="4124858" y="7507"/>
            <a:ext cx="2829621" cy="4921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tr-TR" sz="2400" kern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Üretken YZ modelleri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872528-3380-DA59-87D3-0C44F7B364BA}"/>
              </a:ext>
            </a:extLst>
          </p:cNvPr>
          <p:cNvSpPr/>
          <p:nvPr/>
        </p:nvSpPr>
        <p:spPr>
          <a:xfrm>
            <a:off x="7349291" y="-124246"/>
            <a:ext cx="1802279" cy="18689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tr-TR" sz="2400" kern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Kuantum </a:t>
            </a:r>
            <a:br>
              <a:rPr lang="en-GB" sz="2400" kern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kern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Bilgisayar</a:t>
            </a:r>
            <a:br>
              <a:rPr lang="en-GB" sz="2400" kern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2400" kern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Güvenliği</a:t>
            </a:r>
            <a:endParaRPr lang="en-GB" sz="2400" kern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en-GB" sz="2400" kern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ryptocurrency - Free technology icons">
            <a:extLst>
              <a:ext uri="{FF2B5EF4-FFF2-40B4-BE49-F238E27FC236}">
                <a16:creationId xmlns:a16="http://schemas.microsoft.com/office/drawing/2014/main" id="{D64EBEF3-9DDF-3416-495A-5B4DBF407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917" y="1074910"/>
            <a:ext cx="2492484" cy="249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0B73EBC-98D4-9793-1263-13B3DEBCC28F}"/>
              </a:ext>
            </a:extLst>
          </p:cNvPr>
          <p:cNvSpPr/>
          <p:nvPr/>
        </p:nvSpPr>
        <p:spPr>
          <a:xfrm>
            <a:off x="10077084" y="-1075"/>
            <a:ext cx="1811714" cy="11568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kern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Kripto</a:t>
            </a:r>
            <a:r>
              <a:rPr lang="en-GB" sz="2800" kern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 Para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tr-TR" sz="2800" kern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Güvenliği</a:t>
            </a:r>
            <a:endParaRPr lang="en-GB" sz="2800" kern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 descr="A blue car with white circle and black background&#10;&#10;Description automatically generated">
            <a:extLst>
              <a:ext uri="{FF2B5EF4-FFF2-40B4-BE49-F238E27FC236}">
                <a16:creationId xmlns:a16="http://schemas.microsoft.com/office/drawing/2014/main" id="{C0C5A0E2-3EE5-C07F-EBE3-876EF4A5E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249" y="4255249"/>
            <a:ext cx="2602751" cy="260275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DB33D36-C9CA-866E-0C81-60B48A764693}"/>
              </a:ext>
            </a:extLst>
          </p:cNvPr>
          <p:cNvSpPr/>
          <p:nvPr/>
        </p:nvSpPr>
        <p:spPr>
          <a:xfrm>
            <a:off x="9400095" y="3698932"/>
            <a:ext cx="2513830" cy="5587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tr-TR" sz="2800" kern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Otonom Araçlar</a:t>
            </a:r>
          </a:p>
        </p:txBody>
      </p:sp>
    </p:spTree>
    <p:extLst>
      <p:ext uri="{BB962C8B-B14F-4D97-AF65-F5344CB8AC3E}">
        <p14:creationId xmlns:p14="http://schemas.microsoft.com/office/powerpoint/2010/main" val="248397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485576-B7A8-D16F-37CA-E9C09A27F3CB}"/>
              </a:ext>
            </a:extLst>
          </p:cNvPr>
          <p:cNvSpPr/>
          <p:nvPr/>
        </p:nvSpPr>
        <p:spPr>
          <a:xfrm>
            <a:off x="590309" y="-115746"/>
            <a:ext cx="65010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tr-TR" sz="4000" b="1" dirty="0">
                <a:ln/>
                <a:solidFill>
                  <a:schemeClr val="bg2">
                    <a:lumMod val="75000"/>
                  </a:schemeClr>
                </a:solidFill>
              </a:rPr>
              <a:t>Siber Güvenlik İçin Tavsiyeler</a:t>
            </a:r>
            <a:endParaRPr lang="en-GB" sz="4000" b="1" dirty="0">
              <a:ln/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155B29-0B88-0820-92EA-06EBF17B0B93}"/>
              </a:ext>
            </a:extLst>
          </p:cNvPr>
          <p:cNvSpPr/>
          <p:nvPr/>
        </p:nvSpPr>
        <p:spPr>
          <a:xfrm>
            <a:off x="1095133" y="427284"/>
            <a:ext cx="6918817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Temel Bilgi ve Becerileri Edin</a:t>
            </a:r>
            <a:r>
              <a:rPr lang="en-GB" sz="32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in:</a:t>
            </a:r>
            <a:br>
              <a:rPr lang="en-GB" sz="32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GB" sz="32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</a:t>
            </a:r>
            <a:r>
              <a:rPr lang="tr-T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Ü</a:t>
            </a:r>
            <a:r>
              <a:rPr lang="en-GB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niversite</a:t>
            </a:r>
            <a:r>
              <a:rPr lang="en-GB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</a:t>
            </a:r>
            <a:r>
              <a:rPr lang="en-GB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Bilgisayar</a:t>
            </a:r>
            <a:r>
              <a:rPr lang="en-GB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r>
              <a:rPr lang="en-GB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Yaz</a:t>
            </a:r>
            <a:r>
              <a:rPr lang="tr-T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ı</a:t>
            </a:r>
            <a:r>
              <a:rPr lang="en-GB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</a:t>
            </a:r>
            <a:r>
              <a:rPr lang="tr-T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ı</a:t>
            </a:r>
            <a:r>
              <a:rPr lang="en-GB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 M</a:t>
            </a:r>
            <a:r>
              <a:rPr lang="tr-T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ü</a:t>
            </a:r>
            <a:r>
              <a:rPr lang="en-GB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h.</a:t>
            </a:r>
            <a:br>
              <a:rPr lang="en-GB" sz="32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GB" sz="32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</a:t>
            </a:r>
            <a:r>
              <a:rPr lang="tr-T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</a:t>
            </a:r>
            <a:r>
              <a:rPr lang="en-GB" sz="3200" b="1" cap="none" spc="0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ngilizce</a:t>
            </a:r>
            <a:br>
              <a:rPr lang="en-GB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GB" sz="36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</a:t>
            </a:r>
            <a:r>
              <a:rPr lang="en-GB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Programlama</a:t>
            </a:r>
            <a:r>
              <a:rPr lang="en-GB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(Python)</a:t>
            </a:r>
            <a:br>
              <a:rPr lang="en-GB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GB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TCP/IP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Linux</a:t>
            </a:r>
            <a:endParaRPr lang="tr-TR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098" name="Picture 2" descr="Btk Akademi">
            <a:extLst>
              <a:ext uri="{FF2B5EF4-FFF2-40B4-BE49-F238E27FC236}">
                <a16:creationId xmlns:a16="http://schemas.microsoft.com/office/drawing/2014/main" id="{F31177BC-ECD8-E9FC-DFDA-C774F8D7DF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74" b="36086"/>
          <a:stretch/>
        </p:blipFill>
        <p:spPr bwMode="auto">
          <a:xfrm>
            <a:off x="6069625" y="1515452"/>
            <a:ext cx="1651211" cy="56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red square with white letters&#10;&#10;Description automatically generated">
            <a:extLst>
              <a:ext uri="{FF2B5EF4-FFF2-40B4-BE49-F238E27FC236}">
                <a16:creationId xmlns:a16="http://schemas.microsoft.com/office/drawing/2014/main" id="{4E945EF3-CD9D-3E24-74FC-7D25D7601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61" y="2359909"/>
            <a:ext cx="1373575" cy="610060"/>
          </a:xfrm>
          <a:prstGeom prst="rect">
            <a:avLst/>
          </a:prstGeom>
        </p:spPr>
      </p:pic>
      <p:sp>
        <p:nvSpPr>
          <p:cNvPr id="19" name="Right Brace 18">
            <a:extLst>
              <a:ext uri="{FF2B5EF4-FFF2-40B4-BE49-F238E27FC236}">
                <a16:creationId xmlns:a16="http://schemas.microsoft.com/office/drawing/2014/main" id="{03B787B8-25D0-2D69-592D-7B526FC08FC6}"/>
              </a:ext>
            </a:extLst>
          </p:cNvPr>
          <p:cNvSpPr/>
          <p:nvPr/>
        </p:nvSpPr>
        <p:spPr>
          <a:xfrm>
            <a:off x="5498775" y="1515452"/>
            <a:ext cx="694930" cy="1951741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C1963B-4F75-D52B-209D-C1ED95CB7522}"/>
              </a:ext>
            </a:extLst>
          </p:cNvPr>
          <p:cNvSpPr txBox="1"/>
          <p:nvPr/>
        </p:nvSpPr>
        <p:spPr>
          <a:xfrm>
            <a:off x="991524" y="3493889"/>
            <a:ext cx="774736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Pratik Becerileri Geliştirin</a:t>
            </a:r>
            <a:r>
              <a:rPr lang="en-GB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</a:t>
            </a:r>
            <a:r>
              <a:rPr lang="en-GB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Sertifikalar</a:t>
            </a:r>
            <a:r>
              <a:rPr lang="en-GB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GB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- </a:t>
            </a:r>
            <a:r>
              <a:rPr lang="en-GB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Programlama</a:t>
            </a:r>
            <a:endParaRPr lang="en-GB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GB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- </a:t>
            </a:r>
            <a:r>
              <a:rPr lang="tr-T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Siber Güvenlik</a:t>
            </a:r>
            <a:endParaRPr lang="en-GB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1B4E3995-595D-7752-1E2A-4E1EEECF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89" y="4592005"/>
            <a:ext cx="2320821" cy="56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013C01D0-E2A4-5B92-06B9-01BCC481B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89" y="4059747"/>
            <a:ext cx="3716671" cy="43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Brace 22">
            <a:extLst>
              <a:ext uri="{FF2B5EF4-FFF2-40B4-BE49-F238E27FC236}">
                <a16:creationId xmlns:a16="http://schemas.microsoft.com/office/drawing/2014/main" id="{264E7F3D-93A9-9158-9448-925D251D6C83}"/>
              </a:ext>
            </a:extLst>
          </p:cNvPr>
          <p:cNvSpPr/>
          <p:nvPr/>
        </p:nvSpPr>
        <p:spPr>
          <a:xfrm>
            <a:off x="4240659" y="4155150"/>
            <a:ext cx="694930" cy="998929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6640EAB-91E3-6B1E-A1BA-6A8302238C2F}"/>
              </a:ext>
            </a:extLst>
          </p:cNvPr>
          <p:cNvSpPr/>
          <p:nvPr/>
        </p:nvSpPr>
        <p:spPr>
          <a:xfrm>
            <a:off x="4207076" y="5411148"/>
            <a:ext cx="694930" cy="1395033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106" name="Picture 10" descr="Devpost - The home for hackathons">
            <a:extLst>
              <a:ext uri="{FF2B5EF4-FFF2-40B4-BE49-F238E27FC236}">
                <a16:creationId xmlns:a16="http://schemas.microsoft.com/office/drawing/2014/main" id="{412DC8B7-4F67-6A21-54A6-10092DA80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757" y="4745779"/>
            <a:ext cx="893600" cy="17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it Writeup | Hack The Box | IoT Lab KIIT">
            <a:extLst>
              <a:ext uri="{FF2B5EF4-FFF2-40B4-BE49-F238E27FC236}">
                <a16:creationId xmlns:a16="http://schemas.microsoft.com/office/drawing/2014/main" id="{613F8D2F-7280-44FE-DEEC-D0AEE63A4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204" y="5179122"/>
            <a:ext cx="4045185" cy="79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TryHackMe Çözüyoruz Bölüm-1 Introductory Researching | by Emre Emanet |  Medium">
            <a:extLst>
              <a:ext uri="{FF2B5EF4-FFF2-40B4-BE49-F238E27FC236}">
                <a16:creationId xmlns:a16="http://schemas.microsoft.com/office/drawing/2014/main" id="{C8E0C883-29E7-10D0-FB69-B90A28C15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794" y="5963639"/>
            <a:ext cx="1448892" cy="81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Btk Akademi">
            <a:extLst>
              <a:ext uri="{FF2B5EF4-FFF2-40B4-BE49-F238E27FC236}">
                <a16:creationId xmlns:a16="http://schemas.microsoft.com/office/drawing/2014/main" id="{EA55CDA7-A427-C9FE-8FA1-0A0B77F04D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74" b="36086"/>
          <a:stretch/>
        </p:blipFill>
        <p:spPr bwMode="auto">
          <a:xfrm>
            <a:off x="9265079" y="4456964"/>
            <a:ext cx="1651211" cy="56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A red square with white letters&#10;&#10;Description automatically generated">
            <a:extLst>
              <a:ext uri="{FF2B5EF4-FFF2-40B4-BE49-F238E27FC236}">
                <a16:creationId xmlns:a16="http://schemas.microsoft.com/office/drawing/2014/main" id="{67E5DAFF-D87A-2BA0-5216-A4E7BBDCE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49" y="5236806"/>
            <a:ext cx="1373575" cy="610060"/>
          </a:xfrm>
          <a:prstGeom prst="rect">
            <a:avLst/>
          </a:prstGeom>
        </p:spPr>
      </p:pic>
      <p:sp>
        <p:nvSpPr>
          <p:cNvPr id="29" name="Right Brace 28">
            <a:extLst>
              <a:ext uri="{FF2B5EF4-FFF2-40B4-BE49-F238E27FC236}">
                <a16:creationId xmlns:a16="http://schemas.microsoft.com/office/drawing/2014/main" id="{FAF6FA63-C0B1-AC99-4978-5471739F1FB3}"/>
              </a:ext>
            </a:extLst>
          </p:cNvPr>
          <p:cNvSpPr/>
          <p:nvPr/>
        </p:nvSpPr>
        <p:spPr>
          <a:xfrm>
            <a:off x="8738885" y="3594307"/>
            <a:ext cx="694930" cy="3159510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016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3A549F0-1B07-F2C8-D6CF-43430575C3E7}"/>
              </a:ext>
            </a:extLst>
          </p:cNvPr>
          <p:cNvSpPr/>
          <p:nvPr/>
        </p:nvSpPr>
        <p:spPr>
          <a:xfrm>
            <a:off x="2928391" y="-92597"/>
            <a:ext cx="781002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tr-TR" sz="4000" b="1" dirty="0">
                <a:ln/>
                <a:solidFill>
                  <a:schemeClr val="bg2">
                    <a:lumMod val="75000"/>
                  </a:schemeClr>
                </a:solidFill>
              </a:rPr>
              <a:t>Siber Güvenlik</a:t>
            </a:r>
            <a:r>
              <a:rPr lang="en-GB" sz="4000" b="1" dirty="0">
                <a:ln/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tr-TR" sz="4000" b="1" dirty="0">
                <a:ln/>
                <a:solidFill>
                  <a:schemeClr val="bg2">
                    <a:lumMod val="75000"/>
                  </a:schemeClr>
                </a:solidFill>
              </a:rPr>
              <a:t>Yarışma Platformları</a:t>
            </a:r>
            <a:endParaRPr lang="en-GB" sz="4000" b="1" dirty="0">
              <a:ln/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en-GB" sz="4000" b="1" dirty="0">
              <a:ln/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17EFE3-3EF1-B13C-5985-8ECB84402BDF}"/>
              </a:ext>
            </a:extLst>
          </p:cNvPr>
          <p:cNvSpPr/>
          <p:nvPr/>
        </p:nvSpPr>
        <p:spPr>
          <a:xfrm>
            <a:off x="747892" y="566179"/>
            <a:ext cx="470968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b="1" cap="none" spc="0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Hackathon</a:t>
            </a:r>
            <a:r>
              <a:rPr lang="tr-TR" sz="32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Platformları:</a:t>
            </a:r>
            <a:br>
              <a:rPr lang="en-GB" sz="32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tr-TR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122" name="Picture 2" descr="Devpost - The home for hackathons">
            <a:extLst>
              <a:ext uri="{FF2B5EF4-FFF2-40B4-BE49-F238E27FC236}">
                <a16:creationId xmlns:a16="http://schemas.microsoft.com/office/drawing/2014/main" id="{8E88F426-5541-6B0A-C21E-4BDBC5E8B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126" y="1186795"/>
            <a:ext cx="3627700" cy="70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15C4CC9-4017-AEA8-1236-49C868618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89" b="41646"/>
          <a:stretch/>
        </p:blipFill>
        <p:spPr bwMode="auto">
          <a:xfrm>
            <a:off x="1847126" y="1950761"/>
            <a:ext cx="3304941" cy="70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B9386B0-8FDD-9DFC-AF80-FD7D393410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83" b="34572"/>
          <a:stretch/>
        </p:blipFill>
        <p:spPr bwMode="auto">
          <a:xfrm>
            <a:off x="1847126" y="2714727"/>
            <a:ext cx="2528104" cy="77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1 Crowdsourced Cybersecurity Platform | Bugcrowd">
            <a:extLst>
              <a:ext uri="{FF2B5EF4-FFF2-40B4-BE49-F238E27FC236}">
                <a16:creationId xmlns:a16="http://schemas.microsoft.com/office/drawing/2014/main" id="{83D5DBB5-A499-C789-6145-90B68B192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126" y="3553127"/>
            <a:ext cx="45624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A green circle with black outline&#10;&#10;Description automatically generated">
            <a:extLst>
              <a:ext uri="{FF2B5EF4-FFF2-40B4-BE49-F238E27FC236}">
                <a16:creationId xmlns:a16="http://schemas.microsoft.com/office/drawing/2014/main" id="{6578C374-AFD3-B6D7-B33A-AF49A5AFFE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2400602"/>
            <a:ext cx="5372100" cy="115252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EF661C8-018B-67F1-49D2-7FD2FCAC74DA}"/>
              </a:ext>
            </a:extLst>
          </p:cNvPr>
          <p:cNvSpPr/>
          <p:nvPr/>
        </p:nvSpPr>
        <p:spPr>
          <a:xfrm>
            <a:off x="6955926" y="673488"/>
            <a:ext cx="461536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Siber</a:t>
            </a:r>
            <a:r>
              <a:rPr lang="en-GB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GB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Guvenlikle</a:t>
            </a:r>
            <a:r>
              <a:rPr lang="en-GB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GB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ilgili</a:t>
            </a:r>
            <a:r>
              <a:rPr lang="en-GB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GB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Sosyal</a:t>
            </a:r>
            <a:r>
              <a:rPr lang="en-GB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media </a:t>
            </a:r>
            <a:r>
              <a:rPr lang="en-GB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hesaplarini</a:t>
            </a:r>
            <a:r>
              <a:rPr lang="en-GB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GB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takip</a:t>
            </a:r>
            <a:r>
              <a:rPr lang="en-GB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GB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edin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32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  <a:br>
              <a:rPr lang="en-GB" sz="32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tr-TR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9" name="Picture 28" descr="A couple of cartoon boys&#10;&#10;Description automatically generated">
            <a:extLst>
              <a:ext uri="{FF2B5EF4-FFF2-40B4-BE49-F238E27FC236}">
                <a16:creationId xmlns:a16="http://schemas.microsoft.com/office/drawing/2014/main" id="{15B78EF7-54D0-4DEF-86F9-8931824102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192" y="4377168"/>
            <a:ext cx="2406682" cy="240668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E581094-9430-FB6A-9D49-021685172650}"/>
              </a:ext>
            </a:extLst>
          </p:cNvPr>
          <p:cNvSpPr/>
          <p:nvPr/>
        </p:nvSpPr>
        <p:spPr>
          <a:xfrm>
            <a:off x="1219686" y="5155493"/>
            <a:ext cx="6718506" cy="16303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Yeni insanlarla tanışın, </a:t>
            </a:r>
            <a:br>
              <a:rPr lang="en-GB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tr-TR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Benzer ilgi alanında arkadaşlar edinin</a:t>
            </a:r>
            <a:endParaRPr lang="en-GB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19031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317</TotalTime>
  <Words>210</Words>
  <Application>Microsoft Office PowerPoint</Application>
  <PresentationFormat>Widescreen</PresentationFormat>
  <Paragraphs>46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kahraman kostas</dc:creator>
  <cp:lastModifiedBy>kahraman kostas</cp:lastModifiedBy>
  <cp:revision>16</cp:revision>
  <dcterms:created xsi:type="dcterms:W3CDTF">2024-04-14T22:55:48Z</dcterms:created>
  <dcterms:modified xsi:type="dcterms:W3CDTF">2024-04-15T15:38:06Z</dcterms:modified>
</cp:coreProperties>
</file>