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615fb02b5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615fb02b5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615fb02b5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615fb02b5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15fb02b5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15fb02b5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15fb02b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15fb02b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15fb02b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15fb02b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15fb02b5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15fb02b5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Stakeholder - Diamond Outlet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Price Predictions</a:t>
            </a:r>
            <a:endParaRPr/>
          </a:p>
        </p:txBody>
      </p:sp>
      <p:sp>
        <p:nvSpPr>
          <p:cNvPr id="88" name="Google Shape;88;p13"/>
          <p:cNvSpPr txBox="1"/>
          <p:nvPr/>
        </p:nvSpPr>
        <p:spPr>
          <a:xfrm>
            <a:off x="857250" y="3801350"/>
            <a:ext cx="168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By Kahuma Walter</a:t>
            </a:r>
            <a:endParaRPr sz="1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000000"/>
                </a:solidFill>
                <a:highlight>
                  <a:srgbClr val="F8F8F8"/>
                </a:highlight>
                <a:latin typeface="Arial"/>
                <a:ea typeface="Arial"/>
                <a:cs typeface="Arial"/>
                <a:sym typeface="Arial"/>
              </a:rPr>
              <a:t>Business Problem - Price Predictions for a Diamond Store</a:t>
            </a:r>
            <a:endParaRPr sz="1050">
              <a:solidFill>
                <a:srgbClr val="000000"/>
              </a:solidFill>
              <a:highlight>
                <a:srgbClr val="F8F8F8"/>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8F8F8"/>
                </a:highlight>
                <a:latin typeface="Arial"/>
                <a:ea typeface="Arial"/>
                <a:cs typeface="Arial"/>
                <a:sym typeface="Arial"/>
              </a:rPr>
              <a:t>There are 53,940 diamonds in the dataset with 10 features (carat, cut, color, clarity, depth, table, price, x, y, and z). Most variables are numeric in nature, but the variables cut, color, and clarity are categorical. </a:t>
            </a:r>
            <a:endParaRPr sz="1050">
              <a:solidFill>
                <a:srgbClr val="000000"/>
              </a:solidFill>
              <a:highlight>
                <a:srgbClr val="F8F8F8"/>
              </a:highlight>
              <a:latin typeface="Arial"/>
              <a:ea typeface="Arial"/>
              <a:cs typeface="Arial"/>
              <a:sym typeface="Arial"/>
            </a:endParaRPr>
          </a:p>
          <a:p>
            <a:pPr indent="0" lvl="0" marL="0" rtl="0" algn="l">
              <a:spcBef>
                <a:spcPts val="1200"/>
              </a:spcBef>
              <a:spcAft>
                <a:spcPts val="0"/>
              </a:spcAft>
              <a:buNone/>
            </a:pPr>
            <a:r>
              <a:rPr lang="en" sz="1050">
                <a:solidFill>
                  <a:srgbClr val="000000"/>
                </a:solidFill>
                <a:highlight>
                  <a:srgbClr val="F8F8F8"/>
                </a:highlight>
                <a:latin typeface="Arial"/>
                <a:ea typeface="Arial"/>
                <a:cs typeface="Arial"/>
                <a:sym typeface="Arial"/>
              </a:rPr>
              <a:t>The dataset was visualized to give insights about the data and price predictions were made. </a:t>
            </a:r>
            <a:endParaRPr sz="1050">
              <a:solidFill>
                <a:srgbClr val="000000"/>
              </a:solidFill>
              <a:highlight>
                <a:srgbClr val="F8F8F8"/>
              </a:highlight>
              <a:latin typeface="Arial"/>
              <a:ea typeface="Arial"/>
              <a:cs typeface="Arial"/>
              <a:sym typeface="Arial"/>
            </a:endParaRPr>
          </a:p>
          <a:p>
            <a:pPr indent="0" lvl="0" marL="0" rtl="0" algn="l">
              <a:spcBef>
                <a:spcPts val="1200"/>
              </a:spcBef>
              <a:spcAft>
                <a:spcPts val="1200"/>
              </a:spcAft>
              <a:buNone/>
            </a:pPr>
            <a:r>
              <a:t/>
            </a:r>
            <a:endParaRPr sz="1050">
              <a:solidFill>
                <a:srgbClr val="000000"/>
              </a:solidFill>
              <a:highlight>
                <a:srgbClr val="F8F8F8"/>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t>Visualizations - Scattered Plot showing Price Variations</a:t>
            </a:r>
            <a:endParaRPr sz="1940"/>
          </a:p>
        </p:txBody>
      </p:sp>
      <p:sp>
        <p:nvSpPr>
          <p:cNvPr id="100" name="Google Shape;100;p15"/>
          <p:cNvSpPr txBox="1"/>
          <p:nvPr>
            <p:ph idx="1" type="body"/>
          </p:nvPr>
        </p:nvSpPr>
        <p:spPr>
          <a:xfrm>
            <a:off x="5082875" y="2018275"/>
            <a:ext cx="3335400" cy="270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050">
                <a:solidFill>
                  <a:srgbClr val="000000"/>
                </a:solidFill>
                <a:latin typeface="Arial"/>
                <a:ea typeface="Arial"/>
                <a:cs typeface="Arial"/>
                <a:sym typeface="Arial"/>
              </a:rPr>
              <a:t>According to the scatter plot which sampled 1000 data points, the more the carats the higher the price of the diamonds. However there are some outliers where the carats were roughly high as 2.0 but were valued at 5000. There were also times when the carat was relatively low at 1.3 but the diamond was valued at 12,500USD.</a:t>
            </a:r>
            <a:endParaRPr sz="1050">
              <a:solidFill>
                <a:srgbClr val="000000"/>
              </a:solidFill>
              <a:latin typeface="Arial"/>
              <a:ea typeface="Arial"/>
              <a:cs typeface="Arial"/>
              <a:sym typeface="Arial"/>
            </a:endParaRPr>
          </a:p>
          <a:p>
            <a:pPr indent="0" lvl="0" marL="0" rtl="0" algn="l">
              <a:spcBef>
                <a:spcPts val="1100"/>
              </a:spcBef>
              <a:spcAft>
                <a:spcPts val="0"/>
              </a:spcAft>
              <a:buNone/>
            </a:pPr>
            <a:r>
              <a:rPr lang="en" sz="1050">
                <a:solidFill>
                  <a:srgbClr val="000000"/>
                </a:solidFill>
                <a:latin typeface="Arial"/>
                <a:ea typeface="Arial"/>
                <a:cs typeface="Arial"/>
                <a:sym typeface="Arial"/>
              </a:rPr>
              <a:t>The scatter plot also shows us the length(x) of the diamond which varies in color. As the length of the diamond grows the more expensive the diamond turned out to be.</a:t>
            </a:r>
            <a:endParaRPr sz="1050">
              <a:solidFill>
                <a:srgbClr val="000000"/>
              </a:solidFill>
              <a:latin typeface="Arial"/>
              <a:ea typeface="Arial"/>
              <a:cs typeface="Arial"/>
              <a:sym typeface="Arial"/>
            </a:endParaRPr>
          </a:p>
          <a:p>
            <a:pPr indent="0" lvl="0" marL="0" rtl="0" algn="l">
              <a:spcBef>
                <a:spcPts val="1100"/>
              </a:spcBef>
              <a:spcAft>
                <a:spcPts val="0"/>
              </a:spcAft>
              <a:buNone/>
            </a:pPr>
            <a:r>
              <a:rPr lang="en" sz="1050">
                <a:solidFill>
                  <a:srgbClr val="000000"/>
                </a:solidFill>
                <a:latin typeface="Arial"/>
                <a:ea typeface="Arial"/>
                <a:cs typeface="Arial"/>
                <a:sym typeface="Arial"/>
              </a:rPr>
              <a:t>However there are some outliers where length was 8mm but the diamond price was roughly low at 7,000 USD and when the length was 9mm (the highest) but the price was relatively low at about 11,000USD. While in some other situations the diamond length was 6mm but the price was relatively high at 13,000 USD.</a:t>
            </a:r>
            <a:endParaRPr sz="105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pic>
        <p:nvPicPr>
          <p:cNvPr id="101" name="Google Shape;101;p15"/>
          <p:cNvPicPr preferRelativeResize="0"/>
          <p:nvPr/>
        </p:nvPicPr>
        <p:blipFill>
          <a:blip r:embed="rId3">
            <a:alphaModFix/>
          </a:blip>
          <a:stretch>
            <a:fillRect/>
          </a:stretch>
        </p:blipFill>
        <p:spPr>
          <a:xfrm>
            <a:off x="789500" y="2018275"/>
            <a:ext cx="4215537" cy="286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 Density Graph</a:t>
            </a:r>
            <a:endParaRPr/>
          </a:p>
        </p:txBody>
      </p:sp>
      <p:sp>
        <p:nvSpPr>
          <p:cNvPr id="107" name="Google Shape;107;p16"/>
          <p:cNvSpPr txBox="1"/>
          <p:nvPr>
            <p:ph idx="1" type="body"/>
          </p:nvPr>
        </p:nvSpPr>
        <p:spPr>
          <a:xfrm>
            <a:off x="5446575" y="2078875"/>
            <a:ext cx="2971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50">
                <a:solidFill>
                  <a:srgbClr val="000000"/>
                </a:solidFill>
                <a:highlight>
                  <a:srgbClr val="FFFFFF"/>
                </a:highlight>
                <a:latin typeface="Arial"/>
                <a:ea typeface="Arial"/>
                <a:cs typeface="Arial"/>
                <a:sym typeface="Arial"/>
              </a:rPr>
              <a:t>According to the density graph above, the majority of the diamonds in our sample data have 0.2 to 0.8 carats as shown by the dark contours and these range between 300 and 2,500 USD. The graph also shows that the majority of the diamonds are less than 5,000 USD.</a:t>
            </a:r>
            <a:endParaRPr/>
          </a:p>
        </p:txBody>
      </p:sp>
      <p:pic>
        <p:nvPicPr>
          <p:cNvPr id="108" name="Google Shape;108;p16"/>
          <p:cNvPicPr preferRelativeResize="0"/>
          <p:nvPr/>
        </p:nvPicPr>
        <p:blipFill>
          <a:blip r:embed="rId3">
            <a:alphaModFix/>
          </a:blip>
          <a:stretch>
            <a:fillRect/>
          </a:stretch>
        </p:blipFill>
        <p:spPr>
          <a:xfrm>
            <a:off x="472800" y="1809750"/>
            <a:ext cx="4812075" cy="318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Description of The Model</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It’s a regression problem meaning that it gives a </a:t>
            </a:r>
            <a:r>
              <a:rPr lang="en"/>
              <a:t>continuous</a:t>
            </a:r>
            <a:r>
              <a:rPr lang="en"/>
              <a:t> value of the target in this case being price.  I modelled the target against the other set predictor column features. </a:t>
            </a:r>
            <a:endParaRPr/>
          </a:p>
          <a:p>
            <a:pPr indent="0" lvl="0" marL="0" rtl="0" algn="l">
              <a:spcBef>
                <a:spcPts val="1200"/>
              </a:spcBef>
              <a:spcAft>
                <a:spcPts val="1200"/>
              </a:spcAft>
              <a:buNone/>
            </a:pPr>
            <a:r>
              <a:rPr lang="en"/>
              <a:t>After using different models like Random Forest Regressor, Linear Regression, Decision Tree Regressor,, the Random Forest Regressor performed the best and  was able to predict 98% of the price data.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Recommendations</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152C61"/>
              </a:buClr>
              <a:buSzPts val="1200"/>
              <a:buFont typeface="Arial"/>
              <a:buChar char="●"/>
            </a:pPr>
            <a:r>
              <a:rPr lang="en" sz="1200">
                <a:solidFill>
                  <a:srgbClr val="152C61"/>
                </a:solidFill>
                <a:latin typeface="Arial"/>
                <a:ea typeface="Arial"/>
                <a:cs typeface="Arial"/>
                <a:sym typeface="Arial"/>
              </a:rPr>
              <a:t>The diamond carat and length should be streamlined so that with every increase in carats or length, the more the diamond should cost. </a:t>
            </a:r>
            <a:endParaRPr sz="1200">
              <a:solidFill>
                <a:srgbClr val="152C61"/>
              </a:solidFill>
              <a:latin typeface="Arial"/>
              <a:ea typeface="Arial"/>
              <a:cs typeface="Arial"/>
              <a:sym typeface="Arial"/>
            </a:endParaRPr>
          </a:p>
          <a:p>
            <a:pPr indent="-304800" lvl="0" marL="457200" rtl="0" algn="l">
              <a:lnSpc>
                <a:spcPct val="200000"/>
              </a:lnSpc>
              <a:spcBef>
                <a:spcPts val="0"/>
              </a:spcBef>
              <a:spcAft>
                <a:spcPts val="0"/>
              </a:spcAft>
              <a:buClr>
                <a:srgbClr val="152C61"/>
              </a:buClr>
              <a:buSzPts val="1200"/>
              <a:buFont typeface="Arial"/>
              <a:buChar char="●"/>
            </a:pPr>
            <a:r>
              <a:rPr lang="en" sz="1200">
                <a:solidFill>
                  <a:srgbClr val="152C61"/>
                </a:solidFill>
                <a:latin typeface="Arial"/>
                <a:ea typeface="Arial"/>
                <a:cs typeface="Arial"/>
                <a:sym typeface="Arial"/>
              </a:rPr>
              <a:t>There are external factors which can affect the predictive model like insecurity, inflation and scarcity among others. </a:t>
            </a:r>
            <a:endParaRPr sz="1200">
              <a:solidFill>
                <a:srgbClr val="152C61"/>
              </a:solidFill>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136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