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304" r:id="rId4"/>
    <p:sldId id="325" r:id="rId5"/>
    <p:sldId id="306" r:id="rId6"/>
    <p:sldId id="326" r:id="rId7"/>
    <p:sldId id="327" r:id="rId8"/>
    <p:sldId id="316" r:id="rId9"/>
    <p:sldId id="324" r:id="rId10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66CC"/>
    <a:srgbClr val="0092C3"/>
    <a:srgbClr val="FFCC00"/>
    <a:srgbClr val="00CC66"/>
    <a:srgbClr val="00CC99"/>
    <a:srgbClr val="3636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77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>
        <p:scale>
          <a:sx n="80" d="100"/>
          <a:sy n="80" d="100"/>
        </p:scale>
        <p:origin x="2832" y="-4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3D714-047A-441B-A763-D31DF0535B68}" type="datetimeFigureOut">
              <a:rPr lang="zh-TW" altLang="en-US" smtClean="0"/>
              <a:t>2023/12/27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20933-0848-4233-9089-B02A1BD02AA3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7123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8578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9990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 userDrawn="1"/>
        </p:nvCxnSpPr>
        <p:spPr>
          <a:xfrm>
            <a:off x="1012225" y="923823"/>
            <a:ext cx="7016159" cy="81002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592" y="483518"/>
            <a:ext cx="390471" cy="51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7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11536E-6 L 0.75816 0.00586 " pathEditMode="relative" rAng="0" ptsTypes="AA">
                                      <p:cBhvr>
                                        <p:cTn id="6" dur="10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899" y="27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9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70215" y="71933"/>
            <a:ext cx="8945809" cy="5005199"/>
            <a:chOff x="93619" y="95911"/>
            <a:chExt cx="11927745" cy="6673598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6200000">
              <a:off x="4691988" y="-4117215"/>
              <a:ext cx="2790000" cy="11463751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5400000">
              <a:off x="4632995" y="-577603"/>
              <a:ext cx="2790000" cy="1146375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6200000">
              <a:off x="4630114" y="-4381590"/>
              <a:ext cx="2913750" cy="1186875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4571120" y="-621742"/>
              <a:ext cx="2913750" cy="11868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279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35696" y="1275606"/>
            <a:ext cx="525555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Sitting Posture Recognition System Combining </a:t>
            </a:r>
            <a:r>
              <a:rPr lang="en-US" altLang="zh-CN" sz="3200" b="1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Mediapipe</a:t>
            </a:r>
            <a:r>
              <a:rPr lang="en-US" altLang="zh-CN" sz="32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Pose and SVM</a:t>
            </a:r>
            <a:endParaRPr lang="zh-CN" altLang="en-US" sz="32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23214" y="3723878"/>
            <a:ext cx="46805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</a:rPr>
              <a:t>成員</a:t>
            </a:r>
            <a:r>
              <a:rPr lang="en-US" altLang="zh-TW" sz="14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M1254008</a:t>
            </a:r>
            <a:r>
              <a:rPr lang="zh-TW" altLang="en-US" sz="1400" dirty="0">
                <a:solidFill>
                  <a:schemeClr val="bg1"/>
                </a:solidFill>
              </a:rPr>
              <a:t>鐘子敬</a:t>
            </a:r>
            <a:endParaRPr lang="en-US" altLang="zh-TW" sz="1400" dirty="0">
              <a:solidFill>
                <a:schemeClr val="bg1"/>
              </a:solidFill>
            </a:endParaRPr>
          </a:p>
          <a:p>
            <a:pPr algn="ctr"/>
            <a:r>
              <a:rPr lang="en-US" altLang="zh-TW" sz="1400" dirty="0">
                <a:solidFill>
                  <a:schemeClr val="bg1"/>
                </a:solidFill>
              </a:rPr>
              <a:t>M1254009</a:t>
            </a:r>
            <a:r>
              <a:rPr lang="zh-TW" altLang="en-US" sz="1400" dirty="0">
                <a:solidFill>
                  <a:schemeClr val="bg1"/>
                </a:solidFill>
              </a:rPr>
              <a:t>陳楷傑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19622"/>
            <a:ext cx="936563" cy="7340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409074" y="543546"/>
            <a:ext cx="1096875" cy="8184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912" y="543546"/>
            <a:ext cx="1096875" cy="81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79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043608" y="843558"/>
            <a:ext cx="7488832" cy="3418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4000" dirty="0">
                <a:solidFill>
                  <a:schemeClr val="bg1"/>
                </a:solidFill>
              </a:rPr>
              <a:t>目錄</a:t>
            </a:r>
            <a:endParaRPr lang="en-US" altLang="zh-TW" sz="40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1.</a:t>
            </a:r>
            <a:r>
              <a:rPr lang="zh-TW" altLang="en-US" sz="2400" dirty="0">
                <a:solidFill>
                  <a:schemeClr val="bg1"/>
                </a:solidFill>
              </a:rPr>
              <a:t> 期末專題目標 </a:t>
            </a:r>
            <a:r>
              <a:rPr lang="en-US" altLang="zh-TW" sz="2400" dirty="0">
                <a:solidFill>
                  <a:schemeClr val="bg1"/>
                </a:solidFill>
              </a:rPr>
              <a:t>--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01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2.</a:t>
            </a:r>
            <a:r>
              <a:rPr lang="zh-TW" altLang="en-US" sz="2400" dirty="0">
                <a:solidFill>
                  <a:schemeClr val="bg1"/>
                </a:solidFill>
              </a:rPr>
              <a:t> 使用工具 </a:t>
            </a:r>
            <a:r>
              <a:rPr lang="en-US" altLang="zh-TW" sz="2400" dirty="0">
                <a:solidFill>
                  <a:schemeClr val="bg1"/>
                </a:solidFill>
              </a:rPr>
              <a:t>--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04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3.</a:t>
            </a:r>
            <a:r>
              <a:rPr lang="zh-TW" altLang="en-US" sz="2400" dirty="0">
                <a:solidFill>
                  <a:schemeClr val="bg1"/>
                </a:solidFill>
              </a:rPr>
              <a:t> 程式思路 </a:t>
            </a:r>
            <a:r>
              <a:rPr lang="en-US" altLang="zh-TW" sz="2400" dirty="0">
                <a:solidFill>
                  <a:schemeClr val="bg1"/>
                </a:solidFill>
              </a:rPr>
              <a:t>--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05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4.</a:t>
            </a:r>
            <a:r>
              <a:rPr lang="zh-TW" altLang="en-US" sz="2400" dirty="0">
                <a:solidFill>
                  <a:schemeClr val="bg1"/>
                </a:solidFill>
              </a:rPr>
              <a:t> 瓶頸 </a:t>
            </a:r>
            <a:r>
              <a:rPr lang="en-US" altLang="zh-TW" sz="2400" dirty="0">
                <a:solidFill>
                  <a:schemeClr val="bg1"/>
                </a:solidFill>
              </a:rPr>
              <a:t>--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06</a:t>
            </a: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5.</a:t>
            </a:r>
            <a:r>
              <a:rPr lang="zh-TW" altLang="en-US" sz="2400" dirty="0">
                <a:solidFill>
                  <a:schemeClr val="bg1"/>
                </a:solidFill>
              </a:rPr>
              <a:t> 成果 </a:t>
            </a:r>
            <a:r>
              <a:rPr lang="en-US" altLang="zh-TW" sz="2400" dirty="0">
                <a:solidFill>
                  <a:schemeClr val="bg1"/>
                </a:solidFill>
              </a:rPr>
              <a:t>--</a:t>
            </a:r>
            <a:r>
              <a:rPr lang="zh-TW" altLang="en-US" sz="2400" dirty="0">
                <a:solidFill>
                  <a:schemeClr val="bg1"/>
                </a:solidFill>
              </a:rPr>
              <a:t> </a:t>
            </a:r>
            <a:r>
              <a:rPr lang="en-US" altLang="zh-TW" sz="2400" dirty="0">
                <a:solidFill>
                  <a:schemeClr val="bg1"/>
                </a:solidFill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218785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552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期末專題目標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6396" y="422793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01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747" y="1201857"/>
            <a:ext cx="824491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坐姿辨識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zh-TW" altLang="en-US" sz="2400" dirty="0">
                <a:solidFill>
                  <a:schemeClr val="bg1"/>
                </a:solidFill>
              </a:rPr>
              <a:t>透過筆電鏡頭或是外接鏡頭取得坐姿正面影像，若坐姿不正確則發出警訊。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7353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552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期末專題目標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6396" y="422793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02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747" y="1201857"/>
            <a:ext cx="824491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坐姿分類</a:t>
            </a:r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	Based on relevant research papers we classify the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common sitting postures into three types: upright, prone, and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chin.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55DD8E-1A63-465D-BE4E-1FC319F15882}"/>
              </a:ext>
            </a:extLst>
          </p:cNvPr>
          <p:cNvSpPr txBox="1"/>
          <p:nvPr/>
        </p:nvSpPr>
        <p:spPr>
          <a:xfrm>
            <a:off x="1403648" y="3941643"/>
            <a:ext cx="61926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/>
              <a:t>Reference: Alexander R </a:t>
            </a:r>
            <a:r>
              <a:rPr lang="en-US" altLang="zh-TW" sz="1200" dirty="0" err="1"/>
              <a:t>Kett</a:t>
            </a:r>
            <a:r>
              <a:rPr lang="en-US" altLang="zh-TW" sz="1200" dirty="0"/>
              <a:t>, Freddy Sichting, and Thomas L Milani. The Effect of Sitting Posture and Postural Activity on Low Back Muscle Stiffness. Biomechanics , 1(2):214–224, 2021.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8055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827584" y="555526"/>
            <a:ext cx="74888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</a:rPr>
              <a:t>期末專題目標</a:t>
            </a:r>
            <a:endParaRPr lang="en-US" altLang="zh-TW" sz="20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6396" y="422793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03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2369" y="1059582"/>
            <a:ext cx="8028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坐姿分類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33942" y="3788645"/>
            <a:ext cx="195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1.upright(u)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2C274E58-5386-47D4-AAAD-4107CC4267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584" y="1708460"/>
            <a:ext cx="2363437" cy="1928302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48504AD9-4A1C-4857-BB63-8B776C5242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18935" y="1723033"/>
            <a:ext cx="2306129" cy="1850705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847FE5F-735B-4554-95A3-FAC399A063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5758" y="1707243"/>
            <a:ext cx="2309748" cy="185949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C9DD7184-AA01-4F1A-9261-C202355C227C}"/>
              </a:ext>
            </a:extLst>
          </p:cNvPr>
          <p:cNvSpPr/>
          <p:nvPr/>
        </p:nvSpPr>
        <p:spPr>
          <a:xfrm>
            <a:off x="3596640" y="3788645"/>
            <a:ext cx="195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2.chin(c)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1EC123-5113-4F91-A11B-676476D6C407}"/>
              </a:ext>
            </a:extLst>
          </p:cNvPr>
          <p:cNvSpPr/>
          <p:nvPr/>
        </p:nvSpPr>
        <p:spPr>
          <a:xfrm>
            <a:off x="6095272" y="3788644"/>
            <a:ext cx="19507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chemeClr val="bg1"/>
                </a:solidFill>
              </a:rPr>
              <a:t>3.prone(p)</a:t>
            </a:r>
          </a:p>
        </p:txBody>
      </p:sp>
    </p:spTree>
    <p:extLst>
      <p:ext uri="{BB962C8B-B14F-4D97-AF65-F5344CB8AC3E}">
        <p14:creationId xmlns:p14="http://schemas.microsoft.com/office/powerpoint/2010/main" val="388124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552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使用工具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6396" y="422793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04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747" y="1201857"/>
            <a:ext cx="82449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400" dirty="0">
              <a:solidFill>
                <a:schemeClr val="bg1"/>
              </a:solidFill>
            </a:endParaRPr>
          </a:p>
          <a:p>
            <a:r>
              <a:rPr lang="en-US" altLang="zh-TW" sz="2400" dirty="0">
                <a:solidFill>
                  <a:schemeClr val="bg1"/>
                </a:solidFill>
              </a:rPr>
              <a:t>	1.mediapipe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2.opencv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3.svm</a:t>
            </a:r>
          </a:p>
          <a:p>
            <a:r>
              <a:rPr lang="en-US" altLang="zh-TW" sz="2400" dirty="0">
                <a:solidFill>
                  <a:schemeClr val="bg1"/>
                </a:solidFill>
              </a:rPr>
              <a:t>	4.pygame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CFEF30-2D74-422C-95D1-9A05ABD96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182" y="1943567"/>
            <a:ext cx="4266727" cy="116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5D0BC2FE-8DB7-4D8F-B369-736410DBA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160" y="3251255"/>
            <a:ext cx="1074613" cy="132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833BFA-B2BB-443C-B20F-C9EC3E6DE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251255"/>
            <a:ext cx="4121661" cy="1156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973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552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程式思路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6396" y="422793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05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5747" y="1201857"/>
            <a:ext cx="8244915" cy="3172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透過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mediapipe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蒐集不同姿勢的上半身特徵節點，計算節點位置的相關距離並存成數據集，再將數據集投入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SVM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找出超平面，使不同類別的數據集分開。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展示部分則是透過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opencv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抓取鏡頭影像作為模型輸入，判斷姿勢後利用 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mediapipe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2400" dirty="0" err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pygame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</a:t>
            </a:r>
            <a:r>
              <a:rPr lang="zh-TW" altLang="en-US" sz="24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呈現。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4699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552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瓶頸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6396" y="422793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06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17289" y="1468400"/>
            <a:ext cx="82449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</a:rPr>
              <a:t>為了確保同個姿勢在不同影像中有相同結果，計算身體特徵節點時，會統一除以畫面中鼻子的長度進行正規化。</a:t>
            </a:r>
            <a:endParaRPr lang="en-US" altLang="zh-TW" sz="2400" dirty="0">
              <a:solidFill>
                <a:schemeClr val="bg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5B1370C-DE05-46DC-85E8-19E07A602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01" y="3103360"/>
            <a:ext cx="7700598" cy="16030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72EB835C-EEE5-443B-A77B-8F1732F3B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663" y="3579862"/>
            <a:ext cx="5730737" cy="55630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17BA5C-5A28-4366-AC73-FEFBD01E6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16" y="2543355"/>
            <a:ext cx="3810330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8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555526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sz="3600" dirty="0">
                <a:solidFill>
                  <a:schemeClr val="bg1"/>
                </a:solidFill>
              </a:rPr>
              <a:t>成果</a:t>
            </a:r>
            <a:endParaRPr lang="en-US" altLang="zh-TW" sz="3600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8136396" y="4227934"/>
            <a:ext cx="5040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bg1"/>
                </a:solidFill>
              </a:rPr>
              <a:t>07</a:t>
            </a:r>
            <a:endParaRPr lang="en-US" altLang="zh-CN" sz="2400" dirty="0">
              <a:solidFill>
                <a:schemeClr val="bg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3464DF-0372-49D1-93E6-5AD793E4C457}"/>
              </a:ext>
            </a:extLst>
          </p:cNvPr>
          <p:cNvSpPr/>
          <p:nvPr/>
        </p:nvSpPr>
        <p:spPr>
          <a:xfrm>
            <a:off x="415747" y="1201857"/>
            <a:ext cx="8244915" cy="9561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altLang="zh-TW" sz="24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400" dirty="0">
                <a:solidFill>
                  <a:schemeClr val="bg1"/>
                </a:solidFill>
              </a:rPr>
              <a:t>	</a:t>
            </a:r>
            <a:endParaRPr lang="en-US" altLang="zh-TW" sz="24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808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0"/>
    </mc:Choice>
    <mc:Fallback xmlns="">
      <p:transition spd="slow" advTm="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9d28b1b61d528704b022c788ebf0316741bf7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294</Words>
  <Application>Microsoft Office PowerPoint</Application>
  <PresentationFormat>如螢幕大小 (16:9)</PresentationFormat>
  <Paragraphs>46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微软雅黑</vt:lpstr>
      <vt:lpstr>微軟正黑體</vt:lpstr>
      <vt:lpstr>Arial</vt:lpstr>
      <vt:lpstr>Calibri</vt:lpstr>
      <vt:lpstr>第一PPT，www.1ppt.com​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绿色教学设计</dc:title>
  <dc:creator>user</dc:creator>
  <cp:keywords>user</cp:keywords>
  <cp:lastModifiedBy>陳楷傑</cp:lastModifiedBy>
  <cp:revision>105</cp:revision>
  <dcterms:created xsi:type="dcterms:W3CDTF">2015-12-15T09:37:10Z</dcterms:created>
  <dcterms:modified xsi:type="dcterms:W3CDTF">2023-12-27T06:43:45Z</dcterms:modified>
</cp:coreProperties>
</file>