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Libre Franklin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ibreFranklin-bold.fntdata"/><Relationship Id="rId12" Type="http://schemas.openxmlformats.org/officeDocument/2006/relationships/font" Target="fonts/LibreFranklin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ibreFranklin-boldItalic.fntdata"/><Relationship Id="rId14" Type="http://schemas.openxmlformats.org/officeDocument/2006/relationships/font" Target="fonts/LibreFranklin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6adc6e9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566adc6e94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6adc6e9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66adc6e94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6e6276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66e62768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6adc6e94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566adc6e94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6adc6e94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566adc6e94_2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  <a:defRPr sz="54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70" name="Google Shape;70;p15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71" name="Google Shape;71;p15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6" title="Crop Mark"/>
          <p:cNvSpPr/>
          <p:nvPr/>
        </p:nvSpPr>
        <p:spPr>
          <a:xfrm>
            <a:off x="6113971" y="1264239"/>
            <a:ext cx="2456262" cy="3306366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028700" y="1714499"/>
            <a:ext cx="3335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94052" y="1714499"/>
            <a:ext cx="3335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1028700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893761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 title="Background Shape"/>
          <p:cNvSpPr/>
          <p:nvPr/>
        </p:nvSpPr>
        <p:spPr>
          <a:xfrm>
            <a:off x="0" y="282"/>
            <a:ext cx="39774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692015" y="514351"/>
            <a:ext cx="39093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indent="-3048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indent="-3048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indent="-3048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indent="-3048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1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 title="Background Shape"/>
          <p:cNvSpPr/>
          <p:nvPr/>
        </p:nvSpPr>
        <p:spPr>
          <a:xfrm>
            <a:off x="0" y="282"/>
            <a:ext cx="39774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/>
          <p:nvPr>
            <p:ph idx="2" type="pic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 b="0" i="0" sz="33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■"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–"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■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–"/>
              <a:defRPr b="0" i="1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–"/>
              <a:defRPr b="0" i="1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26">
          <p15:clr>
            <a:srgbClr val="F26B43"/>
          </p15:clr>
        </p15:guide>
        <p15:guide id="2" orient="horz" pos="1080">
          <p15:clr>
            <a:srgbClr val="F26B43"/>
          </p15:clr>
        </p15:guide>
        <p15:guide id="3" orient="horz" pos="2772">
          <p15:clr>
            <a:srgbClr val="F26B43"/>
          </p15:clr>
        </p15:guide>
        <p15:guide id="4" orient="horz" pos="324">
          <p15:clr>
            <a:srgbClr val="F26B43"/>
          </p15:clr>
        </p15:guide>
        <p15:guide id="5" orient="horz" pos="1134">
          <p15:clr>
            <a:srgbClr val="F26B43"/>
          </p15:clr>
        </p15:guide>
        <p15:guide id="6" pos="5184">
          <p15:clr>
            <a:srgbClr val="F26B43"/>
          </p15:clr>
        </p15:guide>
        <p15:guide id="7" pos="702">
          <p15:clr>
            <a:srgbClr val="F26B43"/>
          </p15:clr>
        </p15:guide>
        <p15:guide id="8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4/16/2019</a:t>
            </a:r>
            <a:endParaRPr/>
          </a:p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2000 – 2019-1sp -- Application 4: List - Group 21</a:t>
            </a:r>
            <a:endParaRPr/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43000" y="508398"/>
            <a:ext cx="6858000" cy="1408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 2000, Data Structures</a:t>
            </a:r>
            <a:br>
              <a:rPr b="0" i="0" lang="en" sz="3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" sz="3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Application </a:t>
            </a:r>
            <a:r>
              <a:rPr lang="en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r>
              <a:rPr b="0" i="0" lang="en" sz="3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</a:t>
            </a:r>
            <a:r>
              <a:rPr lang="en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List</a:t>
            </a:r>
            <a:r>
              <a:rPr b="0" i="0" lang="en" sz="3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br>
              <a:rPr b="0" i="0" lang="en" sz="3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CardGame: War</a:t>
            </a:r>
            <a:endParaRPr b="0" i="0" sz="3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800100" y="2214299"/>
            <a:ext cx="75438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 21:</a:t>
            </a:r>
            <a:br>
              <a:rPr b="0" i="0" lang="en" sz="3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Michael Rivnak – </a:t>
            </a:r>
            <a:r>
              <a:rPr lang="en"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Pile, Deck, and Game</a:t>
            </a:r>
            <a:br>
              <a:rPr b="0" i="0" lang="en" sz="3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Kai Arsenault – Card</a:t>
            </a:r>
            <a:r>
              <a:rPr lang="en"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Game</a:t>
            </a:r>
            <a:br>
              <a:rPr b="0" i="0" lang="en" sz="3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Ernest Shedden – </a:t>
            </a:r>
            <a:r>
              <a:rPr lang="en"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Player and Game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en" sz="4800"/>
              <a:t>Application</a:t>
            </a:r>
            <a:endParaRPr sz="48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2921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" sz="2400"/>
              <a:t>Simulate the card game War</a:t>
            </a:r>
            <a:endParaRPr sz="2400"/>
          </a:p>
          <a:p>
            <a:pPr indent="-342900" lvl="0" marL="2921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Deck is split between players and each turn players show their top card</a:t>
            </a:r>
            <a:endParaRPr sz="2400"/>
          </a:p>
          <a:p>
            <a:pPr indent="-342900" lvl="0" marL="2921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The greatest card wins the hand, if there is a tie those players draw 4 cards and compare the 4th one. </a:t>
            </a:r>
            <a:endParaRPr sz="2400"/>
          </a:p>
          <a:p>
            <a:pPr indent="-342900" lvl="0" marL="2921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This is done until only one player has cards</a:t>
            </a:r>
            <a:endParaRPr sz="2400"/>
          </a:p>
        </p:txBody>
      </p:sp>
      <p:sp>
        <p:nvSpPr>
          <p:cNvPr id="149" name="Google Shape;149;p2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3/17/2019</a:t>
            </a:r>
            <a:endParaRPr/>
          </a:p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2000 – 2019-1sp -- Application 4: List - Group 21</a:t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en"/>
              <a:t>Pile, Deck, and Hand Classes</a:t>
            </a:r>
            <a:endParaRPr/>
          </a:p>
        </p:txBody>
      </p:sp>
      <p:sp>
        <p:nvSpPr>
          <p:cNvPr id="157" name="Google Shape;157;p27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3/17/2019</a:t>
            </a:r>
            <a:endParaRPr/>
          </a:p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2000 – 2019-1sp -- Application 4: List - Group 21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503" y="1140750"/>
            <a:ext cx="4757300" cy="35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en"/>
              <a:t>Issues and Solutions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970325" y="1364300"/>
            <a:ext cx="72594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2921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</a:pPr>
            <a:r>
              <a:rPr lang="en" sz="1800"/>
              <a:t>IndexOutofBoundsException</a:t>
            </a:r>
            <a:endParaRPr sz="1800"/>
          </a:p>
          <a:p>
            <a:pPr indent="-317500" lvl="1" marL="6858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Use size() where ever possible</a:t>
            </a:r>
            <a:endParaRPr sz="1800"/>
          </a:p>
          <a:p>
            <a:pPr indent="0" lvl="0" marL="6858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4800" lvl="0" marL="2921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EmptyStackException</a:t>
            </a:r>
            <a:endParaRPr sz="1800"/>
          </a:p>
          <a:p>
            <a:pPr indent="-317500" lvl="1" marL="6858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Make sure that remove() isn’t called on an empty pile</a:t>
            </a:r>
            <a:endParaRPr sz="1800"/>
          </a:p>
          <a:p>
            <a:pPr indent="0" lvl="0" marL="6858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4800" lvl="0" marL="2921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NullPointerException</a:t>
            </a:r>
            <a:endParaRPr sz="1800"/>
          </a:p>
          <a:p>
            <a:pPr indent="-317500" lvl="1" marL="6858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Make sure that getPlayedCard() was not called when no cards are in play</a:t>
            </a:r>
            <a:endParaRPr sz="1800"/>
          </a:p>
          <a:p>
            <a: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Game might go on infinitely</a:t>
            </a:r>
            <a:endParaRPr sz="1800"/>
          </a:p>
          <a:p>
            <a:pPr indent="-342900" lvl="1" marL="9144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shuffle() the pot</a:t>
            </a:r>
            <a:endParaRPr sz="1800"/>
          </a:p>
        </p:txBody>
      </p:sp>
      <p:sp>
        <p:nvSpPr>
          <p:cNvPr id="167" name="Google Shape;167;p28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3/17/2019</a:t>
            </a:r>
            <a:endParaRPr/>
          </a:p>
        </p:txBody>
      </p:sp>
      <p:sp>
        <p:nvSpPr>
          <p:cNvPr id="168" name="Google Shape;168;p28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2000 – 2019-1sp -- Application 4: List - Group 21</a:t>
            </a:r>
            <a:endParaRPr/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1028700" y="186025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en" sz="4800"/>
              <a:t>Take-aways</a:t>
            </a:r>
            <a:endParaRPr sz="4800"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028700" y="1335125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Application of Lists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Use and better understanding of inheritance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Importance of Java documentation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Pre-planning and diagrams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Group programming skills and division of labor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Write relevant information to console = easier debugging</a:t>
            </a:r>
            <a:endParaRPr sz="1800"/>
          </a:p>
        </p:txBody>
      </p:sp>
      <p:sp>
        <p:nvSpPr>
          <p:cNvPr id="176" name="Google Shape;176;p29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3/17/2019</a:t>
            </a:r>
            <a:endParaRPr/>
          </a:p>
        </p:txBody>
      </p:sp>
      <p:sp>
        <p:nvSpPr>
          <p:cNvPr id="177" name="Google Shape;177;p29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2000 – 2019-1sp -- Application 4: List - Group 21</a:t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