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9" r:id="rId3"/>
    <p:sldId id="257" r:id="rId4"/>
    <p:sldId id="266" r:id="rId5"/>
    <p:sldId id="264" r:id="rId6"/>
    <p:sldId id="267" r:id="rId7"/>
    <p:sldId id="268" r:id="rId8"/>
    <p:sldId id="269" r:id="rId9"/>
    <p:sldId id="265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71" d="100"/>
          <a:sy n="71" d="100"/>
        </p:scale>
        <p:origin x="16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7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5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4/11/18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microsoft.com/office/2007/relationships/hdphoto" Target="../media/hdphoto1.wdp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3493452" y="6294179"/>
            <a:ext cx="7891272" cy="443972"/>
          </a:xfrm>
        </p:spPr>
        <p:txBody>
          <a:bodyPr/>
          <a:lstStyle/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+mn-ea"/>
                <a:cs typeface="Harrington" charset="0"/>
              </a:rPr>
              <a:t>404402549 </a:t>
            </a:r>
            <a:r>
              <a:rPr lang="zh-TW" altLang="en-US" b="1" dirty="0" smtClean="0">
                <a:solidFill>
                  <a:schemeClr val="bg1"/>
                </a:solidFill>
                <a:latin typeface="+mn-ea"/>
                <a:cs typeface="Harrington" charset="0"/>
              </a:rPr>
              <a:t>資管三 楊凱鈞</a:t>
            </a:r>
            <a:endParaRPr lang="zh-TW" altLang="en-US" b="1" dirty="0">
              <a:solidFill>
                <a:schemeClr val="bg1"/>
              </a:solidFill>
              <a:latin typeface="+mn-ea"/>
              <a:cs typeface="Harrington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biLevel thresh="75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229">
            <a:off x="1465380" y="1024369"/>
            <a:ext cx="9271955" cy="52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36690" y="325899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7443" y="197222"/>
            <a:ext cx="1398495" cy="6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開始遊戲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36690" y="1354210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7443" y="1294086"/>
            <a:ext cx="1398495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玩家選角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40133" y="2550082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82282" y="2358256"/>
            <a:ext cx="1708816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隨機抽五張牌並分發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25645" y="3716909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8160" y="3554128"/>
            <a:ext cx="209705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依照中間卡牌顏色決定初始玩家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4884367" y="4727386"/>
            <a:ext cx="2282557" cy="12909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玩家有可移動卡牌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8760" y="5785226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6689" y="6133069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50000"/>
                  </a:schemeClr>
                </a:solidFill>
              </a:rPr>
              <a:t>是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62889" y="5355867"/>
            <a:ext cx="2725271" cy="23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2400" y="5337938"/>
            <a:ext cx="0" cy="13736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2696" y="4985583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36690" y="-753034"/>
            <a:ext cx="0" cy="15450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2400" y="837768"/>
            <a:ext cx="0" cy="46933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36689" y="999749"/>
            <a:ext cx="0" cy="968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27992" y="799701"/>
            <a:ext cx="1708816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選一張卡牌與中間卡牌交換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64442" y="1948390"/>
            <a:ext cx="0" cy="936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77115" y="837768"/>
            <a:ext cx="209705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依照卡牌方式移動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6260621" y="2662081"/>
            <a:ext cx="2282557" cy="12909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遇到對手陰陽師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566509" y="3898343"/>
            <a:ext cx="0" cy="20107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00143" y="3590406"/>
            <a:ext cx="1075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6698" y="4298552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是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2400" y="-609799"/>
            <a:ext cx="0" cy="13736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747" y="3182979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92" y="5584922"/>
            <a:ext cx="1708816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換下一位玩家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158509" y="1967938"/>
            <a:ext cx="64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05880" y="1959161"/>
            <a:ext cx="0" cy="648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68255" y="1954213"/>
            <a:ext cx="0" cy="648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9407159" y="2619982"/>
            <a:ext cx="2282557" cy="12909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抵達對方起點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3023164" y="2944000"/>
            <a:ext cx="2282557" cy="12909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遇到對手小兵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54433" y="267123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是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00143" y="267123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76437" y="4002170"/>
            <a:ext cx="1" cy="7732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56934" y="4825176"/>
            <a:ext cx="140314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吃掉小兵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994782" y="3265441"/>
            <a:ext cx="1075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05880" y="3915426"/>
            <a:ext cx="0" cy="23715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1168" y="3323758"/>
            <a:ext cx="1075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79097" y="3323757"/>
            <a:ext cx="0" cy="26611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94782" y="3247512"/>
            <a:ext cx="0" cy="193766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600092" y="5926993"/>
            <a:ext cx="162175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遊戲結束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95208" y="5984869"/>
            <a:ext cx="27000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96733" y="6286993"/>
            <a:ext cx="21600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90564" y="2938783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50695" y="2888185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78804" y="4031034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是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35010" y="3967804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是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897026" y="5185176"/>
            <a:ext cx="107576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54862" y="5185176"/>
            <a:ext cx="85424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919017" y="5185176"/>
            <a:ext cx="1075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7180" y="1344239"/>
            <a:ext cx="11647170" cy="2121159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桌遊介紹</a:t>
            </a:r>
            <a:endParaRPr lang="zh-TW" altLang="en-US" sz="5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38100" cap="flat">
            <a:gradFill flip="none" rotWithShape="1">
              <a:gsLst>
                <a:gs pos="28000">
                  <a:schemeClr val="accent6">
                    <a:lumMod val="20000"/>
                    <a:lumOff val="80000"/>
                    <a:alpha val="83000"/>
                  </a:schemeClr>
                </a:gs>
                <a:gs pos="11000">
                  <a:schemeClr val="accent1">
                    <a:lumMod val="5000"/>
                    <a:lumOff val="95000"/>
                    <a:alpha val="86000"/>
                  </a:schemeClr>
                </a:gs>
                <a:gs pos="74000">
                  <a:schemeClr val="accent1">
                    <a:lumMod val="45000"/>
                    <a:lumOff val="55000"/>
                    <a:alpha val="80000"/>
                  </a:schemeClr>
                </a:gs>
                <a:gs pos="83000">
                  <a:schemeClr val="accent1">
                    <a:lumMod val="45000"/>
                    <a:lumOff val="55000"/>
                    <a:alpha val="3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57150" cap="flat">
            <a:gradFill flip="none" rotWithShape="1">
              <a:gsLst>
                <a:gs pos="50000">
                  <a:schemeClr val="accent6">
                    <a:lumMod val="20000"/>
                    <a:lumOff val="80000"/>
                    <a:alpha val="85000"/>
                  </a:schemeClr>
                </a:gs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  <a:alpha val="0"/>
                  </a:schemeClr>
                </a:gs>
                <a:gs pos="83000">
                  <a:schemeClr val="accent1">
                    <a:lumMod val="45000"/>
                    <a:lumOff val="55000"/>
                    <a:alpha val="0"/>
                  </a:schemeClr>
                </a:gs>
                <a:gs pos="32964">
                  <a:srgbClr val="EFE8E8">
                    <a:alpha val="57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23010" y="937260"/>
            <a:ext cx="9646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Onitama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鬼玉棋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/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陰陽師之戰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altLang="zh-TW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一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款日式風格的雙人對戰抽象棋類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遊戲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57200" indent="-457200">
              <a:buFontTx/>
              <a:buChar char="-"/>
            </a:pPr>
            <a:endParaRPr lang="en-US" altLang="zh-TW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57200" indent="-457200">
              <a:buFontTx/>
              <a:buChar char="-"/>
            </a:pP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" y="3013205"/>
            <a:ext cx="5254812" cy="3489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17" y="1461505"/>
            <a:ext cx="4351453" cy="28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23010" y="937260"/>
            <a:ext cx="9646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latin typeface="+mj-lt"/>
              </a:rPr>
              <a:t>Onitama</a:t>
            </a:r>
            <a:r>
              <a:rPr lang="en-US" altLang="zh-TW" sz="3200" b="1" dirty="0" smtClean="0">
                <a:latin typeface="+mj-lt"/>
              </a:rPr>
              <a:t> </a:t>
            </a:r>
            <a:r>
              <a:rPr lang="zh-TW" altLang="en-US" sz="3200" b="1" dirty="0" smtClean="0">
                <a:latin typeface="+mj-lt"/>
              </a:rPr>
              <a:t> 鬼玉棋 </a:t>
            </a:r>
            <a:r>
              <a:rPr lang="en-US" altLang="zh-TW" sz="3200" b="1" dirty="0" smtClean="0">
                <a:latin typeface="+mj-lt"/>
              </a:rPr>
              <a:t>/ </a:t>
            </a:r>
            <a:r>
              <a:rPr lang="zh-TW" altLang="en-US" sz="3200" b="1" dirty="0" smtClean="0">
                <a:latin typeface="+mj-lt"/>
              </a:rPr>
              <a:t>陰陽師之戰</a:t>
            </a:r>
            <a:endParaRPr lang="en-US" altLang="zh-TW" sz="3200" b="1" dirty="0" smtClean="0">
              <a:latin typeface="+mj-lt"/>
            </a:endParaRPr>
          </a:p>
          <a:p>
            <a:endParaRPr lang="en-US" altLang="zh-TW" sz="2800" dirty="0"/>
          </a:p>
          <a:p>
            <a:pPr marL="457200" indent="-457200">
              <a:buFontTx/>
              <a:buChar char="-"/>
            </a:pPr>
            <a:r>
              <a:rPr lang="zh-TW" altLang="en-US" sz="2400" dirty="0" smtClean="0"/>
              <a:t>玩家</a:t>
            </a:r>
            <a:r>
              <a:rPr lang="zh-TW" altLang="en-US" sz="2400" dirty="0"/>
              <a:t>分別代表不同的陰陽師陣營</a:t>
            </a:r>
            <a:r>
              <a:rPr lang="zh-TW" altLang="en-US" sz="2400" dirty="0" smtClean="0"/>
              <a:t>。在</a:t>
            </a:r>
            <a:r>
              <a:rPr lang="zh-TW" altLang="en-US" sz="2400" dirty="0"/>
              <a:t>遊戲中，輪流透過卡片來移動棋盤上的陰陽師或小兵，以達到獲勝條件為</a:t>
            </a:r>
            <a:r>
              <a:rPr lang="zh-TW" altLang="en-US" sz="2400" dirty="0" smtClean="0"/>
              <a:t>目標</a:t>
            </a:r>
            <a:endParaRPr lang="en-US" altLang="zh-TW" sz="2400" dirty="0" smtClean="0"/>
          </a:p>
          <a:p>
            <a:pPr marL="457200" indent="-457200">
              <a:buFontTx/>
              <a:buChar char="-"/>
            </a:pPr>
            <a:endParaRPr lang="en-US" altLang="zh-TW" sz="2800" dirty="0"/>
          </a:p>
          <a:p>
            <a:pPr marL="457200" indent="-457200">
              <a:buFontTx/>
              <a:buChar char="-"/>
            </a:pPr>
            <a:r>
              <a:rPr lang="zh-TW" altLang="en-US" sz="2400" dirty="0" smtClean="0"/>
              <a:t>獲勝條件</a:t>
            </a:r>
            <a:r>
              <a:rPr lang="zh-TW" altLang="en-US" sz="2400" dirty="0" smtClean="0"/>
              <a:t>是</a:t>
            </a:r>
            <a:r>
              <a:rPr lang="zh-TW" altLang="en-US" sz="2400" dirty="0" smtClean="0"/>
              <a:t>抓到對方的陰陽</a:t>
            </a:r>
            <a:r>
              <a:rPr lang="zh-TW" altLang="en-US" sz="2400" dirty="0" smtClean="0"/>
              <a:t>師，或</a:t>
            </a:r>
            <a:r>
              <a:rPr lang="zh-TW" altLang="en-US" sz="2400" dirty="0" smtClean="0"/>
              <a:t>走到對方陰陽師的起點位置</a:t>
            </a:r>
            <a:endParaRPr lang="en-US" altLang="zh-TW" sz="2400" dirty="0" smtClean="0"/>
          </a:p>
          <a:p>
            <a:pPr marL="457200" indent="-457200">
              <a:buFontTx/>
              <a:buChar char="-"/>
            </a:pPr>
            <a:endParaRPr lang="en-US" altLang="zh-TW" sz="2800" dirty="0"/>
          </a:p>
          <a:p>
            <a:pPr marL="457200" indent="-457200">
              <a:buFontTx/>
              <a:buChar char="-"/>
            </a:pPr>
            <a:endParaRPr lang="zh-TW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48" y="3657170"/>
            <a:ext cx="4620679" cy="30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7180" y="1344239"/>
            <a:ext cx="11647170" cy="2121159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規</a:t>
            </a:r>
            <a:r>
              <a:rPr lang="zh-TW" altLang="en-US" sz="5400" b="1" dirty="0">
                <a:solidFill>
                  <a:schemeClr val="accent6">
                    <a:lumMod val="75000"/>
                  </a:schemeClr>
                </a:solidFill>
              </a:rPr>
              <a:t>則</a:t>
            </a:r>
          </a:p>
        </p:txBody>
      </p:sp>
      <p:sp>
        <p:nvSpPr>
          <p:cNvPr id="11" name="矩形 10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38100" cap="flat">
            <a:gradFill flip="none" rotWithShape="1">
              <a:gsLst>
                <a:gs pos="28000">
                  <a:schemeClr val="accent6">
                    <a:lumMod val="20000"/>
                    <a:lumOff val="80000"/>
                    <a:alpha val="83000"/>
                  </a:schemeClr>
                </a:gs>
                <a:gs pos="11000">
                  <a:schemeClr val="accent1">
                    <a:lumMod val="5000"/>
                    <a:lumOff val="95000"/>
                    <a:alpha val="86000"/>
                  </a:schemeClr>
                </a:gs>
                <a:gs pos="74000">
                  <a:schemeClr val="accent1">
                    <a:lumMod val="45000"/>
                    <a:lumOff val="55000"/>
                    <a:alpha val="80000"/>
                  </a:schemeClr>
                </a:gs>
                <a:gs pos="83000">
                  <a:schemeClr val="accent1">
                    <a:lumMod val="45000"/>
                    <a:lumOff val="55000"/>
                    <a:alpha val="3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57150" cap="flat">
            <a:gradFill flip="none" rotWithShape="1">
              <a:gsLst>
                <a:gs pos="50000">
                  <a:schemeClr val="accent6">
                    <a:lumMod val="20000"/>
                    <a:lumOff val="80000"/>
                    <a:alpha val="85000"/>
                  </a:schemeClr>
                </a:gs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  <a:alpha val="0"/>
                  </a:schemeClr>
                </a:gs>
                <a:gs pos="83000">
                  <a:schemeClr val="accent1">
                    <a:lumMod val="45000"/>
                    <a:lumOff val="55000"/>
                    <a:alpha val="0"/>
                  </a:schemeClr>
                </a:gs>
                <a:gs pos="32964">
                  <a:srgbClr val="EFE8E8">
                    <a:alpha val="57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3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23010" y="937260"/>
            <a:ext cx="96469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遊戲設置</a:t>
            </a:r>
            <a:endParaRPr lang="en-US" altLang="zh-TW" sz="3200" b="1" dirty="0" smtClean="0"/>
          </a:p>
          <a:p>
            <a:endParaRPr lang="en-US" altLang="zh-TW" sz="2800" dirty="0" smtClean="0"/>
          </a:p>
          <a:p>
            <a:pPr marL="342900" indent="-342900">
              <a:buFontTx/>
              <a:buChar char="-"/>
            </a:pPr>
            <a:r>
              <a:rPr lang="zh-TW" altLang="en-US" sz="2400" dirty="0" smtClean="0"/>
              <a:t>雙方</a:t>
            </a:r>
            <a:r>
              <a:rPr lang="zh-TW" altLang="en-US" sz="2400" dirty="0"/>
              <a:t>選擇 </a:t>
            </a:r>
            <a:r>
              <a:rPr lang="en-US" altLang="zh-TW" sz="2400" dirty="0"/>
              <a:t>1 </a:t>
            </a:r>
            <a:r>
              <a:rPr lang="zh-TW" altLang="en-US" sz="2400" dirty="0"/>
              <a:t>種顏色的</a:t>
            </a:r>
            <a:r>
              <a:rPr lang="zh-TW" altLang="en-US" sz="2400" dirty="0" smtClean="0"/>
              <a:t>陣營，拿取</a:t>
            </a:r>
            <a:r>
              <a:rPr lang="zh-TW" altLang="en-US" sz="2400" dirty="0"/>
              <a:t>對應顏色的陰陽師 </a:t>
            </a:r>
            <a:r>
              <a:rPr lang="en-US" altLang="zh-TW" sz="2400" dirty="0" smtClean="0"/>
              <a:t>x1</a:t>
            </a:r>
            <a:r>
              <a:rPr lang="zh-TW" altLang="en-US" sz="2400" dirty="0" smtClean="0"/>
              <a:t>、小兵 </a:t>
            </a:r>
            <a:r>
              <a:rPr lang="en-US" altLang="zh-TW" sz="2400" dirty="0" smtClean="0"/>
              <a:t>x4</a:t>
            </a:r>
            <a:br>
              <a:rPr lang="en-US" altLang="zh-TW" sz="2400" dirty="0" smtClean="0"/>
            </a:br>
            <a:endParaRPr lang="en-US" altLang="zh-TW" sz="2400" dirty="0"/>
          </a:p>
          <a:p>
            <a:pPr marL="342900" indent="-342900">
              <a:buFontTx/>
              <a:buChar char="-"/>
            </a:pPr>
            <a:r>
              <a:rPr lang="zh-TW" altLang="en-US" sz="2400" dirty="0" smtClean="0"/>
              <a:t>將</a:t>
            </a:r>
            <a:r>
              <a:rPr lang="zh-TW" altLang="en-US" sz="2400" dirty="0"/>
              <a:t>陰陽師放置在對應顏色的自家門口，另外 </a:t>
            </a:r>
            <a:r>
              <a:rPr lang="en-US" altLang="zh-TW" sz="2400" dirty="0"/>
              <a:t>4 </a:t>
            </a:r>
            <a:r>
              <a:rPr lang="zh-TW" altLang="en-US" sz="2400" dirty="0" smtClean="0"/>
              <a:t>個分別在</a:t>
            </a:r>
            <a:r>
              <a:rPr lang="zh-TW" altLang="en-US" sz="2400" dirty="0"/>
              <a:t>陰陽師的左右形成一整</a:t>
            </a:r>
            <a:r>
              <a:rPr lang="zh-TW" altLang="en-US" sz="2400" dirty="0" smtClean="0"/>
              <a:t>列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/>
          </a:p>
          <a:p>
            <a:pPr marL="342900" indent="-342900">
              <a:buFontTx/>
              <a:buChar char="-"/>
            </a:pPr>
            <a:r>
              <a:rPr lang="zh-TW" altLang="en-US" sz="2400" dirty="0" smtClean="0"/>
              <a:t>從</a:t>
            </a:r>
            <a:r>
              <a:rPr lang="zh-TW" altLang="en-US" sz="2400" dirty="0"/>
              <a:t> </a:t>
            </a:r>
            <a:r>
              <a:rPr lang="en-US" altLang="zh-TW" sz="2400" dirty="0"/>
              <a:t>16 </a:t>
            </a:r>
            <a:r>
              <a:rPr lang="zh-TW" altLang="en-US" sz="2400" dirty="0"/>
              <a:t>張移動卡牌中，隨機發給雙方玩家 </a:t>
            </a:r>
            <a:r>
              <a:rPr lang="en-US" altLang="zh-TW" sz="2400" dirty="0"/>
              <a:t>2 </a:t>
            </a:r>
            <a:r>
              <a:rPr lang="zh-TW" altLang="en-US" sz="2400" dirty="0"/>
              <a:t>張卡，面朝上放置在自家門</a:t>
            </a:r>
            <a:r>
              <a:rPr lang="zh-TW" altLang="en-US" sz="2400" dirty="0" smtClean="0"/>
              <a:t>後。再</a:t>
            </a:r>
            <a:r>
              <a:rPr lang="zh-TW" altLang="en-US" sz="2400" dirty="0"/>
              <a:t>從牌堆隨機抽取 </a:t>
            </a:r>
            <a:r>
              <a:rPr lang="en-US" altLang="zh-TW" sz="2400" dirty="0"/>
              <a:t>1 </a:t>
            </a:r>
            <a:r>
              <a:rPr lang="zh-TW" altLang="en-US" sz="2400" dirty="0"/>
              <a:t>張卡，面朝上放置</a:t>
            </a:r>
            <a:r>
              <a:rPr lang="zh-TW" altLang="en-US" sz="2400" dirty="0" smtClean="0"/>
              <a:t>在中央</a:t>
            </a:r>
            <a:endParaRPr lang="en-US" altLang="zh-TW" sz="2400" dirty="0" smtClean="0"/>
          </a:p>
          <a:p>
            <a:pPr marL="342900" indent="-342900">
              <a:buFontTx/>
              <a:buChar char="-"/>
            </a:pPr>
            <a:endParaRPr lang="en-US" altLang="zh-TW" sz="2400" dirty="0"/>
          </a:p>
          <a:p>
            <a:pPr marL="342900" indent="-342900">
              <a:buFontTx/>
              <a:buChar char="-"/>
            </a:pPr>
            <a:r>
              <a:rPr lang="zh-TW" altLang="en-US" sz="2400" dirty="0" smtClean="0"/>
              <a:t>放</a:t>
            </a:r>
            <a:r>
              <a:rPr lang="zh-TW" altLang="en-US" sz="2400" dirty="0"/>
              <a:t>在中間的移動</a:t>
            </a:r>
            <a:r>
              <a:rPr lang="zh-TW" altLang="en-US" sz="2400" dirty="0" smtClean="0"/>
              <a:t>卡所標示顏色顯示為</a:t>
            </a:r>
            <a:r>
              <a:rPr lang="zh-TW" altLang="en-US" sz="2400" dirty="0"/>
              <a:t>起始</a:t>
            </a:r>
            <a:r>
              <a:rPr lang="zh-TW" altLang="en-US" sz="2400" dirty="0" smtClean="0"/>
              <a:t>玩家</a:t>
            </a:r>
            <a:endParaRPr lang="en-US" altLang="zh-TW" sz="2400" dirty="0"/>
          </a:p>
          <a:p>
            <a:pPr marL="457200" indent="-457200">
              <a:buFontTx/>
              <a:buChar char="-"/>
            </a:pPr>
            <a:endParaRPr lang="zh-TW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r="5180"/>
          <a:stretch/>
        </p:blipFill>
        <p:spPr>
          <a:xfrm>
            <a:off x="8139952" y="4489727"/>
            <a:ext cx="4052048" cy="2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23010" y="937260"/>
            <a:ext cx="9646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遊戲規則</a:t>
            </a:r>
            <a:endParaRPr lang="en-US" altLang="zh-TW" sz="3200" b="1" dirty="0" smtClean="0"/>
          </a:p>
          <a:p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zh-TW" altLang="en-US" sz="2400" dirty="0" smtClean="0"/>
              <a:t>玩家移動棋子時，必須依照移動卡牌所標示的圖示移動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800" dirty="0"/>
          </a:p>
          <a:p>
            <a:pPr marL="457200" indent="-457200">
              <a:buFontTx/>
              <a:buChar char="-"/>
            </a:pPr>
            <a:r>
              <a:rPr lang="zh-TW" altLang="en-US" sz="2400" dirty="0" smtClean="0"/>
              <a:t>移動</a:t>
            </a:r>
            <a:r>
              <a:rPr lang="zh-TW" altLang="en-US" sz="2400" dirty="0"/>
              <a:t>時，若可移動的格子內，已有友方棋子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則</a:t>
            </a:r>
            <a:r>
              <a:rPr lang="zh-TW" altLang="en-US" sz="2400" dirty="0"/>
              <a:t>無法移動到該格。相反地，若可移動的格子內</a:t>
            </a:r>
            <a:r>
              <a:rPr lang="zh-TW" altLang="en-US" sz="2400" dirty="0" smtClean="0"/>
              <a:t>，有</a:t>
            </a:r>
            <a:r>
              <a:rPr lang="zh-TW" altLang="en-US" sz="2400" dirty="0"/>
              <a:t>敵方棋子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則</a:t>
            </a:r>
            <a:r>
              <a:rPr lang="zh-TW" altLang="en-US" sz="2400" dirty="0"/>
              <a:t>移動到該格後</a:t>
            </a:r>
            <a:r>
              <a:rPr lang="zh-TW" altLang="en-US" sz="2400" dirty="0" smtClean="0"/>
              <a:t>，可</a:t>
            </a:r>
            <a:r>
              <a:rPr lang="zh-TW" altLang="en-US" sz="2400" dirty="0"/>
              <a:t>將敵方棋子踢出</a:t>
            </a:r>
            <a:r>
              <a:rPr lang="zh-TW" altLang="en-US" sz="2400" dirty="0" smtClean="0"/>
              <a:t>局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pPr marL="457200" indent="-457200">
              <a:buFontTx/>
              <a:buChar char="-"/>
            </a:pPr>
            <a:r>
              <a:rPr lang="zh-TW" altLang="en-US" sz="2400" dirty="0" smtClean="0"/>
              <a:t>玩家使用後的卡牌與中間的卡牌交換</a:t>
            </a:r>
            <a:endParaRPr lang="zh-TW" altLang="en-US" sz="2400" dirty="0"/>
          </a:p>
          <a:p>
            <a:pPr marL="457200" indent="-457200">
              <a:buFontTx/>
              <a:buChar char="-"/>
            </a:pPr>
            <a:endParaRPr lang="zh-TW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1" t="20866" r="32264" b="35645"/>
          <a:stretch/>
        </p:blipFill>
        <p:spPr>
          <a:xfrm>
            <a:off x="7727200" y="3594508"/>
            <a:ext cx="4428942" cy="32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862" y="435610"/>
            <a:ext cx="10217658" cy="606679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23010" y="937260"/>
            <a:ext cx="9646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200" b="1" dirty="0" smtClean="0"/>
          </a:p>
          <a:p>
            <a:pPr marL="457200" indent="-457200">
              <a:buFontTx/>
              <a:buChar char="-"/>
            </a:pPr>
            <a:endParaRPr lang="zh-TW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98" y="212006"/>
            <a:ext cx="5682857" cy="298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9" y="212006"/>
            <a:ext cx="5400000" cy="298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03" y="3195506"/>
            <a:ext cx="8090576" cy="35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7180" y="1344239"/>
            <a:ext cx="11647170" cy="2121159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流程</a:t>
            </a:r>
            <a:r>
              <a:rPr lang="zh-TW" altLang="en-US" sz="5400" b="1" dirty="0">
                <a:solidFill>
                  <a:schemeClr val="accent6">
                    <a:lumMod val="75000"/>
                  </a:schemeClr>
                </a:solidFill>
              </a:rPr>
              <a:t>介紹</a:t>
            </a:r>
          </a:p>
        </p:txBody>
      </p:sp>
      <p:sp>
        <p:nvSpPr>
          <p:cNvPr id="11" name="矩形 10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38100" cap="flat">
            <a:gradFill flip="none" rotWithShape="1">
              <a:gsLst>
                <a:gs pos="28000">
                  <a:schemeClr val="accent6">
                    <a:lumMod val="20000"/>
                    <a:lumOff val="80000"/>
                    <a:alpha val="83000"/>
                  </a:schemeClr>
                </a:gs>
                <a:gs pos="11000">
                  <a:schemeClr val="accent1">
                    <a:lumMod val="5000"/>
                    <a:lumOff val="95000"/>
                    <a:alpha val="86000"/>
                  </a:schemeClr>
                </a:gs>
                <a:gs pos="74000">
                  <a:schemeClr val="accent1">
                    <a:lumMod val="45000"/>
                    <a:lumOff val="55000"/>
                    <a:alpha val="80000"/>
                  </a:schemeClr>
                </a:gs>
                <a:gs pos="83000">
                  <a:schemeClr val="accent1">
                    <a:lumMod val="45000"/>
                    <a:lumOff val="55000"/>
                    <a:alpha val="3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" y="342900"/>
            <a:ext cx="11647170" cy="6195060"/>
          </a:xfrm>
          <a:prstGeom prst="rect">
            <a:avLst/>
          </a:prstGeom>
          <a:noFill/>
          <a:ln w="57150" cap="flat">
            <a:gradFill flip="none" rotWithShape="1">
              <a:gsLst>
                <a:gs pos="50000">
                  <a:schemeClr val="accent6">
                    <a:lumMod val="20000"/>
                    <a:lumOff val="80000"/>
                    <a:alpha val="85000"/>
                  </a:schemeClr>
                </a:gs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  <a:alpha val="0"/>
                  </a:schemeClr>
                </a:gs>
                <a:gs pos="83000">
                  <a:schemeClr val="accent1">
                    <a:lumMod val="45000"/>
                    <a:lumOff val="55000"/>
                    <a:alpha val="0"/>
                  </a:schemeClr>
                </a:gs>
                <a:gs pos="32964">
                  <a:srgbClr val="EFE8E8">
                    <a:alpha val="57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9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自訂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634545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2">
      <a:majorFont>
        <a:latin typeface="Noto Sans CJK TC Bold"/>
        <a:ea typeface="Noto Sans Mono CJK TC Regular"/>
        <a:cs typeface=""/>
      </a:majorFont>
      <a:minorFont>
        <a:latin typeface="Noto Sans CJK TC DemiLight"/>
        <a:ea typeface="Noto Sans CJK TC DemiLight"/>
        <a:cs typeface="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790</TotalTime>
  <Words>180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Harrington</vt:lpstr>
      <vt:lpstr>Noto Sans CJK TC Bold</vt:lpstr>
      <vt:lpstr>Noto Sans CJK TC DemiLight</vt:lpstr>
      <vt:lpstr>Noto Sans Mono CJK TC Regular</vt:lpstr>
      <vt:lpstr>Wingdings</vt:lpstr>
      <vt:lpstr>木刻字型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circle</dc:creator>
  <cp:lastModifiedBy>凱鈞 楊</cp:lastModifiedBy>
  <cp:revision>41</cp:revision>
  <dcterms:created xsi:type="dcterms:W3CDTF">2018-03-31T03:17:30Z</dcterms:created>
  <dcterms:modified xsi:type="dcterms:W3CDTF">2018-04-11T18:08:30Z</dcterms:modified>
</cp:coreProperties>
</file>