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B7F975-DB57-4DD1-A934-4408677926F8}">
  <a:tblStyle styleId="{11B7F975-DB57-4DD1-A934-4408677926F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avenPro-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9106547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a9106547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9106547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9106547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Gene Ontology (GO) provides a system for hierarchically classifying genes into terms organized in a graph structure termed an ontology. The terms here were grouped based on biological process, which describes the larger cellular or physiological role carried out by the gene coordinated</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Enrichment analysis consists of applying statistical tests to verify if genes of interest are more often associated to certain biological functions than what would be expected in a random set of genes. In this  over-representation analysis, we determine the significance of the overlap between our differentially expressed genes and gene set using a Kolmogorov-Smirnov Test.  If the significance is high the overlap between our list of genes and the gene set is bigger than what we would get by randomly selecting gene lists with the same number of genes</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nontrivial nodes are those GO categories which have at least one significant gene annotated.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9106547d1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a9106547d1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 different algorithms, we used weight. More conservative, fewer false positives than classic; miss fewer true positives. Elim same but misses more true positives.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9106547d1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a9106547d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highlight>
                  <a:schemeClr val="lt1"/>
                </a:highlight>
                <a:latin typeface="Nunito"/>
                <a:ea typeface="Nunito"/>
                <a:cs typeface="Nunito"/>
                <a:sym typeface="Nunito"/>
              </a:rPr>
              <a:t>Cytokine-mediated cell signaling pathway - i.e can lead to modification of what genes are transcribed (upreg / downreg)</a:t>
            </a:r>
            <a:r>
              <a:rPr b="1" lang="en">
                <a:solidFill>
                  <a:schemeClr val="dk1"/>
                </a:solidFill>
                <a:latin typeface="Nunito"/>
                <a:ea typeface="Nunito"/>
                <a:cs typeface="Nunito"/>
                <a:sym typeface="Nunito"/>
              </a:rPr>
              <a:t>	</a:t>
            </a:r>
            <a:r>
              <a:rPr lang="en">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IL-2, IL-4, IL-7 and IL-15 led to a significant increase in Bcl-2 and a reduction in cell death rates</a:t>
            </a:r>
            <a:endParaRPr>
              <a:solidFill>
                <a:schemeClr val="dk1"/>
              </a:solidFill>
              <a:latin typeface="Nunito"/>
              <a:ea typeface="Nunito"/>
              <a:cs typeface="Nunito"/>
              <a:sym typeface="Nunito"/>
            </a:endParaRPr>
          </a:p>
          <a:p>
            <a:pPr indent="0" lvl="0" marL="914400" rtl="0" algn="l">
              <a:lnSpc>
                <a:spcPct val="115000"/>
              </a:lnSpc>
              <a:spcBef>
                <a:spcPts val="600"/>
              </a:spcBef>
              <a:spcAft>
                <a:spcPts val="0"/>
              </a:spcAft>
              <a:buNone/>
            </a:pPr>
            <a:r>
              <a:t/>
            </a:r>
            <a:endParaRPr>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rPr lang="en">
                <a:solidFill>
                  <a:schemeClr val="dk1"/>
                </a:solidFill>
                <a:highlight>
                  <a:schemeClr val="lt1"/>
                </a:highlight>
                <a:latin typeface="Nunito"/>
                <a:ea typeface="Nunito"/>
                <a:cs typeface="Nunito"/>
                <a:sym typeface="Nunito"/>
              </a:rPr>
              <a:t> </a:t>
            </a:r>
            <a:r>
              <a:rPr b="1" lang="en">
                <a:solidFill>
                  <a:schemeClr val="dk1"/>
                </a:solidFill>
                <a:highlight>
                  <a:schemeClr val="lt1"/>
                </a:highlight>
                <a:latin typeface="Nunito"/>
                <a:ea typeface="Nunito"/>
                <a:cs typeface="Nunito"/>
                <a:sym typeface="Nunito"/>
              </a:rPr>
              <a:t>Myeloid leukocyte mediated immunity</a:t>
            </a:r>
            <a:endParaRPr b="1">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lang="en">
                <a:solidFill>
                  <a:schemeClr val="dk1"/>
                </a:solidFill>
                <a:highlight>
                  <a:srgbClr val="FFFFFF"/>
                </a:highlight>
                <a:latin typeface="Nunito"/>
                <a:ea typeface="Nunito"/>
                <a:cs typeface="Nunito"/>
                <a:sym typeface="Nunito"/>
              </a:rPr>
              <a:t>Anti-tumor immunity: Myeloid leukocytes control the immune landscape</a:t>
            </a:r>
            <a:endParaRPr>
              <a:solidFill>
                <a:schemeClr val="dk1"/>
              </a:solidFill>
              <a:highlight>
                <a:srgbClr val="FFFFFF"/>
              </a:highlight>
              <a:latin typeface="Nunito"/>
              <a:ea typeface="Nunito"/>
              <a:cs typeface="Nunito"/>
              <a:sym typeface="Nunito"/>
            </a:endParaRPr>
          </a:p>
          <a:p>
            <a:pPr indent="0" lvl="0" marL="0" rtl="0" algn="l">
              <a:lnSpc>
                <a:spcPct val="100000"/>
              </a:lnSpc>
              <a:spcBef>
                <a:spcPts val="600"/>
              </a:spcBef>
              <a:spcAft>
                <a:spcPts val="0"/>
              </a:spcAft>
              <a:buNone/>
            </a:pPr>
            <a:r>
              <a:rPr lang="en">
                <a:solidFill>
                  <a:schemeClr val="dk1"/>
                </a:solidFill>
                <a:highlight>
                  <a:srgbClr val="FFFFFF"/>
                </a:highlight>
                <a:latin typeface="Nunito"/>
                <a:ea typeface="Nunito"/>
                <a:cs typeface="Nunito"/>
                <a:sym typeface="Nunito"/>
              </a:rPr>
              <a:t>Myeloid cells with antigen-presenting capabilities can be co-opted by tumors to promote malignant progression</a:t>
            </a:r>
            <a:endParaRPr>
              <a:solidFill>
                <a:schemeClr val="dk1"/>
              </a:solidFill>
              <a:highlight>
                <a:srgbClr val="FFFFFF"/>
              </a:highlight>
              <a:latin typeface="Nunito"/>
              <a:ea typeface="Nunito"/>
              <a:cs typeface="Nunito"/>
              <a:sym typeface="Nunito"/>
            </a:endParaRPr>
          </a:p>
          <a:p>
            <a:pPr indent="0" lvl="0" marL="0" rtl="0" algn="l">
              <a:lnSpc>
                <a:spcPct val="100000"/>
              </a:lnSpc>
              <a:spcBef>
                <a:spcPts val="600"/>
              </a:spcBef>
              <a:spcAft>
                <a:spcPts val="0"/>
              </a:spcAft>
              <a:buNone/>
            </a:pPr>
            <a:r>
              <a:t/>
            </a:r>
            <a:endParaRPr b="1">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b="1" lang="en">
                <a:solidFill>
                  <a:schemeClr val="dk1"/>
                </a:solidFill>
                <a:highlight>
                  <a:schemeClr val="lt1"/>
                </a:highlight>
                <a:latin typeface="Nunito"/>
                <a:ea typeface="Nunito"/>
                <a:cs typeface="Nunito"/>
                <a:sym typeface="Nunito"/>
              </a:rPr>
              <a:t>Negative regulation of cell death</a:t>
            </a:r>
            <a:endParaRPr b="1">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lang="en">
                <a:solidFill>
                  <a:schemeClr val="dk1"/>
                </a:solidFill>
                <a:highlight>
                  <a:schemeClr val="lt1"/>
                </a:highlight>
                <a:latin typeface="Nunito"/>
                <a:ea typeface="Nunito"/>
                <a:cs typeface="Nunito"/>
                <a:sym typeface="Nunito"/>
              </a:rPr>
              <a:t>decreases the rate or frequency of cell death, which is a hallmark of cancer </a:t>
            </a:r>
            <a:endParaRPr>
              <a:solidFill>
                <a:schemeClr val="dk1"/>
              </a:solidFill>
              <a:highlight>
                <a:schemeClr val="lt1"/>
              </a:highlight>
              <a:latin typeface="Nunito"/>
              <a:ea typeface="Nunito"/>
              <a:cs typeface="Nunito"/>
              <a:sym typeface="Nunito"/>
            </a:endParaRPr>
          </a:p>
          <a:p>
            <a:pPr indent="0" lvl="0" marL="914400" rtl="0" algn="l">
              <a:lnSpc>
                <a:spcPct val="100000"/>
              </a:lnSpc>
              <a:spcBef>
                <a:spcPts val="600"/>
              </a:spcBef>
              <a:spcAft>
                <a:spcPts val="0"/>
              </a:spcAft>
              <a:buNone/>
            </a:pPr>
            <a:r>
              <a:t/>
            </a:r>
            <a:endParaRPr>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b="1" lang="en">
                <a:solidFill>
                  <a:schemeClr val="dk1"/>
                </a:solidFill>
                <a:highlight>
                  <a:schemeClr val="lt1"/>
                </a:highlight>
                <a:latin typeface="Nunito"/>
                <a:ea typeface="Nunito"/>
                <a:cs typeface="Nunito"/>
                <a:sym typeface="Nunito"/>
              </a:rPr>
              <a:t>Leukocyte degranulation</a:t>
            </a:r>
            <a:endParaRPr b="1">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b="1" lang="en">
                <a:solidFill>
                  <a:srgbClr val="202124"/>
                </a:solidFill>
                <a:highlight>
                  <a:srgbClr val="FFFFFF"/>
                </a:highlight>
                <a:latin typeface="Nunito"/>
                <a:ea typeface="Nunito"/>
                <a:cs typeface="Nunito"/>
                <a:sym typeface="Nunito"/>
              </a:rPr>
              <a:t>Degranulation</a:t>
            </a:r>
            <a:r>
              <a:rPr lang="en">
                <a:solidFill>
                  <a:srgbClr val="202124"/>
                </a:solidFill>
                <a:highlight>
                  <a:srgbClr val="FFFFFF"/>
                </a:highlight>
                <a:latin typeface="Nunito"/>
                <a:ea typeface="Nunito"/>
                <a:cs typeface="Nunito"/>
                <a:sym typeface="Nunito"/>
              </a:rPr>
              <a:t> process where cell</a:t>
            </a:r>
            <a:r>
              <a:rPr lang="en">
                <a:solidFill>
                  <a:srgbClr val="202124"/>
                </a:solidFill>
                <a:highlight>
                  <a:srgbClr val="FFFFFF"/>
                </a:highlight>
                <a:latin typeface="Nunito"/>
                <a:ea typeface="Nunito"/>
                <a:cs typeface="Nunito"/>
                <a:sym typeface="Nunito"/>
              </a:rPr>
              <a:t> releases anti-microbial cytotoxic molecules from intracellular vesicles called granules</a:t>
            </a:r>
            <a:endParaRPr>
              <a:solidFill>
                <a:srgbClr val="202124"/>
              </a:solidFill>
              <a:highlight>
                <a:srgbClr val="FFFFFF"/>
              </a:highlight>
              <a:latin typeface="Nunito"/>
              <a:ea typeface="Nunito"/>
              <a:cs typeface="Nunito"/>
              <a:sym typeface="Nunito"/>
            </a:endParaRPr>
          </a:p>
          <a:p>
            <a:pPr indent="0" lvl="0" marL="0" rtl="0" algn="l">
              <a:lnSpc>
                <a:spcPct val="100000"/>
              </a:lnSpc>
              <a:spcBef>
                <a:spcPts val="600"/>
              </a:spcBef>
              <a:spcAft>
                <a:spcPts val="0"/>
              </a:spcAft>
              <a:buNone/>
            </a:pPr>
            <a:r>
              <a:rPr lang="en">
                <a:solidFill>
                  <a:schemeClr val="dk1"/>
                </a:solidFill>
                <a:highlight>
                  <a:srgbClr val="FFFFFF"/>
                </a:highlight>
                <a:latin typeface="Nunito"/>
                <a:ea typeface="Nunito"/>
                <a:cs typeface="Nunito"/>
                <a:sym typeface="Nunito"/>
              </a:rPr>
              <a:t>Neutrophils can directly kill or  exert pro-tumorigenic activities </a:t>
            </a:r>
            <a:r>
              <a:rPr i="1" lang="en">
                <a:solidFill>
                  <a:schemeClr val="dk1"/>
                </a:solidFill>
                <a:highlight>
                  <a:srgbClr val="FFFFFF"/>
                </a:highlight>
                <a:latin typeface="Nunito"/>
                <a:ea typeface="Nunito"/>
                <a:cs typeface="Nunito"/>
                <a:sym typeface="Nunito"/>
              </a:rPr>
              <a:t>by producing factors which</a:t>
            </a:r>
            <a:r>
              <a:rPr lang="en">
                <a:solidFill>
                  <a:schemeClr val="dk1"/>
                </a:solidFill>
                <a:highlight>
                  <a:srgbClr val="FFFFFF"/>
                </a:highlight>
                <a:latin typeface="Nunito"/>
                <a:ea typeface="Nunito"/>
                <a:cs typeface="Nunito"/>
                <a:sym typeface="Nunito"/>
              </a:rPr>
              <a:t> promote angiogenesis and metastasis. </a:t>
            </a:r>
            <a:endParaRPr>
              <a:solidFill>
                <a:srgbClr val="202124"/>
              </a:solidFill>
              <a:highlight>
                <a:srgbClr val="FFFFFF"/>
              </a:highlight>
              <a:latin typeface="Nunito"/>
              <a:ea typeface="Nunito"/>
              <a:cs typeface="Nunito"/>
              <a:sym typeface="Nunito"/>
            </a:endParaRPr>
          </a:p>
          <a:p>
            <a:pPr indent="0" lvl="0" marL="0" rtl="0" algn="l">
              <a:lnSpc>
                <a:spcPct val="100000"/>
              </a:lnSpc>
              <a:spcBef>
                <a:spcPts val="600"/>
              </a:spcBef>
              <a:spcAft>
                <a:spcPts val="0"/>
              </a:spcAft>
              <a:buNone/>
            </a:pPr>
            <a:r>
              <a:t/>
            </a:r>
            <a:endParaRPr>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b="1" lang="en">
                <a:solidFill>
                  <a:schemeClr val="dk1"/>
                </a:solidFill>
                <a:highlight>
                  <a:schemeClr val="lt1"/>
                </a:highlight>
                <a:latin typeface="Nunito"/>
                <a:ea typeface="Nunito"/>
                <a:cs typeface="Nunito"/>
                <a:sym typeface="Nunito"/>
              </a:rPr>
              <a:t>Antigen processing and presentation of exogenous peptide antigen via MHC class I, TAP-dependent</a:t>
            </a:r>
            <a:endParaRPr b="1">
              <a:solidFill>
                <a:schemeClr val="dk1"/>
              </a:solidFill>
              <a:highlight>
                <a:schemeClr val="lt1"/>
              </a:highlight>
              <a:latin typeface="Nunito"/>
              <a:ea typeface="Nunito"/>
              <a:cs typeface="Nunito"/>
              <a:sym typeface="Nunito"/>
            </a:endParaRPr>
          </a:p>
          <a:p>
            <a:pPr indent="0" lvl="0" marL="0" rtl="0" algn="l">
              <a:lnSpc>
                <a:spcPct val="100000"/>
              </a:lnSpc>
              <a:spcBef>
                <a:spcPts val="600"/>
              </a:spcBef>
              <a:spcAft>
                <a:spcPts val="0"/>
              </a:spcAft>
              <a:buNone/>
            </a:pPr>
            <a:r>
              <a:rPr lang="en">
                <a:solidFill>
                  <a:schemeClr val="dk1"/>
                </a:solidFill>
                <a:highlight>
                  <a:srgbClr val="FFFFFF"/>
                </a:highlight>
                <a:latin typeface="Nunito"/>
                <a:ea typeface="Nunito"/>
                <a:cs typeface="Nunito"/>
                <a:sym typeface="Nunito"/>
              </a:rPr>
              <a:t>expression of </a:t>
            </a:r>
            <a:r>
              <a:rPr lang="en">
                <a:solidFill>
                  <a:schemeClr val="dk1"/>
                </a:solidFill>
                <a:highlight>
                  <a:srgbClr val="FFFFFF"/>
                </a:highlight>
                <a:latin typeface="Nunito"/>
                <a:ea typeface="Nunito"/>
                <a:cs typeface="Nunito"/>
                <a:sym typeface="Nunito"/>
              </a:rPr>
              <a:t>exogenous</a:t>
            </a:r>
            <a:r>
              <a:rPr lang="en">
                <a:solidFill>
                  <a:schemeClr val="dk1"/>
                </a:solidFill>
                <a:highlight>
                  <a:srgbClr val="FFFFFF"/>
                </a:highlight>
                <a:latin typeface="Nunito"/>
                <a:ea typeface="Nunito"/>
                <a:cs typeface="Nunito"/>
                <a:sym typeface="Nunito"/>
              </a:rPr>
              <a:t> peptide antigens (B7-H1) leads to inhibited T-cell killing </a:t>
            </a:r>
            <a:r>
              <a:rPr lang="en">
                <a:solidFill>
                  <a:schemeClr val="dk1"/>
                </a:solidFill>
                <a:highlight>
                  <a:schemeClr val="lt1"/>
                </a:highlight>
                <a:latin typeface="Nunito"/>
                <a:ea typeface="Nunito"/>
                <a:cs typeface="Nunito"/>
                <a:sym typeface="Nunito"/>
              </a:rPr>
              <a:t>mantle cell lymphoma cells</a:t>
            </a:r>
            <a:endParaRPr>
              <a:latin typeface="Nunito"/>
              <a:ea typeface="Nunito"/>
              <a:cs typeface="Nunito"/>
              <a:sym typeface="Nuni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9106547d1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a9106547d1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9106547d1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a9106547d1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50">
                <a:solidFill>
                  <a:srgbClr val="003366"/>
                </a:solidFill>
                <a:highlight>
                  <a:srgbClr val="FFFFFF"/>
                </a:highlight>
                <a:latin typeface="Verdana"/>
                <a:ea typeface="Verdana"/>
                <a:cs typeface="Verdana"/>
                <a:sym typeface="Verdana"/>
              </a:rPr>
              <a:t>algorithms determine the relevance of Gene Ontology groups from microarrays.</a:t>
            </a:r>
            <a:endParaRPr sz="950">
              <a:solidFill>
                <a:srgbClr val="003366"/>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 sz="950">
                <a:solidFill>
                  <a:srgbClr val="003366"/>
                </a:solidFill>
                <a:highlight>
                  <a:srgbClr val="FFFFFF"/>
                </a:highlight>
                <a:latin typeface="Verdana"/>
                <a:ea typeface="Verdana"/>
                <a:cs typeface="Verdana"/>
                <a:sym typeface="Verdana"/>
              </a:rPr>
              <a:t>Classic relies on the Fisher’s Exact Test Statistic</a:t>
            </a:r>
            <a:endParaRPr sz="950">
              <a:solidFill>
                <a:srgbClr val="003366"/>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 sz="950">
                <a:solidFill>
                  <a:srgbClr val="003366"/>
                </a:solidFill>
                <a:highlight>
                  <a:srgbClr val="FFFFFF"/>
                </a:highlight>
                <a:latin typeface="Verdana"/>
                <a:ea typeface="Verdana"/>
                <a:cs typeface="Verdana"/>
                <a:sym typeface="Verdana"/>
              </a:rPr>
              <a:t>Elim relies on the KS test</a:t>
            </a:r>
            <a:endParaRPr sz="950">
              <a:solidFill>
                <a:srgbClr val="003366"/>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950">
              <a:solidFill>
                <a:srgbClr val="003366"/>
              </a:solidFill>
              <a:highlight>
                <a:srgbClr val="FFFFFF"/>
              </a:highlight>
              <a:latin typeface="Verdana"/>
              <a:ea typeface="Verdana"/>
              <a:cs typeface="Verdana"/>
              <a:sym typeface="Verdan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89197bb76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789197bb7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222222"/>
                </a:solidFill>
                <a:highlight>
                  <a:srgbClr val="FFF9EE"/>
                </a:highlight>
                <a:latin typeface="Nunito"/>
                <a:ea typeface="Nunito"/>
                <a:cs typeface="Nunito"/>
                <a:sym typeface="Nunito"/>
              </a:rPr>
              <a:t>The subgraph induced by the top 3 GO terms identified by the classic algorithm for scoring GO terms for enrichment. (by weight k-s test pval)</a:t>
            </a:r>
            <a:endParaRPr sz="1200">
              <a:solidFill>
                <a:srgbClr val="222222"/>
              </a:solidFill>
              <a:highlight>
                <a:srgbClr val="FFF9EE"/>
              </a:highlight>
              <a:latin typeface="Nunito"/>
              <a:ea typeface="Nunito"/>
              <a:cs typeface="Nunito"/>
              <a:sym typeface="Nunito"/>
            </a:endParaRPr>
          </a:p>
          <a:p>
            <a:pPr indent="0" lvl="0" marL="0" rtl="0" algn="l">
              <a:lnSpc>
                <a:spcPct val="115000"/>
              </a:lnSpc>
              <a:spcBef>
                <a:spcPts val="1600"/>
              </a:spcBef>
              <a:spcAft>
                <a:spcPts val="1600"/>
              </a:spcAft>
              <a:buClr>
                <a:schemeClr val="dk1"/>
              </a:buClr>
              <a:buSzPts val="1100"/>
              <a:buFont typeface="Arial"/>
              <a:buNone/>
            </a:pPr>
            <a:r>
              <a:rPr lang="en" sz="1200">
                <a:solidFill>
                  <a:srgbClr val="222222"/>
                </a:solidFill>
                <a:highlight>
                  <a:srgbClr val="FFF9EE"/>
                </a:highlight>
                <a:latin typeface="Nunito"/>
                <a:ea typeface="Nunito"/>
                <a:cs typeface="Nunito"/>
                <a:sym typeface="Nunito"/>
              </a:rPr>
              <a:t> Boxes indicate the 3 most significant terms. Box color represents the relative significance, ranging from dark red (most significant) to light yellow (least significant). Black arrows indicate is-a relationships and red arrows part-of relationship</a:t>
            </a:r>
            <a:endParaRPr sz="1200">
              <a:latin typeface="Nunito"/>
              <a:ea typeface="Nunito"/>
              <a:cs typeface="Nunito"/>
              <a:sym typeface="Nuni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9106547d1_2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a9106547d1_2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C0791B"/>
              </a:buClr>
              <a:buSzPts val="1100"/>
              <a:buFont typeface="Arial"/>
              <a:buNone/>
            </a:pPr>
            <a:r>
              <a:rPr lang="en">
                <a:solidFill>
                  <a:schemeClr val="dk1"/>
                </a:solidFill>
              </a:rPr>
              <a:t>Acquired drug resistance is a major problem in cancer therapies, </a:t>
            </a:r>
            <a:r>
              <a:rPr lang="en">
                <a:solidFill>
                  <a:srgbClr val="333333"/>
                </a:solidFill>
                <a:highlight>
                  <a:srgbClr val="FFFFFF"/>
                </a:highlight>
              </a:rPr>
              <a:t>Drug resistance and the resulting ineffectiveness of the drug treatment are responsible for up to 90% of the cancer related deaths</a:t>
            </a:r>
            <a:r>
              <a:rPr lang="en">
                <a:solidFill>
                  <a:schemeClr val="dk1"/>
                </a:solidFill>
              </a:rPr>
              <a:t> (Xuan et al., 2019). With the majority of cancer drugs, after initially killing a vast proportion of the tumour cells, a small sub-population of cancer cells can remain resistant to drug actions. It is thought that this resistance arises via mutations, epigenetic and transcriptional changes,  and as a consequence of tumour heterogeneity.</a:t>
            </a:r>
            <a:endParaRPr>
              <a:solidFill>
                <a:schemeClr val="dk1"/>
              </a:solidFill>
            </a:endParaRPr>
          </a:p>
          <a:p>
            <a:pPr indent="0" lvl="0" marL="0" rtl="0" algn="l">
              <a:lnSpc>
                <a:spcPct val="115000"/>
              </a:lnSpc>
              <a:spcBef>
                <a:spcPts val="1200"/>
              </a:spcBef>
              <a:spcAft>
                <a:spcPts val="0"/>
              </a:spcAft>
              <a:buClr>
                <a:srgbClr val="C0791B"/>
              </a:buClr>
              <a:buSzPts val="1100"/>
              <a:buFont typeface="Arial"/>
              <a:buNone/>
            </a:pPr>
            <a:r>
              <a:rPr lang="en">
                <a:solidFill>
                  <a:schemeClr val="dk1"/>
                </a:solidFill>
              </a:rPr>
              <a:t>One example of a drug which faces this problem is Venetoclax (</a:t>
            </a:r>
            <a:r>
              <a:rPr lang="en">
                <a:solidFill>
                  <a:srgbClr val="FF0000"/>
                </a:solidFill>
              </a:rPr>
              <a:t>which is shown at the the bottom right</a:t>
            </a:r>
            <a:r>
              <a:rPr lang="en">
                <a:solidFill>
                  <a:schemeClr val="dk1"/>
                </a:solidFill>
              </a:rPr>
              <a:t>) which is used in the treatment of several cancers including B-cell </a:t>
            </a:r>
            <a:r>
              <a:rPr lang="en">
                <a:solidFill>
                  <a:schemeClr val="dk1"/>
                </a:solidFill>
              </a:rPr>
              <a:t>lymphomas</a:t>
            </a:r>
            <a:r>
              <a:rPr lang="en">
                <a:solidFill>
                  <a:schemeClr val="dk1"/>
                </a:solidFill>
              </a:rPr>
              <a:t> like mantle cell lymphoma. Venetoclax binds to the B-cell lymphoma 2 (Bcl-2) family of proteins, which although broadly function as apoptotic regulator, specifically act as anti-apoptotic factors in mantle cell </a:t>
            </a:r>
            <a:r>
              <a:rPr lang="en">
                <a:solidFill>
                  <a:schemeClr val="dk1"/>
                </a:solidFill>
              </a:rPr>
              <a:t>lymphoma,allowing these cancerous cells to resist cell death</a:t>
            </a:r>
            <a:r>
              <a:rPr lang="en">
                <a:solidFill>
                  <a:schemeClr val="dk1"/>
                </a:solidFill>
              </a:rPr>
              <a:t>. Generally, Venetoclax’s inhibition of BCL2 results in cancer cell death and slows the rate of disease </a:t>
            </a:r>
            <a:r>
              <a:rPr lang="en">
                <a:solidFill>
                  <a:schemeClr val="dk1"/>
                </a:solidFill>
              </a:rPr>
              <a:t>progression</a:t>
            </a:r>
            <a:r>
              <a:rPr lang="en">
                <a:solidFill>
                  <a:schemeClr val="dk1"/>
                </a:solidFill>
              </a:rPr>
              <a:t>. As mentioned, individual cells develop resistance to venetoclax by enter a drug-tolerant “persister state” and can then act as a </a:t>
            </a:r>
            <a:r>
              <a:rPr lang="en">
                <a:solidFill>
                  <a:schemeClr val="dk1"/>
                </a:solidFill>
              </a:rPr>
              <a:t>reservoir to produce an actual population of drug tolerant cells known as drug tolerant expanded persisters. These serve as the major barrier to successful therapy and are  </a:t>
            </a:r>
            <a:r>
              <a:rPr lang="en">
                <a:solidFill>
                  <a:srgbClr val="FF0000"/>
                </a:solidFill>
              </a:rPr>
              <a:t>illustrated below</a:t>
            </a:r>
            <a:r>
              <a:rPr lang="en">
                <a:solidFill>
                  <a:schemeClr val="dk1"/>
                </a:solidFill>
              </a:rPr>
              <a:t>  </a:t>
            </a:r>
            <a:endParaRPr b="1">
              <a:latin typeface="Nunito"/>
              <a:ea typeface="Nunito"/>
              <a:cs typeface="Nunito"/>
              <a:sym typeface="Nunito"/>
            </a:endParaRPr>
          </a:p>
          <a:p>
            <a:pPr indent="0" lvl="0" marL="0" rtl="0" algn="l">
              <a:lnSpc>
                <a:spcPct val="115000"/>
              </a:lnSpc>
              <a:spcBef>
                <a:spcPts val="1200"/>
              </a:spcBef>
              <a:spcAft>
                <a:spcPts val="0"/>
              </a:spcAft>
              <a:buClr>
                <a:srgbClr val="C0791B"/>
              </a:buClr>
              <a:buSzPts val="1100"/>
              <a:buFont typeface="Arial"/>
              <a:buNone/>
            </a:pPr>
            <a:r>
              <a:t/>
            </a:r>
            <a:endParaRPr b="1">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SzPts val="1100"/>
              <a:buNone/>
            </a:pPr>
            <a:r>
              <a:t/>
            </a:r>
            <a:endParaRPr/>
          </a:p>
          <a:p>
            <a:pPr indent="0" lvl="0" marL="0" rtl="0" algn="l">
              <a:lnSpc>
                <a:spcPct val="115000"/>
              </a:lnSpc>
              <a:spcBef>
                <a:spcPts val="1200"/>
              </a:spcBef>
              <a:spcAft>
                <a:spcPts val="0"/>
              </a:spcAft>
              <a:buSzPts val="1100"/>
              <a:buNone/>
            </a:pPr>
            <a:r>
              <a:t/>
            </a:r>
            <a:endParaRPr/>
          </a:p>
          <a:p>
            <a:pPr indent="0" lvl="0" marL="0" rtl="0" algn="l">
              <a:lnSpc>
                <a:spcPct val="115000"/>
              </a:lnSpc>
              <a:spcBef>
                <a:spcPts val="1200"/>
              </a:spcBef>
              <a:spcAft>
                <a:spcPts val="0"/>
              </a:spcAft>
              <a:buClr>
                <a:schemeClr val="dk1"/>
              </a:buClr>
              <a:buSzPts val="1100"/>
              <a:buFont typeface="Arial"/>
              <a:buNone/>
            </a:pPr>
            <a:r>
              <a:rPr lang="en"/>
              <a:t>**NOT FINAL - will give final check on monday.</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9106547d1_2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a9106547d1_2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Exploring this particular problem was the focus of a recent paper by Zhao et al., 2019, who generated </a:t>
            </a:r>
            <a:r>
              <a:rPr lang="en"/>
              <a:t>resistant mantle cell lymphoma (MCL) derived cell lines by exposing a sample of MCL cells to venetoclax and compared them to parent MCL cells.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From this, they conducted an  RNAseq analysis to compare  how the transcriptomes of the sensitive parental cells and the derived resistant cells differed.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this presentation, our aim was to firstly define the broader </a:t>
            </a:r>
            <a:r>
              <a:rPr lang="en"/>
              <a:t>transcriptional</a:t>
            </a:r>
            <a:r>
              <a:rPr lang="en"/>
              <a:t> differences </a:t>
            </a:r>
            <a:r>
              <a:rPr lang="en"/>
              <a:t>between</a:t>
            </a:r>
            <a:r>
              <a:rPr lang="en"/>
              <a:t> the parental and resistant cell lines, define the most </a:t>
            </a:r>
            <a:r>
              <a:rPr lang="en"/>
              <a:t>differentially</a:t>
            </a:r>
            <a:r>
              <a:rPr lang="en"/>
              <a:t> expressed genes and pathways, and then try and gage their biological relationship and relevance to MCL and BLC2. And in doing so, lay groundwork for future work for identify and developing drug targets. </a:t>
            </a:r>
            <a:endParaRPr/>
          </a:p>
          <a:p>
            <a:pPr indent="0" lvl="0" marL="0" rtl="0" algn="l">
              <a:lnSpc>
                <a:spcPct val="100000"/>
              </a:lnSpc>
              <a:spcBef>
                <a:spcPts val="0"/>
              </a:spcBef>
              <a:spcAft>
                <a:spcPts val="0"/>
              </a:spcAft>
              <a:buSzPts val="1100"/>
              <a:buNone/>
            </a:pPr>
            <a:r>
              <a:t/>
            </a:r>
            <a:endParaRPr b="0" i="0" sz="1100" u="none" cap="none" strike="noStrike">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9106547d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a9106547d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9106547d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a9106547d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chemeClr val="lt1"/>
                </a:highlight>
              </a:rPr>
              <a:t>The purpose of DEseq2  was to show which genes are differentially expressed between the Venetoclax resistant cell lines when compared to the parental cells lines. </a:t>
            </a:r>
            <a:r>
              <a:rPr lang="en">
                <a:solidFill>
                  <a:srgbClr val="980000"/>
                </a:solidFill>
                <a:highlight>
                  <a:schemeClr val="lt1"/>
                </a:highlight>
              </a:rPr>
              <a:t>So say DEseq2 results  </a:t>
            </a:r>
            <a:endParaRPr i="1">
              <a:solidFill>
                <a:srgbClr val="980000"/>
              </a:solidFill>
              <a:highlight>
                <a:schemeClr val="lt1"/>
              </a:highlight>
            </a:endParaRPr>
          </a:p>
          <a:p>
            <a:pPr indent="0" lvl="0" marL="0" rtl="0" algn="l">
              <a:spcBef>
                <a:spcPts val="0"/>
              </a:spcBef>
              <a:spcAft>
                <a:spcPts val="0"/>
              </a:spcAft>
              <a:buNone/>
            </a:pPr>
            <a:r>
              <a:t/>
            </a:r>
            <a:endParaRPr i="1">
              <a:solidFill>
                <a:srgbClr val="333333"/>
              </a:solidFill>
              <a:highlight>
                <a:schemeClr val="lt1"/>
              </a:highlight>
            </a:endParaRPr>
          </a:p>
          <a:p>
            <a:pPr indent="0" lvl="0" marL="457200" rtl="0" algn="l">
              <a:spcBef>
                <a:spcPts val="0"/>
              </a:spcBef>
              <a:spcAft>
                <a:spcPts val="0"/>
              </a:spcAft>
              <a:buNone/>
            </a:pPr>
            <a:r>
              <a:t/>
            </a:r>
            <a:endParaRPr i="1">
              <a:solidFill>
                <a:srgbClr val="333333"/>
              </a:solidFill>
              <a:highlight>
                <a:schemeClr val="lt1"/>
              </a:highlight>
            </a:endParaRPr>
          </a:p>
          <a:p>
            <a:pPr indent="0" lvl="0" marL="0" rtl="0" algn="l">
              <a:spcBef>
                <a:spcPts val="0"/>
              </a:spcBef>
              <a:spcAft>
                <a:spcPts val="0"/>
              </a:spcAft>
              <a:buNone/>
            </a:pPr>
            <a:r>
              <a:rPr i="1" lang="en">
                <a:solidFill>
                  <a:srgbClr val="333333"/>
                </a:solidFill>
                <a:highlight>
                  <a:schemeClr val="lt1"/>
                </a:highlight>
              </a:rPr>
              <a:t>DESeq2</a:t>
            </a:r>
            <a:r>
              <a:rPr lang="en">
                <a:solidFill>
                  <a:srgbClr val="333333"/>
                </a:solidFill>
                <a:highlight>
                  <a:schemeClr val="lt1"/>
                </a:highlight>
              </a:rPr>
              <a:t> normalizes the counts of mapped reads for features like sequencing depth and gene length, and produces a mean of normalized counts for each gene, this is the x axis in the </a:t>
            </a:r>
            <a:r>
              <a:rPr b="1" lang="en">
                <a:solidFill>
                  <a:schemeClr val="dk1"/>
                </a:solidFill>
              </a:rPr>
              <a:t>MA plot</a:t>
            </a:r>
            <a:r>
              <a:rPr lang="en">
                <a:solidFill>
                  <a:schemeClr val="dk1"/>
                </a:solidFill>
              </a:rPr>
              <a:t> - which is plotted against differential expression in the form of a log2 fold change on the y-axis. Anything below the X-axis is downregulated and upregulated in the resistant cells with respect to the parent cells, with red points indicating those significantly so.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The volcano plot on the  </a:t>
            </a:r>
            <a:r>
              <a:rPr lang="en">
                <a:solidFill>
                  <a:schemeClr val="dk1"/>
                </a:solidFill>
              </a:rPr>
              <a:t>scales the significance values (Y-axis) against fold change (x-axis) and so informs us about the significance of the results. Here the red shows downregulated and the blue shows upregulation, the red-line shows the significance threshold (Adjust P-value 0.1)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rgbClr val="333333"/>
              </a:solidFill>
              <a:highlight>
                <a:schemeClr val="lt1"/>
              </a:highlight>
            </a:endParaRPr>
          </a:p>
          <a:p>
            <a:pPr indent="0" lvl="0" marL="0" rtl="0" algn="l">
              <a:spcBef>
                <a:spcPts val="0"/>
              </a:spcBef>
              <a:spcAft>
                <a:spcPts val="0"/>
              </a:spcAft>
              <a:buClr>
                <a:schemeClr val="dk1"/>
              </a:buClr>
              <a:buFont typeface="Arial"/>
              <a:buNone/>
            </a:pPr>
            <a:r>
              <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9106547d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a9106547d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We also quantified dispersion, which measures the </a:t>
            </a:r>
            <a:r>
              <a:rPr lang="en" sz="1200"/>
              <a:t>variability in the data. DESeq2 uses an </a:t>
            </a:r>
            <a:r>
              <a:rPr lang="en" sz="1200"/>
              <a:t>algorithm</a:t>
            </a:r>
            <a:r>
              <a:rPr lang="en" sz="1200"/>
              <a:t> measurement which inversely relates the mean and the variance of the data. </a:t>
            </a:r>
            <a:endParaRPr sz="1200"/>
          </a:p>
          <a:p>
            <a:pPr indent="0" lvl="0" marL="0" rtl="0" algn="l">
              <a:lnSpc>
                <a:spcPct val="100000"/>
              </a:lnSpc>
              <a:spcBef>
                <a:spcPts val="0"/>
              </a:spcBef>
              <a:spcAft>
                <a:spcPts val="0"/>
              </a:spcAft>
              <a:buSzPts val="1100"/>
              <a:buNone/>
            </a:pPr>
            <a:r>
              <a:t/>
            </a:r>
            <a:endParaRPr sz="1200"/>
          </a:p>
          <a:p>
            <a:pPr indent="0" lvl="0" marL="0" rtl="0" algn="l">
              <a:spcBef>
                <a:spcPts val="0"/>
              </a:spcBef>
              <a:spcAft>
                <a:spcPts val="0"/>
              </a:spcAft>
              <a:buSzPts val="1100"/>
              <a:buNone/>
            </a:pPr>
            <a:r>
              <a:rPr lang="en" sz="1200">
                <a:solidFill>
                  <a:schemeClr val="dk1"/>
                </a:solidFill>
              </a:rPr>
              <a:t>Here, a  1 x 10^-2 dispersion means 10% variation around the mean expected across biological replicates</a:t>
            </a:r>
            <a:r>
              <a:rPr lang="en" sz="1200"/>
              <a:t>. So a higher mean of normalized counts should have lower dispersion and vice versa. </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SzPts val="1100"/>
              <a:buNone/>
            </a:pPr>
            <a:r>
              <a:rPr lang="en" sz="1200"/>
              <a:t>Each black dot is a gene and each blue dot is a prediction of the variation expected from that gene. </a:t>
            </a:r>
            <a:r>
              <a:rPr lang="en" sz="1200">
                <a:solidFill>
                  <a:schemeClr val="dk1"/>
                </a:solidFill>
              </a:rPr>
              <a:t>And the red line is the expected dispersion for genes with a given expression strength. </a:t>
            </a:r>
            <a:endParaRPr sz="1200"/>
          </a:p>
          <a:p>
            <a:pPr indent="0" lvl="0" marL="0" rtl="0" algn="l">
              <a:lnSpc>
                <a:spcPct val="100000"/>
              </a:lnSpc>
              <a:spcBef>
                <a:spcPts val="0"/>
              </a:spcBef>
              <a:spcAft>
                <a:spcPts val="0"/>
              </a:spcAft>
              <a:buSzPts val="1100"/>
              <a:buNone/>
            </a:pPr>
            <a:r>
              <a:t/>
            </a:r>
            <a:endParaRPr b="1" sz="1200"/>
          </a:p>
          <a:p>
            <a:pPr indent="0" lvl="0" marL="0" rtl="0" algn="l">
              <a:lnSpc>
                <a:spcPct val="100000"/>
              </a:lnSpc>
              <a:spcBef>
                <a:spcPts val="0"/>
              </a:spcBef>
              <a:spcAft>
                <a:spcPts val="0"/>
              </a:spcAft>
              <a:buSzPts val="1100"/>
              <a:buNone/>
            </a:pPr>
            <a:r>
              <a:rPr lang="en" sz="1300">
                <a:highlight>
                  <a:srgbClr val="FFFFFF"/>
                </a:highlight>
              </a:rPr>
              <a:t>Overall, </a:t>
            </a:r>
            <a:r>
              <a:rPr lang="en" sz="1200">
                <a:highlight>
                  <a:srgbClr val="FFFFFF"/>
                </a:highlight>
              </a:rPr>
              <a:t>as we see the data</a:t>
            </a:r>
            <a:r>
              <a:rPr lang="en" sz="1200">
                <a:highlight>
                  <a:srgbClr val="FFFFFF"/>
                </a:highlight>
              </a:rPr>
              <a:t> generally scatter around the curve and expect dispersion to decrease with the mean, this means our data is a good fit for our DEseq2 model above.</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9106547d1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a9106547d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9106547d1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a9106547d1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Resources used include UniProt, Human Protein Atlas, …</a:t>
            </a:r>
            <a:endParaRPr/>
          </a:p>
          <a:p>
            <a:pPr indent="0" lvl="0" marL="0" rtl="0" algn="l">
              <a:lnSpc>
                <a:spcPct val="100000"/>
              </a:lnSpc>
              <a:spcBef>
                <a:spcPts val="0"/>
              </a:spcBef>
              <a:spcAft>
                <a:spcPts val="0"/>
              </a:spcAft>
              <a:buSzPts val="1100"/>
              <a:buNone/>
            </a:pPr>
            <a:r>
              <a:t/>
            </a:r>
            <a:endParaRPr/>
          </a:p>
          <a:p>
            <a:pPr indent="-304800" lvl="0" marL="457200" rtl="0" algn="l">
              <a:lnSpc>
                <a:spcPct val="100000"/>
              </a:lnSpc>
              <a:spcBef>
                <a:spcPts val="0"/>
              </a:spcBef>
              <a:spcAft>
                <a:spcPts val="0"/>
              </a:spcAft>
              <a:buSzPts val="1200"/>
              <a:buChar char="●"/>
            </a:pPr>
            <a:r>
              <a:rPr b="1" lang="en" sz="1200">
                <a:solidFill>
                  <a:schemeClr val="dk1"/>
                </a:solidFill>
                <a:latin typeface="Nunito"/>
                <a:ea typeface="Nunito"/>
                <a:cs typeface="Nunito"/>
                <a:sym typeface="Nunito"/>
              </a:rPr>
              <a:t>TXNL1 Reference: </a:t>
            </a:r>
            <a:r>
              <a:rPr lang="en" sz="1200">
                <a:solidFill>
                  <a:schemeClr val="dk1"/>
                </a:solidFill>
                <a:latin typeface="Nunito"/>
                <a:ea typeface="Nunito"/>
                <a:cs typeface="Nunito"/>
                <a:sym typeface="Nunito"/>
              </a:rPr>
              <a:t>Farfsing et al., 2009 - </a:t>
            </a:r>
            <a:r>
              <a:rPr lang="en" sz="1200">
                <a:latin typeface="Nunito"/>
                <a:ea typeface="Nunito"/>
                <a:cs typeface="Nunito"/>
                <a:sym typeface="Nunito"/>
              </a:rPr>
              <a:t>Gene knockdown studies revealed CCDC50 as a candidate gene in mantle cell lymphoma and chronic lymphocytic leukemia</a:t>
            </a:r>
            <a:endParaRPr b="1" sz="1200">
              <a:latin typeface="Nunito"/>
              <a:ea typeface="Nunito"/>
              <a:cs typeface="Nunito"/>
              <a:sym typeface="Nunito"/>
            </a:endParaRPr>
          </a:p>
          <a:p>
            <a:pPr indent="-304800" lvl="0" marL="457200" rtl="0" algn="l">
              <a:lnSpc>
                <a:spcPct val="100000"/>
              </a:lnSpc>
              <a:spcBef>
                <a:spcPts val="0"/>
              </a:spcBef>
              <a:spcAft>
                <a:spcPts val="0"/>
              </a:spcAft>
              <a:buSzPts val="1200"/>
              <a:buChar char="●"/>
            </a:pPr>
            <a:r>
              <a:rPr b="1" lang="en" sz="1200">
                <a:solidFill>
                  <a:srgbClr val="1A1A1A"/>
                </a:solidFill>
                <a:highlight>
                  <a:srgbClr val="FFFFFF"/>
                </a:highlight>
                <a:latin typeface="Nunito"/>
                <a:ea typeface="Nunito"/>
                <a:cs typeface="Nunito"/>
                <a:sym typeface="Nunito"/>
              </a:rPr>
              <a:t>MBD2 Reference:</a:t>
            </a:r>
            <a:r>
              <a:rPr lang="en" sz="1200">
                <a:solidFill>
                  <a:srgbClr val="1A1A1A"/>
                </a:solidFill>
                <a:highlight>
                  <a:srgbClr val="FFFFFF"/>
                </a:highlight>
                <a:latin typeface="Nunito"/>
                <a:ea typeface="Nunito"/>
                <a:cs typeface="Nunito"/>
                <a:sym typeface="Nunito"/>
              </a:rPr>
              <a:t> We have previously identified PRMT5 overexpression to be relevant to MCL pathogenesis and shown it to work concertedly with MBD2 to silence genes with anti-cancer and immune modulatory activities</a:t>
            </a:r>
            <a:endParaRPr b="1" sz="1200">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9106547d1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a9106547d1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15"/>
          <p:cNvGrpSpPr/>
          <p:nvPr/>
        </p:nvGrpSpPr>
        <p:grpSpPr>
          <a:xfrm>
            <a:off x="625966" y="299376"/>
            <a:ext cx="999312" cy="999312"/>
            <a:chOff x="348199" y="179450"/>
            <a:chExt cx="1116300" cy="1116300"/>
          </a:xfrm>
        </p:grpSpPr>
        <p:sp>
          <p:nvSpPr>
            <p:cNvPr id="58" name="Google Shape;58;p15"/>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63" name="Shape 63"/>
        <p:cNvGrpSpPr/>
        <p:nvPr/>
      </p:nvGrpSpPr>
      <p:grpSpPr>
        <a:xfrm>
          <a:off x="0" y="0"/>
          <a:ext cx="0" cy="0"/>
          <a:chOff x="0" y="0"/>
          <a:chExt cx="0" cy="0"/>
        </a:xfrm>
      </p:grpSpPr>
      <p:grpSp>
        <p:nvGrpSpPr>
          <p:cNvPr id="64" name="Google Shape;64;p16"/>
          <p:cNvGrpSpPr/>
          <p:nvPr/>
        </p:nvGrpSpPr>
        <p:grpSpPr>
          <a:xfrm>
            <a:off x="7343003" y="3409675"/>
            <a:ext cx="1691422" cy="1732548"/>
            <a:chOff x="7343003" y="3409675"/>
            <a:chExt cx="1691422" cy="1732548"/>
          </a:xfrm>
        </p:grpSpPr>
        <p:grpSp>
          <p:nvGrpSpPr>
            <p:cNvPr id="65" name="Google Shape;65;p16"/>
            <p:cNvGrpSpPr/>
            <p:nvPr/>
          </p:nvGrpSpPr>
          <p:grpSpPr>
            <a:xfrm>
              <a:off x="7343003" y="4453711"/>
              <a:ext cx="316800" cy="688512"/>
              <a:chOff x="7343003" y="4453711"/>
              <a:chExt cx="316800" cy="688512"/>
            </a:xfrm>
          </p:grpSpPr>
          <p:sp>
            <p:nvSpPr>
              <p:cNvPr id="66" name="Google Shape;66;p16"/>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6"/>
            <p:cNvGrpSpPr/>
            <p:nvPr/>
          </p:nvGrpSpPr>
          <p:grpSpPr>
            <a:xfrm>
              <a:off x="7801210" y="4105700"/>
              <a:ext cx="316800" cy="1036523"/>
              <a:chOff x="7801210" y="4105700"/>
              <a:chExt cx="316800" cy="1036523"/>
            </a:xfrm>
          </p:grpSpPr>
          <p:sp>
            <p:nvSpPr>
              <p:cNvPr id="69" name="Google Shape;69;p16"/>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6"/>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6"/>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16"/>
            <p:cNvGrpSpPr/>
            <p:nvPr/>
          </p:nvGrpSpPr>
          <p:grpSpPr>
            <a:xfrm>
              <a:off x="8259418" y="3757688"/>
              <a:ext cx="316800" cy="1384535"/>
              <a:chOff x="8259418" y="3757688"/>
              <a:chExt cx="316800" cy="1384535"/>
            </a:xfrm>
          </p:grpSpPr>
          <p:sp>
            <p:nvSpPr>
              <p:cNvPr id="73" name="Google Shape;73;p16"/>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16"/>
            <p:cNvGrpSpPr/>
            <p:nvPr/>
          </p:nvGrpSpPr>
          <p:grpSpPr>
            <a:xfrm>
              <a:off x="8717625" y="3409675"/>
              <a:ext cx="316800" cy="1732548"/>
              <a:chOff x="8717625" y="3409675"/>
              <a:chExt cx="316800" cy="1732548"/>
            </a:xfrm>
          </p:grpSpPr>
          <p:sp>
            <p:nvSpPr>
              <p:cNvPr id="78" name="Google Shape;78;p16"/>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3" name="Google Shape;83;p16"/>
          <p:cNvGrpSpPr/>
          <p:nvPr/>
        </p:nvGrpSpPr>
        <p:grpSpPr>
          <a:xfrm>
            <a:off x="5043503" y="0"/>
            <a:ext cx="3814072" cy="3839101"/>
            <a:chOff x="5043503" y="0"/>
            <a:chExt cx="3814072" cy="3839101"/>
          </a:xfrm>
        </p:grpSpPr>
        <p:sp>
          <p:nvSpPr>
            <p:cNvPr id="84" name="Google Shape;84;p16"/>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rot="-9830444">
              <a:off x="6469759" y="3480728"/>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16"/>
            <p:cNvGrpSpPr/>
            <p:nvPr/>
          </p:nvGrpSpPr>
          <p:grpSpPr>
            <a:xfrm>
              <a:off x="7647812" y="2704283"/>
              <a:ext cx="635219" cy="635219"/>
              <a:chOff x="6725724" y="2701260"/>
              <a:chExt cx="1208101" cy="1208100"/>
            </a:xfrm>
          </p:grpSpPr>
          <p:sp>
            <p:nvSpPr>
              <p:cNvPr id="87" name="Google Shape;87;p16"/>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6"/>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a:off x="7952722" y="179238"/>
              <a:ext cx="873165" cy="873003"/>
              <a:chOff x="7754428" y="208725"/>
              <a:chExt cx="541800" cy="541800"/>
            </a:xfrm>
          </p:grpSpPr>
          <p:sp>
            <p:nvSpPr>
              <p:cNvPr id="92" name="Google Shape;92;p16"/>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16"/>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1" name="Google Shape;101;p16"/>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03" name="Shape 103"/>
        <p:cNvGrpSpPr/>
        <p:nvPr/>
      </p:nvGrpSpPr>
      <p:grpSpPr>
        <a:xfrm>
          <a:off x="0" y="0"/>
          <a:ext cx="0" cy="0"/>
          <a:chOff x="0" y="0"/>
          <a:chExt cx="0" cy="0"/>
        </a:xfrm>
      </p:grpSpPr>
      <p:grpSp>
        <p:nvGrpSpPr>
          <p:cNvPr id="104" name="Google Shape;104;p17"/>
          <p:cNvGrpSpPr/>
          <p:nvPr/>
        </p:nvGrpSpPr>
        <p:grpSpPr>
          <a:xfrm>
            <a:off x="146769" y="3406"/>
            <a:ext cx="1233214" cy="1384535"/>
            <a:chOff x="146769" y="3406"/>
            <a:chExt cx="1233214" cy="1384535"/>
          </a:xfrm>
        </p:grpSpPr>
        <p:grpSp>
          <p:nvGrpSpPr>
            <p:cNvPr id="105" name="Google Shape;105;p17"/>
            <p:cNvGrpSpPr/>
            <p:nvPr/>
          </p:nvGrpSpPr>
          <p:grpSpPr>
            <a:xfrm>
              <a:off x="1063183" y="3406"/>
              <a:ext cx="316800" cy="688513"/>
              <a:chOff x="1063183" y="3406"/>
              <a:chExt cx="316800" cy="688513"/>
            </a:xfrm>
          </p:grpSpPr>
          <p:sp>
            <p:nvSpPr>
              <p:cNvPr id="106" name="Google Shape;106;p17"/>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17"/>
            <p:cNvGrpSpPr/>
            <p:nvPr/>
          </p:nvGrpSpPr>
          <p:grpSpPr>
            <a:xfrm>
              <a:off x="604976" y="3406"/>
              <a:ext cx="316800" cy="1036524"/>
              <a:chOff x="604976" y="3406"/>
              <a:chExt cx="316800" cy="1036524"/>
            </a:xfrm>
          </p:grpSpPr>
          <p:sp>
            <p:nvSpPr>
              <p:cNvPr id="109" name="Google Shape;109;p17"/>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17"/>
            <p:cNvGrpSpPr/>
            <p:nvPr/>
          </p:nvGrpSpPr>
          <p:grpSpPr>
            <a:xfrm>
              <a:off x="146769" y="3406"/>
              <a:ext cx="316800" cy="1384535"/>
              <a:chOff x="146769" y="3406"/>
              <a:chExt cx="316800" cy="1384535"/>
            </a:xfrm>
          </p:grpSpPr>
          <p:sp>
            <p:nvSpPr>
              <p:cNvPr id="113" name="Google Shape;113;p17"/>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7" name="Google Shape;117;p17"/>
          <p:cNvGrpSpPr/>
          <p:nvPr/>
        </p:nvGrpSpPr>
        <p:grpSpPr>
          <a:xfrm>
            <a:off x="6775084" y="2904008"/>
            <a:ext cx="2186147" cy="2239500"/>
            <a:chOff x="6775084" y="2904008"/>
            <a:chExt cx="2186147" cy="2239500"/>
          </a:xfrm>
        </p:grpSpPr>
        <p:grpSp>
          <p:nvGrpSpPr>
            <p:cNvPr id="118" name="Google Shape;118;p17"/>
            <p:cNvGrpSpPr/>
            <p:nvPr/>
          </p:nvGrpSpPr>
          <p:grpSpPr>
            <a:xfrm>
              <a:off x="6775084" y="4253708"/>
              <a:ext cx="409500" cy="889800"/>
              <a:chOff x="6775084" y="4253708"/>
              <a:chExt cx="409500" cy="889800"/>
            </a:xfrm>
          </p:grpSpPr>
          <p:sp>
            <p:nvSpPr>
              <p:cNvPr id="119" name="Google Shape;119;p17"/>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17"/>
            <p:cNvGrpSpPr/>
            <p:nvPr/>
          </p:nvGrpSpPr>
          <p:grpSpPr>
            <a:xfrm>
              <a:off x="7367299" y="3804008"/>
              <a:ext cx="409500" cy="1339500"/>
              <a:chOff x="7367299" y="3804008"/>
              <a:chExt cx="409500" cy="1339500"/>
            </a:xfrm>
          </p:grpSpPr>
          <p:sp>
            <p:nvSpPr>
              <p:cNvPr id="122" name="Google Shape;122;p17"/>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17"/>
            <p:cNvGrpSpPr/>
            <p:nvPr/>
          </p:nvGrpSpPr>
          <p:grpSpPr>
            <a:xfrm>
              <a:off x="7959516" y="3354008"/>
              <a:ext cx="409500" cy="1789500"/>
              <a:chOff x="7959516" y="3354008"/>
              <a:chExt cx="409500" cy="1789500"/>
            </a:xfrm>
          </p:grpSpPr>
          <p:sp>
            <p:nvSpPr>
              <p:cNvPr id="126" name="Google Shape;126;p17"/>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7"/>
            <p:cNvGrpSpPr/>
            <p:nvPr/>
          </p:nvGrpSpPr>
          <p:grpSpPr>
            <a:xfrm>
              <a:off x="8551731" y="2904008"/>
              <a:ext cx="409500" cy="2239500"/>
              <a:chOff x="8551731" y="2904008"/>
              <a:chExt cx="409500" cy="2239500"/>
            </a:xfrm>
          </p:grpSpPr>
          <p:sp>
            <p:nvSpPr>
              <p:cNvPr id="131" name="Google Shape;131;p17"/>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6" name="Google Shape;136;p1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7" name="Google Shape;137;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grpSp>
        <p:nvGrpSpPr>
          <p:cNvPr id="139" name="Google Shape;139;p18"/>
          <p:cNvGrpSpPr/>
          <p:nvPr/>
        </p:nvGrpSpPr>
        <p:grpSpPr>
          <a:xfrm>
            <a:off x="625966" y="299376"/>
            <a:ext cx="999312" cy="999312"/>
            <a:chOff x="348199" y="179450"/>
            <a:chExt cx="1116300" cy="1116300"/>
          </a:xfrm>
        </p:grpSpPr>
        <p:sp>
          <p:nvSpPr>
            <p:cNvPr id="140" name="Google Shape;140;p1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3" name="Google Shape;143;p1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4" name="Google Shape;144;p1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5" name="Google Shape;145;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grpSp>
        <p:nvGrpSpPr>
          <p:cNvPr id="147" name="Google Shape;147;p19"/>
          <p:cNvGrpSpPr/>
          <p:nvPr/>
        </p:nvGrpSpPr>
        <p:grpSpPr>
          <a:xfrm>
            <a:off x="625966" y="299376"/>
            <a:ext cx="999312" cy="999312"/>
            <a:chOff x="348199" y="179450"/>
            <a:chExt cx="1116300" cy="1116300"/>
          </a:xfrm>
        </p:grpSpPr>
        <p:sp>
          <p:nvSpPr>
            <p:cNvPr id="148" name="Google Shape;148;p19"/>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1" name="Google Shape;151;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grpSp>
        <p:nvGrpSpPr>
          <p:cNvPr id="153" name="Google Shape;153;p20"/>
          <p:cNvGrpSpPr/>
          <p:nvPr/>
        </p:nvGrpSpPr>
        <p:grpSpPr>
          <a:xfrm>
            <a:off x="625966" y="299376"/>
            <a:ext cx="999312" cy="999312"/>
            <a:chOff x="348199" y="179450"/>
            <a:chExt cx="1116300" cy="1116300"/>
          </a:xfrm>
        </p:grpSpPr>
        <p:sp>
          <p:nvSpPr>
            <p:cNvPr id="154" name="Google Shape;154;p2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2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8" name="Google Shape;158;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9" name="Shape 159"/>
        <p:cNvGrpSpPr/>
        <p:nvPr/>
      </p:nvGrpSpPr>
      <p:grpSpPr>
        <a:xfrm>
          <a:off x="0" y="0"/>
          <a:ext cx="0" cy="0"/>
          <a:chOff x="0" y="0"/>
          <a:chExt cx="0" cy="0"/>
        </a:xfrm>
      </p:grpSpPr>
      <p:grpSp>
        <p:nvGrpSpPr>
          <p:cNvPr id="160" name="Google Shape;160;p21"/>
          <p:cNvGrpSpPr/>
          <p:nvPr/>
        </p:nvGrpSpPr>
        <p:grpSpPr>
          <a:xfrm>
            <a:off x="6866714" y="1256"/>
            <a:ext cx="2267379" cy="2601741"/>
            <a:chOff x="6790514" y="1256"/>
            <a:chExt cx="2267379" cy="2601741"/>
          </a:xfrm>
        </p:grpSpPr>
        <p:grpSp>
          <p:nvGrpSpPr>
            <p:cNvPr id="161" name="Google Shape;161;p21"/>
            <p:cNvGrpSpPr/>
            <p:nvPr/>
          </p:nvGrpSpPr>
          <p:grpSpPr>
            <a:xfrm>
              <a:off x="7067535" y="1256"/>
              <a:ext cx="1990358" cy="1990303"/>
              <a:chOff x="7067535" y="1256"/>
              <a:chExt cx="1990358" cy="1990303"/>
            </a:xfrm>
          </p:grpSpPr>
          <p:sp>
            <p:nvSpPr>
              <p:cNvPr id="162" name="Google Shape;162;p21"/>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1"/>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21"/>
            <p:cNvGrpSpPr/>
            <p:nvPr/>
          </p:nvGrpSpPr>
          <p:grpSpPr>
            <a:xfrm>
              <a:off x="8207126" y="1807997"/>
              <a:ext cx="795000" cy="795000"/>
              <a:chOff x="8207126" y="1807997"/>
              <a:chExt cx="795000" cy="795000"/>
            </a:xfrm>
          </p:grpSpPr>
          <p:sp>
            <p:nvSpPr>
              <p:cNvPr id="166" name="Google Shape;166;p21"/>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1"/>
            <p:cNvGrpSpPr/>
            <p:nvPr/>
          </p:nvGrpSpPr>
          <p:grpSpPr>
            <a:xfrm>
              <a:off x="6790514" y="118857"/>
              <a:ext cx="548700" cy="548700"/>
              <a:chOff x="6790514" y="118857"/>
              <a:chExt cx="548700" cy="548700"/>
            </a:xfrm>
          </p:grpSpPr>
          <p:sp>
            <p:nvSpPr>
              <p:cNvPr id="170" name="Google Shape;170;p21"/>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2" name="Google Shape;172;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73" name="Google Shape;173;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4" name="Shape 174"/>
        <p:cNvGrpSpPr/>
        <p:nvPr/>
      </p:nvGrpSpPr>
      <p:grpSpPr>
        <a:xfrm>
          <a:off x="0" y="0"/>
          <a:ext cx="0" cy="0"/>
          <a:chOff x="0" y="0"/>
          <a:chExt cx="0" cy="0"/>
        </a:xfrm>
      </p:grpSpPr>
      <p:grpSp>
        <p:nvGrpSpPr>
          <p:cNvPr id="175" name="Google Shape;175;p22"/>
          <p:cNvGrpSpPr/>
          <p:nvPr/>
        </p:nvGrpSpPr>
        <p:grpSpPr>
          <a:xfrm>
            <a:off x="625966" y="299376"/>
            <a:ext cx="999312" cy="999312"/>
            <a:chOff x="348199" y="179450"/>
            <a:chExt cx="1116300" cy="1116300"/>
          </a:xfrm>
        </p:grpSpPr>
        <p:sp>
          <p:nvSpPr>
            <p:cNvPr id="176" name="Google Shape;176;p22"/>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2"/>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9" name="Google Shape;179;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80" name="Google Shape;180;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1" name="Google Shape;181;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2" name="Shape 182"/>
        <p:cNvGrpSpPr/>
        <p:nvPr/>
      </p:nvGrpSpPr>
      <p:grpSpPr>
        <a:xfrm>
          <a:off x="0" y="0"/>
          <a:ext cx="0" cy="0"/>
          <a:chOff x="0" y="0"/>
          <a:chExt cx="0" cy="0"/>
        </a:xfrm>
      </p:grpSpPr>
      <p:grpSp>
        <p:nvGrpSpPr>
          <p:cNvPr id="183" name="Google Shape;183;p23"/>
          <p:cNvGrpSpPr/>
          <p:nvPr/>
        </p:nvGrpSpPr>
        <p:grpSpPr>
          <a:xfrm>
            <a:off x="713373" y="3847119"/>
            <a:ext cx="825392" cy="825392"/>
            <a:chOff x="348199" y="179450"/>
            <a:chExt cx="1116300" cy="1116300"/>
          </a:xfrm>
        </p:grpSpPr>
        <p:sp>
          <p:nvSpPr>
            <p:cNvPr id="184" name="Google Shape;184;p23"/>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2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87" name="Google Shape;187;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8" name="Shape 188"/>
        <p:cNvGrpSpPr/>
        <p:nvPr/>
      </p:nvGrpSpPr>
      <p:grpSpPr>
        <a:xfrm>
          <a:off x="0" y="0"/>
          <a:ext cx="0" cy="0"/>
          <a:chOff x="0" y="0"/>
          <a:chExt cx="0" cy="0"/>
        </a:xfrm>
      </p:grpSpPr>
      <p:grpSp>
        <p:nvGrpSpPr>
          <p:cNvPr id="189" name="Google Shape;189;p24"/>
          <p:cNvGrpSpPr/>
          <p:nvPr/>
        </p:nvGrpSpPr>
        <p:grpSpPr>
          <a:xfrm>
            <a:off x="52" y="4099200"/>
            <a:ext cx="9144036" cy="1044300"/>
            <a:chOff x="52" y="4099200"/>
            <a:chExt cx="9144036" cy="1044300"/>
          </a:xfrm>
        </p:grpSpPr>
        <p:grpSp>
          <p:nvGrpSpPr>
            <p:cNvPr id="190" name="Google Shape;190;p24"/>
            <p:cNvGrpSpPr/>
            <p:nvPr/>
          </p:nvGrpSpPr>
          <p:grpSpPr>
            <a:xfrm>
              <a:off x="52" y="4309200"/>
              <a:ext cx="231622" cy="834300"/>
              <a:chOff x="2688737" y="4301380"/>
              <a:chExt cx="231900" cy="834300"/>
            </a:xfrm>
          </p:grpSpPr>
          <p:sp>
            <p:nvSpPr>
              <p:cNvPr id="191" name="Google Shape;191;p2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24"/>
            <p:cNvGrpSpPr/>
            <p:nvPr/>
          </p:nvGrpSpPr>
          <p:grpSpPr>
            <a:xfrm>
              <a:off x="371406" y="4099200"/>
              <a:ext cx="231622" cy="1044300"/>
              <a:chOff x="2688737" y="4091380"/>
              <a:chExt cx="231900" cy="1044300"/>
            </a:xfrm>
          </p:grpSpPr>
          <p:sp>
            <p:nvSpPr>
              <p:cNvPr id="196" name="Google Shape;196;p2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4"/>
            <p:cNvGrpSpPr/>
            <p:nvPr/>
          </p:nvGrpSpPr>
          <p:grpSpPr>
            <a:xfrm>
              <a:off x="742761" y="4309200"/>
              <a:ext cx="231622" cy="834300"/>
              <a:chOff x="2688737" y="4301380"/>
              <a:chExt cx="231900" cy="834300"/>
            </a:xfrm>
          </p:grpSpPr>
          <p:sp>
            <p:nvSpPr>
              <p:cNvPr id="202" name="Google Shape;202;p2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24"/>
            <p:cNvGrpSpPr/>
            <p:nvPr/>
          </p:nvGrpSpPr>
          <p:grpSpPr>
            <a:xfrm>
              <a:off x="1114115" y="4518900"/>
              <a:ext cx="231622" cy="624600"/>
              <a:chOff x="2688737" y="4511080"/>
              <a:chExt cx="231900" cy="624600"/>
            </a:xfrm>
          </p:grpSpPr>
          <p:sp>
            <p:nvSpPr>
              <p:cNvPr id="207" name="Google Shape;207;p2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4"/>
            <p:cNvGrpSpPr/>
            <p:nvPr/>
          </p:nvGrpSpPr>
          <p:grpSpPr>
            <a:xfrm>
              <a:off x="1856753" y="4099200"/>
              <a:ext cx="231600" cy="1044300"/>
              <a:chOff x="1856753" y="4099200"/>
              <a:chExt cx="231600" cy="1044300"/>
            </a:xfrm>
          </p:grpSpPr>
          <p:sp>
            <p:nvSpPr>
              <p:cNvPr id="211" name="Google Shape;211;p24"/>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24"/>
            <p:cNvGrpSpPr/>
            <p:nvPr/>
          </p:nvGrpSpPr>
          <p:grpSpPr>
            <a:xfrm>
              <a:off x="2228107" y="4309200"/>
              <a:ext cx="231600" cy="834300"/>
              <a:chOff x="2228107" y="4309200"/>
              <a:chExt cx="231600" cy="834300"/>
            </a:xfrm>
          </p:grpSpPr>
          <p:sp>
            <p:nvSpPr>
              <p:cNvPr id="217" name="Google Shape;217;p24"/>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4"/>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24"/>
            <p:cNvGrpSpPr/>
            <p:nvPr/>
          </p:nvGrpSpPr>
          <p:grpSpPr>
            <a:xfrm>
              <a:off x="2599462" y="4518900"/>
              <a:ext cx="231600" cy="624600"/>
              <a:chOff x="2599462" y="4518900"/>
              <a:chExt cx="231600" cy="624600"/>
            </a:xfrm>
          </p:grpSpPr>
          <p:sp>
            <p:nvSpPr>
              <p:cNvPr id="222" name="Google Shape;222;p24"/>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24"/>
            <p:cNvGrpSpPr/>
            <p:nvPr/>
          </p:nvGrpSpPr>
          <p:grpSpPr>
            <a:xfrm>
              <a:off x="3342171" y="4099200"/>
              <a:ext cx="231600" cy="1044300"/>
              <a:chOff x="3342171" y="4099200"/>
              <a:chExt cx="231600" cy="1044300"/>
            </a:xfrm>
          </p:grpSpPr>
          <p:sp>
            <p:nvSpPr>
              <p:cNvPr id="226" name="Google Shape;226;p24"/>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24"/>
            <p:cNvGrpSpPr/>
            <p:nvPr/>
          </p:nvGrpSpPr>
          <p:grpSpPr>
            <a:xfrm>
              <a:off x="3713525" y="4309200"/>
              <a:ext cx="231600" cy="834300"/>
              <a:chOff x="3713525" y="4309200"/>
              <a:chExt cx="231600" cy="834300"/>
            </a:xfrm>
          </p:grpSpPr>
          <p:sp>
            <p:nvSpPr>
              <p:cNvPr id="232" name="Google Shape;232;p24"/>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24"/>
            <p:cNvGrpSpPr/>
            <p:nvPr/>
          </p:nvGrpSpPr>
          <p:grpSpPr>
            <a:xfrm>
              <a:off x="1485398" y="4309200"/>
              <a:ext cx="231600" cy="834300"/>
              <a:chOff x="1485398" y="4309200"/>
              <a:chExt cx="231600" cy="834300"/>
            </a:xfrm>
          </p:grpSpPr>
          <p:sp>
            <p:nvSpPr>
              <p:cNvPr id="237" name="Google Shape;237;p24"/>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24"/>
            <p:cNvGrpSpPr/>
            <p:nvPr/>
          </p:nvGrpSpPr>
          <p:grpSpPr>
            <a:xfrm>
              <a:off x="4084879" y="4518900"/>
              <a:ext cx="231600" cy="624600"/>
              <a:chOff x="4084879" y="4518900"/>
              <a:chExt cx="231600" cy="624600"/>
            </a:xfrm>
          </p:grpSpPr>
          <p:sp>
            <p:nvSpPr>
              <p:cNvPr id="242" name="Google Shape;242;p24"/>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24"/>
            <p:cNvGrpSpPr/>
            <p:nvPr/>
          </p:nvGrpSpPr>
          <p:grpSpPr>
            <a:xfrm>
              <a:off x="2970816" y="4309200"/>
              <a:ext cx="231600" cy="834300"/>
              <a:chOff x="2970816" y="4309200"/>
              <a:chExt cx="231600" cy="834300"/>
            </a:xfrm>
          </p:grpSpPr>
          <p:sp>
            <p:nvSpPr>
              <p:cNvPr id="246" name="Google Shape;246;p24"/>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24"/>
            <p:cNvGrpSpPr/>
            <p:nvPr/>
          </p:nvGrpSpPr>
          <p:grpSpPr>
            <a:xfrm>
              <a:off x="4456234" y="4309200"/>
              <a:ext cx="231600" cy="834300"/>
              <a:chOff x="4456234" y="4309200"/>
              <a:chExt cx="231600" cy="834300"/>
            </a:xfrm>
          </p:grpSpPr>
          <p:sp>
            <p:nvSpPr>
              <p:cNvPr id="251" name="Google Shape;251;p24"/>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24"/>
            <p:cNvGrpSpPr/>
            <p:nvPr/>
          </p:nvGrpSpPr>
          <p:grpSpPr>
            <a:xfrm>
              <a:off x="4827588" y="4099200"/>
              <a:ext cx="231600" cy="1044300"/>
              <a:chOff x="4827588" y="4099200"/>
              <a:chExt cx="231600" cy="1044300"/>
            </a:xfrm>
          </p:grpSpPr>
          <p:sp>
            <p:nvSpPr>
              <p:cNvPr id="256" name="Google Shape;256;p24"/>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24"/>
            <p:cNvGrpSpPr/>
            <p:nvPr/>
          </p:nvGrpSpPr>
          <p:grpSpPr>
            <a:xfrm>
              <a:off x="5198943" y="4309200"/>
              <a:ext cx="231600" cy="834300"/>
              <a:chOff x="5198943" y="4309200"/>
              <a:chExt cx="231600" cy="834300"/>
            </a:xfrm>
          </p:grpSpPr>
          <p:sp>
            <p:nvSpPr>
              <p:cNvPr id="262" name="Google Shape;262;p24"/>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4"/>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4"/>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4"/>
            <p:cNvGrpSpPr/>
            <p:nvPr/>
          </p:nvGrpSpPr>
          <p:grpSpPr>
            <a:xfrm>
              <a:off x="5570297" y="4518900"/>
              <a:ext cx="231600" cy="624600"/>
              <a:chOff x="5570297" y="4518900"/>
              <a:chExt cx="231600" cy="624600"/>
            </a:xfrm>
          </p:grpSpPr>
          <p:sp>
            <p:nvSpPr>
              <p:cNvPr id="267" name="Google Shape;267;p24"/>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24"/>
            <p:cNvGrpSpPr/>
            <p:nvPr/>
          </p:nvGrpSpPr>
          <p:grpSpPr>
            <a:xfrm>
              <a:off x="5941652" y="4309200"/>
              <a:ext cx="231600" cy="834300"/>
              <a:chOff x="5941652" y="4309200"/>
              <a:chExt cx="231600" cy="834300"/>
            </a:xfrm>
          </p:grpSpPr>
          <p:sp>
            <p:nvSpPr>
              <p:cNvPr id="271" name="Google Shape;271;p24"/>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 name="Google Shape;275;p24"/>
            <p:cNvGrpSpPr/>
            <p:nvPr/>
          </p:nvGrpSpPr>
          <p:grpSpPr>
            <a:xfrm>
              <a:off x="6313006" y="4099200"/>
              <a:ext cx="231600" cy="1044300"/>
              <a:chOff x="6313006" y="4099200"/>
              <a:chExt cx="231600" cy="1044300"/>
            </a:xfrm>
          </p:grpSpPr>
          <p:sp>
            <p:nvSpPr>
              <p:cNvPr id="276" name="Google Shape;276;p24"/>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24"/>
            <p:cNvGrpSpPr/>
            <p:nvPr/>
          </p:nvGrpSpPr>
          <p:grpSpPr>
            <a:xfrm>
              <a:off x="6684361" y="4309200"/>
              <a:ext cx="231600" cy="834300"/>
              <a:chOff x="6684361" y="4309200"/>
              <a:chExt cx="231600" cy="834300"/>
            </a:xfrm>
          </p:grpSpPr>
          <p:sp>
            <p:nvSpPr>
              <p:cNvPr id="282" name="Google Shape;282;p24"/>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4"/>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4"/>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24"/>
            <p:cNvGrpSpPr/>
            <p:nvPr/>
          </p:nvGrpSpPr>
          <p:grpSpPr>
            <a:xfrm>
              <a:off x="7055715" y="4518900"/>
              <a:ext cx="231600" cy="624600"/>
              <a:chOff x="7055715" y="4518900"/>
              <a:chExt cx="231600" cy="624600"/>
            </a:xfrm>
          </p:grpSpPr>
          <p:sp>
            <p:nvSpPr>
              <p:cNvPr id="287" name="Google Shape;287;p24"/>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4"/>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24"/>
            <p:cNvGrpSpPr/>
            <p:nvPr/>
          </p:nvGrpSpPr>
          <p:grpSpPr>
            <a:xfrm>
              <a:off x="7798424" y="4099200"/>
              <a:ext cx="231600" cy="1044300"/>
              <a:chOff x="7798424" y="4099200"/>
              <a:chExt cx="231600" cy="1044300"/>
            </a:xfrm>
          </p:grpSpPr>
          <p:sp>
            <p:nvSpPr>
              <p:cNvPr id="291" name="Google Shape;291;p24"/>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4"/>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4"/>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24"/>
            <p:cNvGrpSpPr/>
            <p:nvPr/>
          </p:nvGrpSpPr>
          <p:grpSpPr>
            <a:xfrm>
              <a:off x="8169779" y="4309200"/>
              <a:ext cx="231600" cy="834300"/>
              <a:chOff x="8169779" y="4309200"/>
              <a:chExt cx="231600" cy="834300"/>
            </a:xfrm>
          </p:grpSpPr>
          <p:sp>
            <p:nvSpPr>
              <p:cNvPr id="297" name="Google Shape;297;p24"/>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24"/>
            <p:cNvGrpSpPr/>
            <p:nvPr/>
          </p:nvGrpSpPr>
          <p:grpSpPr>
            <a:xfrm>
              <a:off x="7427070" y="4309200"/>
              <a:ext cx="231600" cy="834300"/>
              <a:chOff x="7427070" y="4309200"/>
              <a:chExt cx="231600" cy="834300"/>
            </a:xfrm>
          </p:grpSpPr>
          <p:sp>
            <p:nvSpPr>
              <p:cNvPr id="302" name="Google Shape;302;p24"/>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4"/>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24"/>
            <p:cNvGrpSpPr/>
            <p:nvPr/>
          </p:nvGrpSpPr>
          <p:grpSpPr>
            <a:xfrm>
              <a:off x="8541133" y="4518900"/>
              <a:ext cx="231600" cy="624600"/>
              <a:chOff x="8541133" y="4518900"/>
              <a:chExt cx="231600" cy="624600"/>
            </a:xfrm>
          </p:grpSpPr>
          <p:sp>
            <p:nvSpPr>
              <p:cNvPr id="307" name="Google Shape;307;p24"/>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24"/>
            <p:cNvGrpSpPr/>
            <p:nvPr/>
          </p:nvGrpSpPr>
          <p:grpSpPr>
            <a:xfrm>
              <a:off x="8912488" y="4309200"/>
              <a:ext cx="231600" cy="834300"/>
              <a:chOff x="8912488" y="4309200"/>
              <a:chExt cx="231600" cy="834300"/>
            </a:xfrm>
          </p:grpSpPr>
          <p:sp>
            <p:nvSpPr>
              <p:cNvPr id="311" name="Google Shape;311;p24"/>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4"/>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5" name="Google Shape;315;p2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16" name="Google Shape;316;p2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317" name="Google Shape;317;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A picture containing cup, coelenterate&#10;&#10;Description automatically generated" id="322" name="Google Shape;322;p25"/>
          <p:cNvPicPr preferRelativeResize="0"/>
          <p:nvPr/>
        </p:nvPicPr>
        <p:blipFill rotWithShape="1">
          <a:blip r:embed="rId3">
            <a:alphaModFix/>
          </a:blip>
          <a:srcRect b="13866" l="148" r="664" t="539"/>
          <a:stretch/>
        </p:blipFill>
        <p:spPr>
          <a:xfrm flipH="1">
            <a:off x="1" y="0"/>
            <a:ext cx="9131475" cy="5143500"/>
          </a:xfrm>
          <a:prstGeom prst="rect">
            <a:avLst/>
          </a:prstGeom>
          <a:noFill/>
          <a:ln>
            <a:noFill/>
          </a:ln>
        </p:spPr>
      </p:pic>
      <p:sp>
        <p:nvSpPr>
          <p:cNvPr id="323" name="Google Shape;323;p25"/>
          <p:cNvSpPr txBox="1"/>
          <p:nvPr/>
        </p:nvSpPr>
        <p:spPr>
          <a:xfrm>
            <a:off x="0" y="-50800"/>
            <a:ext cx="5440800" cy="191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Nunito"/>
                <a:ea typeface="Nunito"/>
                <a:cs typeface="Nunito"/>
                <a:sym typeface="Nunito"/>
              </a:rPr>
              <a:t>Investigating the differences between the transcriptomes of parental and Venetoclax Resistant mantle cell lymphoma cells</a:t>
            </a:r>
            <a:endParaRPr b="1" i="0" sz="14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a:solidFill>
                <a:srgbClr val="BFBFBF"/>
              </a:solidFill>
              <a:latin typeface="Nunito"/>
              <a:ea typeface="Nunito"/>
              <a:cs typeface="Nunito"/>
              <a:sym typeface="Nunito"/>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Nunito"/>
                <a:ea typeface="Nunito"/>
                <a:cs typeface="Nunito"/>
                <a:sym typeface="Nunito"/>
              </a:rPr>
              <a:t>Kai Lawson-McDowall</a:t>
            </a:r>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FFFFFF"/>
                </a:solidFill>
                <a:latin typeface="Nunito"/>
                <a:ea typeface="Nunito"/>
                <a:cs typeface="Nunito"/>
                <a:sym typeface="Nunito"/>
              </a:rPr>
              <a:t>16th December 2020</a:t>
            </a:r>
            <a:endParaRPr b="0" i="0" sz="1200" u="none" cap="none" strike="noStrike">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nvSpPr>
        <p:spPr>
          <a:xfrm>
            <a:off x="1784050" y="927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txBox="1"/>
          <p:nvPr>
            <p:ph idx="4294967295" type="body"/>
          </p:nvPr>
        </p:nvSpPr>
        <p:spPr>
          <a:xfrm>
            <a:off x="95250" y="642994"/>
            <a:ext cx="8953500" cy="376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lang="en" sz="1400">
                <a:solidFill>
                  <a:srgbClr val="000000"/>
                </a:solidFill>
              </a:rPr>
              <a:t>E</a:t>
            </a:r>
            <a:r>
              <a:rPr lang="en" sz="1400">
                <a:solidFill>
                  <a:srgbClr val="000000"/>
                </a:solidFill>
              </a:rPr>
              <a:t>nrichment analysis by testing the over-representation of GO terms from all differentially expressed genes using performed using </a:t>
            </a:r>
            <a:r>
              <a:rPr b="1" lang="en" sz="1400">
                <a:solidFill>
                  <a:srgbClr val="000000"/>
                </a:solidFill>
              </a:rPr>
              <a:t>Kolmogorov-Smirnov test:</a:t>
            </a:r>
            <a:endParaRPr b="1" sz="1400"/>
          </a:p>
          <a:p>
            <a:pPr indent="0" lvl="0" marL="0" rtl="0" algn="l">
              <a:lnSpc>
                <a:spcPct val="115000"/>
              </a:lnSpc>
              <a:spcBef>
                <a:spcPts val="0"/>
              </a:spcBef>
              <a:spcAft>
                <a:spcPts val="0"/>
              </a:spcAft>
              <a:buClr>
                <a:schemeClr val="dk1"/>
              </a:buClr>
              <a:buSzPts val="1100"/>
              <a:buNone/>
            </a:pPr>
            <a:r>
              <a:t/>
            </a:r>
            <a:endParaRPr sz="1400">
              <a:solidFill>
                <a:srgbClr val="000000"/>
              </a:solidFill>
            </a:endParaRPr>
          </a:p>
          <a:p>
            <a:pPr indent="0" lvl="0" marL="0" rtl="0" algn="l">
              <a:lnSpc>
                <a:spcPct val="115000"/>
              </a:lnSpc>
              <a:spcBef>
                <a:spcPts val="0"/>
              </a:spcBef>
              <a:spcAft>
                <a:spcPts val="0"/>
              </a:spcAft>
              <a:buClr>
                <a:schemeClr val="dk1"/>
              </a:buClr>
              <a:buSzPts val="1100"/>
              <a:buNone/>
            </a:pPr>
            <a:r>
              <a:t/>
            </a:r>
            <a:endParaRPr sz="1400">
              <a:solidFill>
                <a:srgbClr val="000000"/>
              </a:solidFill>
            </a:endParaRPr>
          </a:p>
          <a:p>
            <a:pPr indent="-304800" lvl="0" marL="285750" rtl="0" algn="l">
              <a:lnSpc>
                <a:spcPct val="150000"/>
              </a:lnSpc>
              <a:spcBef>
                <a:spcPts val="0"/>
              </a:spcBef>
              <a:spcAft>
                <a:spcPts val="0"/>
              </a:spcAft>
              <a:buClr>
                <a:srgbClr val="000000"/>
              </a:buClr>
              <a:buSzPts val="1400"/>
              <a:buChar char="●"/>
            </a:pPr>
            <a:r>
              <a:rPr lang="en" sz="1400">
                <a:solidFill>
                  <a:srgbClr val="000000"/>
                </a:solidFill>
              </a:rPr>
              <a:t>Gene Ontology was based on biological process.</a:t>
            </a:r>
            <a:endParaRPr sz="1400"/>
          </a:p>
          <a:p>
            <a:pPr indent="-304800" lvl="0" marL="285750" rtl="0" algn="l">
              <a:lnSpc>
                <a:spcPct val="150000"/>
              </a:lnSpc>
              <a:spcBef>
                <a:spcPts val="600"/>
              </a:spcBef>
              <a:spcAft>
                <a:spcPts val="0"/>
              </a:spcAft>
              <a:buClr>
                <a:srgbClr val="000000"/>
              </a:buClr>
              <a:buSzPts val="1400"/>
              <a:buChar char="●"/>
            </a:pPr>
            <a:r>
              <a:rPr lang="en" sz="1400">
                <a:solidFill>
                  <a:srgbClr val="000000"/>
                </a:solidFill>
              </a:rPr>
              <a:t>11,857 genes were annotated with GO terms.</a:t>
            </a:r>
            <a:endParaRPr sz="1400"/>
          </a:p>
          <a:p>
            <a:pPr indent="-304800" lvl="0" marL="285750" rtl="0" algn="l">
              <a:lnSpc>
                <a:spcPct val="150000"/>
              </a:lnSpc>
              <a:spcBef>
                <a:spcPts val="600"/>
              </a:spcBef>
              <a:spcAft>
                <a:spcPts val="0"/>
              </a:spcAft>
              <a:buClr>
                <a:srgbClr val="000000"/>
              </a:buClr>
              <a:buSzPts val="1400"/>
              <a:buChar char="●"/>
            </a:pPr>
            <a:r>
              <a:rPr lang="en" sz="1400">
                <a:solidFill>
                  <a:srgbClr val="000000"/>
                </a:solidFill>
              </a:rPr>
              <a:t>3,519 Significant genes were identified.</a:t>
            </a:r>
            <a:endParaRPr sz="1400"/>
          </a:p>
          <a:p>
            <a:pPr indent="-304800" lvl="0" marL="285750" rtl="0" algn="l">
              <a:lnSpc>
                <a:spcPct val="150000"/>
              </a:lnSpc>
              <a:spcBef>
                <a:spcPts val="600"/>
              </a:spcBef>
              <a:spcAft>
                <a:spcPts val="0"/>
              </a:spcAft>
              <a:buClr>
                <a:srgbClr val="000000"/>
              </a:buClr>
              <a:buSzPts val="1400"/>
              <a:buChar char="●"/>
            </a:pPr>
            <a:r>
              <a:rPr lang="en" sz="1400">
                <a:solidFill>
                  <a:srgbClr val="000000"/>
                </a:solidFill>
              </a:rPr>
              <a:t>5,933 GO terms scored, with 748 terms with p &lt; 0.01</a:t>
            </a:r>
            <a:endParaRPr sz="1400"/>
          </a:p>
          <a:p>
            <a:pPr indent="-304800" lvl="0" marL="285750" rtl="0" algn="l">
              <a:lnSpc>
                <a:spcPct val="150000"/>
              </a:lnSpc>
              <a:spcBef>
                <a:spcPts val="600"/>
              </a:spcBef>
              <a:spcAft>
                <a:spcPts val="0"/>
              </a:spcAft>
              <a:buClr>
                <a:srgbClr val="000000"/>
              </a:buClr>
              <a:buSzPts val="1400"/>
              <a:buChar char="●"/>
            </a:pPr>
            <a:r>
              <a:rPr lang="en" sz="1400">
                <a:solidFill>
                  <a:srgbClr val="000000"/>
                </a:solidFill>
              </a:rPr>
              <a:t>Minimum of 10 genes annotated to each GO node.</a:t>
            </a:r>
            <a:endParaRPr sz="1400"/>
          </a:p>
          <a:p>
            <a:pPr indent="-304800" lvl="0" marL="285750" rtl="0" algn="l">
              <a:lnSpc>
                <a:spcPct val="150000"/>
              </a:lnSpc>
              <a:spcBef>
                <a:spcPts val="600"/>
              </a:spcBef>
              <a:spcAft>
                <a:spcPts val="600"/>
              </a:spcAft>
              <a:buClr>
                <a:srgbClr val="000000"/>
              </a:buClr>
              <a:buSzPts val="1400"/>
              <a:buChar char="●"/>
            </a:pPr>
            <a:r>
              <a:rPr lang="en" sz="1400">
                <a:solidFill>
                  <a:srgbClr val="000000"/>
                </a:solidFill>
              </a:rPr>
              <a:t>5,915 Nontrivial nodes.</a:t>
            </a:r>
            <a:endParaRPr sz="1400"/>
          </a:p>
        </p:txBody>
      </p:sp>
      <p:sp>
        <p:nvSpPr>
          <p:cNvPr id="409" name="Google Shape;409;p34"/>
          <p:cNvSpPr txBox="1"/>
          <p:nvPr/>
        </p:nvSpPr>
        <p:spPr>
          <a:xfrm>
            <a:off x="40200" y="50225"/>
            <a:ext cx="67782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Go Term Enrichment</a:t>
            </a:r>
            <a:endParaRPr b="1" sz="21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idx="4294967295" type="title"/>
          </p:nvPr>
        </p:nvSpPr>
        <p:spPr>
          <a:xfrm>
            <a:off x="0" y="0"/>
            <a:ext cx="7031100" cy="1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solidFill>
                  <a:srgbClr val="000000"/>
                </a:solidFill>
                <a:latin typeface="Nunito"/>
                <a:ea typeface="Nunito"/>
                <a:cs typeface="Nunito"/>
                <a:sym typeface="Nunito"/>
              </a:rPr>
              <a:t>Top 10 biological processes </a:t>
            </a:r>
            <a:endParaRPr sz="2100">
              <a:solidFill>
                <a:srgbClr val="000000"/>
              </a:solidFill>
              <a:latin typeface="Nunito"/>
              <a:ea typeface="Nunito"/>
              <a:cs typeface="Nunito"/>
              <a:sym typeface="Nunito"/>
            </a:endParaRPr>
          </a:p>
        </p:txBody>
      </p:sp>
      <p:graphicFrame>
        <p:nvGraphicFramePr>
          <p:cNvPr id="415" name="Google Shape;415;p35"/>
          <p:cNvGraphicFramePr/>
          <p:nvPr/>
        </p:nvGraphicFramePr>
        <p:xfrm>
          <a:off x="209675" y="697900"/>
          <a:ext cx="3000000" cy="3000000"/>
        </p:xfrm>
        <a:graphic>
          <a:graphicData uri="http://schemas.openxmlformats.org/drawingml/2006/table">
            <a:tbl>
              <a:tblPr>
                <a:noFill/>
                <a:tableStyleId>{11B7F975-DB57-4DD1-A934-4408677926F8}</a:tableStyleId>
              </a:tblPr>
              <a:tblGrid>
                <a:gridCol w="276200"/>
                <a:gridCol w="850875"/>
                <a:gridCol w="2616150"/>
                <a:gridCol w="749275"/>
                <a:gridCol w="761975"/>
                <a:gridCol w="685775"/>
                <a:gridCol w="1028675"/>
                <a:gridCol w="584200"/>
                <a:gridCol w="584200"/>
                <a:gridCol w="584200"/>
              </a:tblGrid>
              <a:tr h="513400">
                <a:tc>
                  <a:txBody>
                    <a:bodyPr/>
                    <a:lstStyle/>
                    <a:p>
                      <a:pPr indent="0" lvl="0" marL="0" marR="0" rtl="0" algn="l">
                        <a:lnSpc>
                          <a:spcPct val="115000"/>
                        </a:lnSpc>
                        <a:spcBef>
                          <a:spcPts val="0"/>
                        </a:spcBef>
                        <a:spcAft>
                          <a:spcPts val="0"/>
                        </a:spcAft>
                        <a:buClr>
                          <a:srgbClr val="000000"/>
                        </a:buClr>
                        <a:buSzPts val="1400"/>
                        <a:buFont typeface="Arial"/>
                        <a:buNone/>
                      </a:pPr>
                      <a:r>
                        <a:t/>
                      </a:r>
                      <a:endParaRPr sz="140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GO.ID</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Term</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Annotated</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Significant</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Expected</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Rank in classic Fisher</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a:t>C</a:t>
                      </a:r>
                      <a:r>
                        <a:rPr b="1" lang="en" sz="750" u="none" cap="none" strike="noStrike"/>
                        <a:t>lassic</a:t>
                      </a:r>
                      <a:endParaRPr b="1" sz="750" u="none" cap="none" strike="noStrike"/>
                    </a:p>
                    <a:p>
                      <a:pPr indent="0" lvl="0" marL="0" marR="0" rtl="0" algn="l">
                        <a:lnSpc>
                          <a:spcPct val="115000"/>
                        </a:lnSpc>
                        <a:spcBef>
                          <a:spcPts val="0"/>
                        </a:spcBef>
                        <a:spcAft>
                          <a:spcPts val="0"/>
                        </a:spcAft>
                        <a:buClr>
                          <a:srgbClr val="000000"/>
                        </a:buClr>
                        <a:buSzPts val="750"/>
                        <a:buFont typeface="Arial"/>
                        <a:buNone/>
                      </a:pPr>
                      <a:r>
                        <a:rPr b="1" lang="en" sz="750"/>
                        <a:t>Fisher</a:t>
                      </a:r>
                      <a:endParaRPr b="1" sz="750"/>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KS</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weight</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0B3B2"/>
                    </a:solidFill>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1</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GO:0019221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cytokine-mediated signaling pathway</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585</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236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173.62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1.1E-08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6E-08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1.9E-08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2</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GO:0002444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myeloid leukocyte mediated immunity</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444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182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131.77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1.5E-07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3.6E-07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1.5E-07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3</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GO:0060548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negative regulation of cell death</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714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272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211.91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4.1E-07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2.7E-06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3.9E-07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4</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GO:0043299</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leukocyte degranulation</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427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174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126.73</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60</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4.5E-07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7.6E-07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4.5E-07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5</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GO:0002479</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antigen processing and presentation of e...</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40</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20.18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5.3E-07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3.6E-06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5.3E-07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6</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GO:0006984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ER-nucleus signaling pathway</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15.14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69</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9.8E-07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1.3E-06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9.8E-07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7</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GO:0006955</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immune response</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1469</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579</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435.98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9E-18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6.9E-19</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1.4E-06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8</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GO:0002275</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myeloid cell activation involved in immu...</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432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175</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128.21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65</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6.6E-07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1.2E-06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1.9E-06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9</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GO:0050853</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B cell receptor signaling pathway</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73</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21.67</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82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2.1E-06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3.1E-06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2.1E-06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71525">
                <a:tc>
                  <a:txBody>
                    <a:bodyPr/>
                    <a:lstStyle/>
                    <a:p>
                      <a:pPr indent="0" lvl="0" marL="0" marR="0" rtl="0" algn="l">
                        <a:lnSpc>
                          <a:spcPct val="115000"/>
                        </a:lnSpc>
                        <a:spcBef>
                          <a:spcPts val="0"/>
                        </a:spcBef>
                        <a:spcAft>
                          <a:spcPts val="0"/>
                        </a:spcAft>
                        <a:buClr>
                          <a:srgbClr val="000000"/>
                        </a:buClr>
                        <a:buSzPts val="750"/>
                        <a:buFont typeface="Arial"/>
                        <a:buNone/>
                      </a:pPr>
                      <a:r>
                        <a:rPr b="1" lang="en" sz="750" u="none" cap="none" strike="noStrike"/>
                        <a:t>10</a:t>
                      </a:r>
                      <a:endParaRPr b="1"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4D4D4"/>
                    </a:solidFill>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GO:0022613</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ribonucleoprotein complex biogenesis</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433</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182</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128.51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41</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1.8E-08</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6.2E-14</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50"/>
                        <a:buFont typeface="Arial"/>
                        <a:buNone/>
                      </a:pPr>
                      <a:r>
                        <a:rPr lang="en" sz="750" u="none" cap="none" strike="noStrike"/>
                        <a:t>3E-06</a:t>
                      </a:r>
                      <a:endParaRPr sz="750" u="none" cap="none" strike="noStrike"/>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
        <p:nvSpPr>
          <p:cNvPr id="416" name="Google Shape;416;p35"/>
          <p:cNvSpPr/>
          <p:nvPr/>
        </p:nvSpPr>
        <p:spPr>
          <a:xfrm>
            <a:off x="485875" y="1211299"/>
            <a:ext cx="3467100" cy="18576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idx="4294967295" type="title"/>
          </p:nvPr>
        </p:nvSpPr>
        <p:spPr>
          <a:xfrm>
            <a:off x="0" y="0"/>
            <a:ext cx="7031100" cy="1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100">
                <a:solidFill>
                  <a:srgbClr val="000000"/>
                </a:solidFill>
                <a:latin typeface="Nunito"/>
                <a:ea typeface="Nunito"/>
                <a:cs typeface="Nunito"/>
                <a:sym typeface="Nunito"/>
              </a:rPr>
              <a:t>Top 5 differentially expressed pathways</a:t>
            </a:r>
            <a:endParaRPr b="1" sz="2100">
              <a:solidFill>
                <a:srgbClr val="000000"/>
              </a:solidFill>
              <a:latin typeface="Nunito"/>
              <a:ea typeface="Nunito"/>
              <a:cs typeface="Nunito"/>
              <a:sym typeface="Nunito"/>
            </a:endParaRPr>
          </a:p>
        </p:txBody>
      </p:sp>
      <p:sp>
        <p:nvSpPr>
          <p:cNvPr id="422" name="Google Shape;422;p36"/>
          <p:cNvSpPr txBox="1"/>
          <p:nvPr>
            <p:ph idx="4294967295" type="body"/>
          </p:nvPr>
        </p:nvSpPr>
        <p:spPr>
          <a:xfrm>
            <a:off x="77050" y="538250"/>
            <a:ext cx="8639400" cy="4528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i="1" lang="en" sz="1400">
                <a:solidFill>
                  <a:srgbClr val="000000"/>
                </a:solidFill>
                <a:highlight>
                  <a:srgbClr val="FFFFFF"/>
                </a:highlight>
                <a:latin typeface="Nunito"/>
                <a:ea typeface="Nunito"/>
                <a:cs typeface="Nunito"/>
                <a:sym typeface="Nunito"/>
              </a:rPr>
              <a:t>Cytokine-mediated signalling pathway </a:t>
            </a:r>
            <a:endParaRPr b="1" i="1" sz="1400">
              <a:solidFill>
                <a:srgbClr val="000000"/>
              </a:solidFill>
              <a:highlight>
                <a:srgbClr val="FFFFFF"/>
              </a:highlight>
              <a:latin typeface="Nunito"/>
              <a:ea typeface="Nunito"/>
              <a:cs typeface="Nunito"/>
              <a:sym typeface="Nunito"/>
            </a:endParaRPr>
          </a:p>
          <a:p>
            <a:pPr indent="0" lvl="1" marL="0" rtl="0" algn="just">
              <a:lnSpc>
                <a:spcPct val="100000"/>
              </a:lnSpc>
              <a:spcBef>
                <a:spcPts val="600"/>
              </a:spcBef>
              <a:spcAft>
                <a:spcPts val="0"/>
              </a:spcAft>
              <a:buClr>
                <a:srgbClr val="000000"/>
              </a:buClr>
              <a:buSzPts val="1200"/>
              <a:buNone/>
            </a:pPr>
            <a:r>
              <a:rPr lang="en" sz="1000">
                <a:solidFill>
                  <a:srgbClr val="000000"/>
                </a:solidFill>
                <a:highlight>
                  <a:srgbClr val="FFFFFF"/>
                </a:highlight>
                <a:latin typeface="Nunito"/>
                <a:ea typeface="Nunito"/>
                <a:cs typeface="Nunito"/>
                <a:sym typeface="Nunito"/>
              </a:rPr>
              <a:t>A series of molecular signals initiated by the binding of a cytokine to a receptor on the surface of a cell, and ending with regulation of a downstream cellular process, e.g. transcription.</a:t>
            </a:r>
            <a:endParaRPr b="1" sz="1100">
              <a:solidFill>
                <a:srgbClr val="000000"/>
              </a:solidFill>
              <a:highlight>
                <a:srgbClr val="FFFFFF"/>
              </a:highlight>
              <a:latin typeface="Nunito"/>
              <a:ea typeface="Nunito"/>
              <a:cs typeface="Nunito"/>
              <a:sym typeface="Nunito"/>
            </a:endParaRPr>
          </a:p>
          <a:p>
            <a:pPr indent="0" lvl="0" marL="0" rtl="0" algn="just">
              <a:lnSpc>
                <a:spcPct val="100000"/>
              </a:lnSpc>
              <a:spcBef>
                <a:spcPts val="600"/>
              </a:spcBef>
              <a:spcAft>
                <a:spcPts val="0"/>
              </a:spcAft>
              <a:buNone/>
            </a:pPr>
            <a:r>
              <a:t/>
            </a:r>
            <a:endParaRPr b="1" i="1" sz="1400">
              <a:solidFill>
                <a:srgbClr val="000000"/>
              </a:solidFill>
              <a:highlight>
                <a:srgbClr val="FFFFFF"/>
              </a:highlight>
            </a:endParaRPr>
          </a:p>
          <a:p>
            <a:pPr indent="0" lvl="0" marL="0" rtl="0" algn="just">
              <a:lnSpc>
                <a:spcPct val="100000"/>
              </a:lnSpc>
              <a:spcBef>
                <a:spcPts val="600"/>
              </a:spcBef>
              <a:spcAft>
                <a:spcPts val="0"/>
              </a:spcAft>
              <a:buNone/>
            </a:pPr>
            <a:r>
              <a:rPr b="1" i="1" lang="en" sz="1400">
                <a:solidFill>
                  <a:srgbClr val="000000"/>
                </a:solidFill>
                <a:highlight>
                  <a:srgbClr val="FFFFFF"/>
                </a:highlight>
                <a:latin typeface="Nunito"/>
                <a:ea typeface="Nunito"/>
                <a:cs typeface="Nunito"/>
                <a:sym typeface="Nunito"/>
              </a:rPr>
              <a:t>Myeloid leukocyte mediated immunity</a:t>
            </a:r>
            <a:r>
              <a:rPr b="1" i="1" lang="en" sz="1200">
                <a:solidFill>
                  <a:srgbClr val="000000"/>
                </a:solidFill>
                <a:highlight>
                  <a:srgbClr val="FFFFFF"/>
                </a:highlight>
                <a:latin typeface="Nunito"/>
                <a:ea typeface="Nunito"/>
                <a:cs typeface="Nunito"/>
                <a:sym typeface="Nunito"/>
              </a:rPr>
              <a:t> </a:t>
            </a:r>
            <a:endParaRPr i="1" sz="1200">
              <a:solidFill>
                <a:srgbClr val="000000"/>
              </a:solidFill>
              <a:highlight>
                <a:srgbClr val="FFFFFF"/>
              </a:highlight>
            </a:endParaRPr>
          </a:p>
          <a:p>
            <a:pPr indent="0" lvl="0" marL="0" rtl="0" algn="just">
              <a:lnSpc>
                <a:spcPct val="100000"/>
              </a:lnSpc>
              <a:spcBef>
                <a:spcPts val="600"/>
              </a:spcBef>
              <a:spcAft>
                <a:spcPts val="0"/>
              </a:spcAft>
              <a:buNone/>
            </a:pPr>
            <a:r>
              <a:rPr lang="en" sz="1000">
                <a:solidFill>
                  <a:srgbClr val="000000"/>
                </a:solidFill>
                <a:highlight>
                  <a:srgbClr val="FFFFFF"/>
                </a:highlight>
                <a:latin typeface="Nunito"/>
                <a:ea typeface="Nunito"/>
                <a:cs typeface="Nunito"/>
                <a:sym typeface="Nunito"/>
              </a:rPr>
              <a:t>Any process involved in the carrying out of an immune response by a myeloid leukocyte.</a:t>
            </a:r>
            <a:endParaRPr sz="1000">
              <a:solidFill>
                <a:srgbClr val="000000"/>
              </a:solidFill>
              <a:highlight>
                <a:srgbClr val="FFFFFF"/>
              </a:highlight>
              <a:latin typeface="Nunito"/>
              <a:ea typeface="Nunito"/>
              <a:cs typeface="Nunito"/>
              <a:sym typeface="Nunito"/>
            </a:endParaRPr>
          </a:p>
          <a:p>
            <a:pPr indent="-228600" lvl="0" marL="457200" rtl="0" algn="just">
              <a:lnSpc>
                <a:spcPct val="100000"/>
              </a:lnSpc>
              <a:spcBef>
                <a:spcPts val="600"/>
              </a:spcBef>
              <a:spcAft>
                <a:spcPts val="0"/>
              </a:spcAft>
              <a:buClr>
                <a:srgbClr val="000000"/>
              </a:buClr>
              <a:buSzPts val="1200"/>
              <a:buFont typeface="Arial"/>
              <a:buNone/>
            </a:pPr>
            <a:r>
              <a:t/>
            </a:r>
            <a:endParaRPr b="1" sz="1000">
              <a:solidFill>
                <a:srgbClr val="000000"/>
              </a:solidFill>
              <a:highlight>
                <a:srgbClr val="FFFFFF"/>
              </a:highlight>
              <a:latin typeface="Nunito"/>
              <a:ea typeface="Nunito"/>
              <a:cs typeface="Nunito"/>
              <a:sym typeface="Nunito"/>
            </a:endParaRPr>
          </a:p>
          <a:p>
            <a:pPr indent="0" lvl="0" marL="0" rtl="0" algn="just">
              <a:lnSpc>
                <a:spcPct val="100000"/>
              </a:lnSpc>
              <a:spcBef>
                <a:spcPts val="600"/>
              </a:spcBef>
              <a:spcAft>
                <a:spcPts val="0"/>
              </a:spcAft>
              <a:buNone/>
            </a:pPr>
            <a:r>
              <a:rPr b="1" i="1" lang="en" sz="1400">
                <a:solidFill>
                  <a:srgbClr val="000000"/>
                </a:solidFill>
                <a:highlight>
                  <a:srgbClr val="FFFFFF"/>
                </a:highlight>
                <a:latin typeface="Nunito"/>
                <a:ea typeface="Nunito"/>
                <a:cs typeface="Nunito"/>
                <a:sym typeface="Nunito"/>
              </a:rPr>
              <a:t>Negative regulation of cell death</a:t>
            </a:r>
            <a:endParaRPr b="1" i="1" sz="1400">
              <a:solidFill>
                <a:srgbClr val="000000"/>
              </a:solidFill>
              <a:highlight>
                <a:srgbClr val="FFFFFF"/>
              </a:highlight>
              <a:latin typeface="Nunito"/>
              <a:ea typeface="Nunito"/>
              <a:cs typeface="Nunito"/>
              <a:sym typeface="Nunito"/>
            </a:endParaRPr>
          </a:p>
          <a:p>
            <a:pPr indent="0" lvl="1" marL="0" rtl="0" algn="just">
              <a:lnSpc>
                <a:spcPct val="100000"/>
              </a:lnSpc>
              <a:spcBef>
                <a:spcPts val="600"/>
              </a:spcBef>
              <a:spcAft>
                <a:spcPts val="0"/>
              </a:spcAft>
              <a:buClr>
                <a:srgbClr val="000000"/>
              </a:buClr>
              <a:buSzPts val="1200"/>
              <a:buNone/>
            </a:pPr>
            <a:r>
              <a:rPr lang="en" sz="1000">
                <a:solidFill>
                  <a:srgbClr val="000000"/>
                </a:solidFill>
                <a:highlight>
                  <a:srgbClr val="FFFFFF"/>
                </a:highlight>
                <a:latin typeface="Nunito"/>
                <a:ea typeface="Nunito"/>
                <a:cs typeface="Nunito"/>
                <a:sym typeface="Nunito"/>
              </a:rPr>
              <a:t>Any process that decreases the rate or frequency of cell death. Cell death is the specific activation or halting of processes within a cell so that its vital functions markedly cease, rather than simply deteriorating gradually over time, which culminates in cell death.</a:t>
            </a:r>
            <a:endParaRPr sz="1000"/>
          </a:p>
          <a:p>
            <a:pPr indent="-228600" lvl="1" marL="914400" rtl="0" algn="just">
              <a:lnSpc>
                <a:spcPct val="100000"/>
              </a:lnSpc>
              <a:spcBef>
                <a:spcPts val="600"/>
              </a:spcBef>
              <a:spcAft>
                <a:spcPts val="0"/>
              </a:spcAft>
              <a:buClr>
                <a:srgbClr val="000000"/>
              </a:buClr>
              <a:buSzPts val="1200"/>
              <a:buFont typeface="Arial"/>
              <a:buNone/>
            </a:pPr>
            <a:r>
              <a:t/>
            </a:r>
            <a:endParaRPr sz="1200">
              <a:solidFill>
                <a:srgbClr val="000000"/>
              </a:solidFill>
              <a:highlight>
                <a:srgbClr val="FFFFFF"/>
              </a:highlight>
              <a:latin typeface="Nunito"/>
              <a:ea typeface="Nunito"/>
              <a:cs typeface="Nunito"/>
              <a:sym typeface="Nunito"/>
            </a:endParaRPr>
          </a:p>
          <a:p>
            <a:pPr indent="0" lvl="0" marL="0" rtl="0" algn="just">
              <a:lnSpc>
                <a:spcPct val="100000"/>
              </a:lnSpc>
              <a:spcBef>
                <a:spcPts val="600"/>
              </a:spcBef>
              <a:spcAft>
                <a:spcPts val="0"/>
              </a:spcAft>
              <a:buNone/>
            </a:pPr>
            <a:r>
              <a:rPr b="1" i="1" lang="en" sz="1400">
                <a:solidFill>
                  <a:srgbClr val="000000"/>
                </a:solidFill>
                <a:highlight>
                  <a:srgbClr val="FFFFFF"/>
                </a:highlight>
                <a:latin typeface="Nunito"/>
                <a:ea typeface="Nunito"/>
                <a:cs typeface="Nunito"/>
                <a:sym typeface="Nunito"/>
              </a:rPr>
              <a:t>Leukocyte degranulation</a:t>
            </a:r>
            <a:endParaRPr b="1" i="1" sz="1400">
              <a:solidFill>
                <a:srgbClr val="000000"/>
              </a:solidFill>
              <a:highlight>
                <a:srgbClr val="FFFFFF"/>
              </a:highlight>
              <a:latin typeface="Nunito"/>
              <a:ea typeface="Nunito"/>
              <a:cs typeface="Nunito"/>
              <a:sym typeface="Nunito"/>
            </a:endParaRPr>
          </a:p>
          <a:p>
            <a:pPr indent="0" lvl="1" marL="0" rtl="0" algn="just">
              <a:lnSpc>
                <a:spcPct val="100000"/>
              </a:lnSpc>
              <a:spcBef>
                <a:spcPts val="600"/>
              </a:spcBef>
              <a:spcAft>
                <a:spcPts val="0"/>
              </a:spcAft>
              <a:buClr>
                <a:srgbClr val="000000"/>
              </a:buClr>
              <a:buSzPts val="1200"/>
              <a:buNone/>
            </a:pPr>
            <a:r>
              <a:rPr lang="en" sz="1000">
                <a:solidFill>
                  <a:srgbClr val="000000"/>
                </a:solidFill>
                <a:highlight>
                  <a:srgbClr val="FFFFFF"/>
                </a:highlight>
                <a:latin typeface="Nunito"/>
                <a:ea typeface="Nunito"/>
                <a:cs typeface="Nunito"/>
                <a:sym typeface="Nunito"/>
              </a:rPr>
              <a:t>The regulated exocytosis of secretory granules by a leukocyte.</a:t>
            </a:r>
            <a:endParaRPr sz="1000"/>
          </a:p>
          <a:p>
            <a:pPr indent="0" lvl="1" marL="609600" rtl="0" algn="just">
              <a:lnSpc>
                <a:spcPct val="100000"/>
              </a:lnSpc>
              <a:spcBef>
                <a:spcPts val="600"/>
              </a:spcBef>
              <a:spcAft>
                <a:spcPts val="0"/>
              </a:spcAft>
              <a:buClr>
                <a:srgbClr val="000000"/>
              </a:buClr>
              <a:buSzPts val="1200"/>
              <a:buNone/>
            </a:pPr>
            <a:r>
              <a:t/>
            </a:r>
            <a:endParaRPr>
              <a:solidFill>
                <a:srgbClr val="000000"/>
              </a:solidFill>
              <a:highlight>
                <a:srgbClr val="FFFFFF"/>
              </a:highlight>
              <a:latin typeface="Nunito"/>
              <a:ea typeface="Nunito"/>
              <a:cs typeface="Nunito"/>
              <a:sym typeface="Nunito"/>
            </a:endParaRPr>
          </a:p>
          <a:p>
            <a:pPr indent="0" lvl="0" marL="0" rtl="0" algn="just">
              <a:lnSpc>
                <a:spcPct val="100000"/>
              </a:lnSpc>
              <a:spcBef>
                <a:spcPts val="600"/>
              </a:spcBef>
              <a:spcAft>
                <a:spcPts val="0"/>
              </a:spcAft>
              <a:buNone/>
            </a:pPr>
            <a:r>
              <a:rPr b="1" i="1" lang="en" sz="1400">
                <a:solidFill>
                  <a:srgbClr val="000000"/>
                </a:solidFill>
                <a:highlight>
                  <a:srgbClr val="FFFFFF"/>
                </a:highlight>
                <a:latin typeface="Nunito"/>
                <a:ea typeface="Nunito"/>
                <a:cs typeface="Nunito"/>
                <a:sym typeface="Nunito"/>
              </a:rPr>
              <a:t>Antigen processing and presentation of e</a:t>
            </a:r>
            <a:r>
              <a:rPr b="1" i="1" lang="en" sz="1400">
                <a:solidFill>
                  <a:srgbClr val="000000"/>
                </a:solidFill>
                <a:highlight>
                  <a:schemeClr val="lt1"/>
                </a:highlight>
                <a:latin typeface="Nunito"/>
                <a:ea typeface="Nunito"/>
                <a:cs typeface="Nunito"/>
                <a:sym typeface="Nunito"/>
              </a:rPr>
              <a:t>xogenous peptide antigen via MHC class I</a:t>
            </a:r>
            <a:r>
              <a:rPr b="1" i="1" lang="en" sz="1400">
                <a:solidFill>
                  <a:srgbClr val="000000"/>
                </a:solidFill>
                <a:highlight>
                  <a:schemeClr val="lt1"/>
                </a:highlight>
              </a:rPr>
              <a:t> (</a:t>
            </a:r>
            <a:r>
              <a:rPr b="1" i="1" lang="en" sz="1400">
                <a:solidFill>
                  <a:srgbClr val="000000"/>
                </a:solidFill>
                <a:highlight>
                  <a:schemeClr val="lt1"/>
                </a:highlight>
                <a:latin typeface="Nunito"/>
                <a:ea typeface="Nunito"/>
                <a:cs typeface="Nunito"/>
                <a:sym typeface="Nunito"/>
              </a:rPr>
              <a:t>TAP-dependent)</a:t>
            </a:r>
            <a:endParaRPr b="1" i="1" sz="1400">
              <a:solidFill>
                <a:srgbClr val="000000"/>
              </a:solidFill>
              <a:highlight>
                <a:schemeClr val="lt1"/>
              </a:highlight>
              <a:latin typeface="Nunito"/>
              <a:ea typeface="Nunito"/>
              <a:cs typeface="Nunito"/>
              <a:sym typeface="Nunito"/>
            </a:endParaRPr>
          </a:p>
          <a:p>
            <a:pPr indent="0" lvl="1" marL="0" rtl="0" algn="just">
              <a:lnSpc>
                <a:spcPct val="100000"/>
              </a:lnSpc>
              <a:spcBef>
                <a:spcPts val="600"/>
              </a:spcBef>
              <a:spcAft>
                <a:spcPts val="0"/>
              </a:spcAft>
              <a:buClr>
                <a:srgbClr val="000000"/>
              </a:buClr>
              <a:buSzPts val="1200"/>
              <a:buNone/>
            </a:pPr>
            <a:r>
              <a:rPr lang="en" sz="1000">
                <a:solidFill>
                  <a:srgbClr val="000000"/>
                </a:solidFill>
                <a:highlight>
                  <a:srgbClr val="FFFFFF"/>
                </a:highlight>
                <a:latin typeface="Nunito"/>
                <a:ea typeface="Nunito"/>
                <a:cs typeface="Nunito"/>
                <a:sym typeface="Nunito"/>
              </a:rPr>
              <a:t>The process in which an antigen-presenting cell expresses a peptide antigen of exogenous origin on its cell surface in association with an MHC class I protein complex following intracellular transport via a TAP (transporter associated with antigen processing) pathway. </a:t>
            </a:r>
            <a:endParaRPr sz="1000">
              <a:solidFill>
                <a:srgbClr val="444444"/>
              </a:solidFill>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idx="4294967295" type="title"/>
          </p:nvPr>
        </p:nvSpPr>
        <p:spPr>
          <a:xfrm>
            <a:off x="76200" y="185188"/>
            <a:ext cx="7031100" cy="1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solidFill>
                  <a:srgbClr val="000000"/>
                </a:solidFill>
                <a:latin typeface="Nunito"/>
                <a:ea typeface="Nunito"/>
                <a:cs typeface="Nunito"/>
                <a:sym typeface="Nunito"/>
              </a:rPr>
              <a:t>Conclusions</a:t>
            </a:r>
            <a:endParaRPr sz="2100">
              <a:solidFill>
                <a:srgbClr val="000000"/>
              </a:solidFill>
              <a:latin typeface="Nunito"/>
              <a:ea typeface="Nunito"/>
              <a:cs typeface="Nunito"/>
              <a:sym typeface="Nunito"/>
            </a:endParaRPr>
          </a:p>
        </p:txBody>
      </p:sp>
      <p:sp>
        <p:nvSpPr>
          <p:cNvPr id="428" name="Google Shape;428;p37"/>
          <p:cNvSpPr txBox="1"/>
          <p:nvPr/>
        </p:nvSpPr>
        <p:spPr>
          <a:xfrm>
            <a:off x="76200" y="614200"/>
            <a:ext cx="8666700" cy="421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latin typeface="Nunito"/>
              <a:ea typeface="Nunito"/>
              <a:cs typeface="Nunito"/>
              <a:sym typeface="Nunito"/>
            </a:endParaRPr>
          </a:p>
          <a:p>
            <a:pPr indent="-317500" lvl="0" marL="457200" rtl="0" algn="l">
              <a:spcBef>
                <a:spcPts val="1200"/>
              </a:spcBef>
              <a:spcAft>
                <a:spcPts val="0"/>
              </a:spcAft>
              <a:buSzPts val="1400"/>
              <a:buFont typeface="Nunito"/>
              <a:buChar char="●"/>
            </a:pPr>
            <a:r>
              <a:rPr lang="en">
                <a:latin typeface="Nunito"/>
                <a:ea typeface="Nunito"/>
                <a:cs typeface="Nunito"/>
                <a:sym typeface="Nunito"/>
              </a:rPr>
              <a:t>The  differences between the transcriptomes of the sensitive ‘parental’ cells and the derived resistant cells were defined, with 3290 of these genes were upregulated </a:t>
            </a:r>
            <a:r>
              <a:rPr lang="en">
                <a:solidFill>
                  <a:schemeClr val="dk2"/>
                </a:solidFill>
                <a:latin typeface="Nunito"/>
                <a:ea typeface="Nunito"/>
                <a:cs typeface="Nunito"/>
                <a:sym typeface="Nunito"/>
              </a:rPr>
              <a:t>and </a:t>
            </a:r>
            <a:r>
              <a:rPr lang="en">
                <a:latin typeface="Nunito"/>
                <a:ea typeface="Nunito"/>
                <a:cs typeface="Nunito"/>
                <a:sym typeface="Nunito"/>
              </a:rPr>
              <a:t>3061 genes were downregulated (p&gt;0.1).</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b="1">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major difference between the parental and resistant cells appears to be downregulation of genes clustered at 18q21; this may indicate loss of amplification of this region. These findings appear to be consistent with those of Zhao </a:t>
            </a:r>
            <a:r>
              <a:rPr i="1" lang="en">
                <a:latin typeface="Nunito"/>
                <a:ea typeface="Nunito"/>
                <a:cs typeface="Nunito"/>
                <a:sym typeface="Nunito"/>
              </a:rPr>
              <a:t>et al</a:t>
            </a:r>
            <a:r>
              <a:rPr lang="en">
                <a:latin typeface="Nunito"/>
                <a:ea typeface="Nunito"/>
                <a:cs typeface="Nunito"/>
                <a:sym typeface="Nunito"/>
              </a:rPr>
              <a:t>.</a:t>
            </a:r>
            <a:endParaRPr>
              <a:latin typeface="Nunito"/>
              <a:ea typeface="Nunito"/>
              <a:cs typeface="Nunito"/>
              <a:sym typeface="Nunito"/>
            </a:endParaRPr>
          </a:p>
          <a:p>
            <a:pPr indent="0" lvl="0" marL="457200" rtl="0" algn="just">
              <a:spcBef>
                <a:spcPts val="1200"/>
              </a:spcBef>
              <a:spcAft>
                <a:spcPts val="0"/>
              </a:spcAft>
              <a:buNone/>
            </a:pPr>
            <a:r>
              <a:t/>
            </a:r>
            <a:endParaRPr>
              <a:latin typeface="Nunito"/>
              <a:ea typeface="Nunito"/>
              <a:cs typeface="Nunito"/>
              <a:sym typeface="Nunito"/>
            </a:endParaRPr>
          </a:p>
          <a:p>
            <a:pPr indent="-317500" lvl="0" marL="457200" rtl="0" algn="just">
              <a:spcBef>
                <a:spcPts val="1200"/>
              </a:spcBef>
              <a:spcAft>
                <a:spcPts val="0"/>
              </a:spcAft>
              <a:buSzPts val="1400"/>
              <a:buFont typeface="Nunito"/>
              <a:buChar char="●"/>
            </a:pPr>
            <a:r>
              <a:rPr lang="en">
                <a:latin typeface="Nunito"/>
                <a:ea typeface="Nunito"/>
                <a:cs typeface="Nunito"/>
                <a:sym typeface="Nunito"/>
              </a:rPr>
              <a:t>These genes clustered at 18q21 were all shown to contribute to different cancers,  3 in lymphomas and </a:t>
            </a:r>
            <a:r>
              <a:rPr i="1" lang="en">
                <a:latin typeface="Nunito"/>
                <a:ea typeface="Nunito"/>
                <a:cs typeface="Nunito"/>
                <a:sym typeface="Nunito"/>
              </a:rPr>
              <a:t>TXNL1</a:t>
            </a:r>
            <a:r>
              <a:rPr lang="en">
                <a:latin typeface="Nunito"/>
                <a:ea typeface="Nunito"/>
                <a:cs typeface="Nunito"/>
                <a:sym typeface="Nunito"/>
              </a:rPr>
              <a:t> specifically in mantle cell lymphoma. </a:t>
            </a:r>
            <a:endParaRPr>
              <a:latin typeface="Nunito"/>
              <a:ea typeface="Nunito"/>
              <a:cs typeface="Nunito"/>
              <a:sym typeface="Nunito"/>
            </a:endParaRPr>
          </a:p>
          <a:p>
            <a:pPr indent="0" lvl="0" marL="0" rtl="0" algn="just">
              <a:spcBef>
                <a:spcPts val="1200"/>
              </a:spcBef>
              <a:spcAft>
                <a:spcPts val="0"/>
              </a:spcAft>
              <a:buNone/>
            </a:pPr>
            <a:r>
              <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As may be expected, the most differentially affected processes are linked to cellular signalling, prevention of cell death and immune evasion, all of which are hallmarks of cancer.  </a:t>
            </a:r>
            <a:endParaRPr sz="1300">
              <a:latin typeface="Nunito"/>
              <a:ea typeface="Nunito"/>
              <a:cs typeface="Nunito"/>
              <a:sym typeface="Nunito"/>
            </a:endParaRPr>
          </a:p>
          <a:p>
            <a:pPr indent="0" lvl="0" marL="0" rtl="0" algn="just">
              <a:spcBef>
                <a:spcPts val="1200"/>
              </a:spcBef>
              <a:spcAft>
                <a:spcPts val="1200"/>
              </a:spcAft>
              <a:buNone/>
            </a:pPr>
            <a:r>
              <a:t/>
            </a:r>
            <a:endParaRPr sz="1300">
              <a:latin typeface="Nunito"/>
              <a:ea typeface="Nunito"/>
              <a:cs typeface="Nunito"/>
              <a:sym typeface="Nunito"/>
            </a:endParaRPr>
          </a:p>
        </p:txBody>
      </p:sp>
      <p:pic>
        <p:nvPicPr>
          <p:cNvPr id="429" name="Google Shape;429;p37"/>
          <p:cNvPicPr preferRelativeResize="0"/>
          <p:nvPr/>
        </p:nvPicPr>
        <p:blipFill>
          <a:blip r:embed="rId3">
            <a:alphaModFix/>
          </a:blip>
          <a:stretch>
            <a:fillRect/>
          </a:stretch>
        </p:blipFill>
        <p:spPr>
          <a:xfrm rot="3235587">
            <a:off x="1757987" y="87034"/>
            <a:ext cx="637304" cy="8294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8"/>
          <p:cNvSpPr txBox="1"/>
          <p:nvPr>
            <p:ph idx="4294967295" type="title"/>
          </p:nvPr>
        </p:nvSpPr>
        <p:spPr>
          <a:xfrm>
            <a:off x="141700" y="89713"/>
            <a:ext cx="7031100" cy="1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100">
                <a:solidFill>
                  <a:srgbClr val="000000"/>
                </a:solidFill>
                <a:latin typeface="Nunito"/>
                <a:ea typeface="Nunito"/>
                <a:cs typeface="Nunito"/>
                <a:sym typeface="Nunito"/>
              </a:rPr>
              <a:t>Future work</a:t>
            </a:r>
            <a:endParaRPr b="1" sz="2100">
              <a:solidFill>
                <a:srgbClr val="000000"/>
              </a:solidFill>
              <a:latin typeface="Nunito"/>
              <a:ea typeface="Nunito"/>
              <a:cs typeface="Nunito"/>
              <a:sym typeface="Nunito"/>
            </a:endParaRPr>
          </a:p>
        </p:txBody>
      </p:sp>
      <p:sp>
        <p:nvSpPr>
          <p:cNvPr id="435" name="Google Shape;435;p38"/>
          <p:cNvSpPr txBox="1"/>
          <p:nvPr/>
        </p:nvSpPr>
        <p:spPr>
          <a:xfrm>
            <a:off x="0" y="994775"/>
            <a:ext cx="8739000" cy="1938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Explore the biological function of the top 5 differentially expressed genes, their relationship to BCL2 (through tools such as Kegg) and isolate if the effect of their up or down regulation confers resistance to </a:t>
            </a:r>
            <a:r>
              <a:rPr lang="en">
                <a:latin typeface="Nunito"/>
                <a:ea typeface="Nunito"/>
                <a:cs typeface="Nunito"/>
                <a:sym typeface="Nunito"/>
              </a:rPr>
              <a:t>Venetoclax</a:t>
            </a:r>
            <a:r>
              <a:rPr lang="en">
                <a:latin typeface="Nunito"/>
                <a:ea typeface="Nunito"/>
                <a:cs typeface="Nunito"/>
                <a:sym typeface="Nunito"/>
              </a:rPr>
              <a:t>. </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Rerun the GO enrichment analysis using different TopGo algorithms (Elim and Classic) to determine if this changes the 5 most differentially pathways. </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317500" lvl="0" marL="457200" rtl="0" algn="just">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Obtain the list of genes corresponding to each GO term and determine which genes contribute the most to each affected process.</a:t>
            </a:r>
            <a:endParaRPr>
              <a:solidFill>
                <a:schemeClr val="dk1"/>
              </a:solidFill>
              <a:latin typeface="Nunito"/>
              <a:ea typeface="Nunito"/>
              <a:cs typeface="Nunito"/>
              <a:sym typeface="Nunito"/>
            </a:endParaRPr>
          </a:p>
          <a:p>
            <a:pPr indent="0" lvl="0" marL="0" rtl="0" algn="just">
              <a:spcBef>
                <a:spcPts val="100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t/>
            </a:r>
            <a:endParaRPr sz="1300">
              <a:latin typeface="Nunito"/>
              <a:ea typeface="Nunito"/>
              <a:cs typeface="Nunito"/>
              <a:sym typeface="Nunito"/>
            </a:endParaRPr>
          </a:p>
        </p:txBody>
      </p:sp>
      <p:sp>
        <p:nvSpPr>
          <p:cNvPr id="436" name="Google Shape;436;p38"/>
          <p:cNvSpPr txBox="1"/>
          <p:nvPr/>
        </p:nvSpPr>
        <p:spPr>
          <a:xfrm>
            <a:off x="141700" y="3149600"/>
            <a:ext cx="8947800" cy="220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100">
                <a:latin typeface="Nunito"/>
                <a:ea typeface="Nunito"/>
                <a:cs typeface="Nunito"/>
                <a:sym typeface="Nunito"/>
              </a:rPr>
              <a:t>Limitations</a:t>
            </a:r>
            <a:endParaRPr b="1" sz="2100">
              <a:latin typeface="Nunito"/>
              <a:ea typeface="Nunito"/>
              <a:cs typeface="Nunito"/>
              <a:sym typeface="Nunito"/>
            </a:endParaRPr>
          </a:p>
          <a:p>
            <a:pPr indent="-317500" lvl="0" marL="457200" rtl="0" algn="just">
              <a:spcBef>
                <a:spcPts val="1200"/>
              </a:spcBef>
              <a:spcAft>
                <a:spcPts val="0"/>
              </a:spcAft>
              <a:buSzPts val="1400"/>
              <a:buFont typeface="Nunito"/>
              <a:buChar char="●"/>
            </a:pPr>
            <a:r>
              <a:rPr i="1" lang="en">
                <a:latin typeface="Nunito"/>
                <a:ea typeface="Nunito"/>
                <a:cs typeface="Nunito"/>
                <a:sym typeface="Nunito"/>
              </a:rPr>
              <a:t>KDSR </a:t>
            </a:r>
            <a:r>
              <a:rPr lang="en">
                <a:latin typeface="Nunito"/>
                <a:ea typeface="Nunito"/>
                <a:cs typeface="Nunito"/>
                <a:sym typeface="Nunito"/>
              </a:rPr>
              <a:t>did not appear in the heat map of the top 20 genes, indicating some sort of analytical error</a:t>
            </a:r>
            <a:endParaRPr>
              <a:latin typeface="Nunito"/>
              <a:ea typeface="Nunito"/>
              <a:cs typeface="Nunito"/>
              <a:sym typeface="Nunito"/>
            </a:endParaRPr>
          </a:p>
          <a:p>
            <a:pPr indent="-317500" lvl="0" marL="457200" rtl="0" algn="just">
              <a:spcBef>
                <a:spcPts val="1000"/>
              </a:spcBef>
              <a:spcAft>
                <a:spcPts val="0"/>
              </a:spcAft>
              <a:buSzPts val="1400"/>
              <a:buFont typeface="Nunito"/>
              <a:buChar char="●"/>
            </a:pPr>
            <a:r>
              <a:rPr lang="en">
                <a:latin typeface="Nunito"/>
                <a:ea typeface="Nunito"/>
                <a:cs typeface="Nunito"/>
                <a:sym typeface="Nunito"/>
              </a:rPr>
              <a:t>Significance was ranked using topGO’s weight algorithm (which accounts for the GO hierarchy) and KS statistic. However, the use of alternative topGo algorithms (e.g. Classic or Elim) and different statistic such as Fisher’s Exact test might have changed the rankings. </a:t>
            </a:r>
            <a:endParaRPr>
              <a:latin typeface="Nunito"/>
              <a:ea typeface="Nunito"/>
              <a:cs typeface="Nunito"/>
              <a:sym typeface="Nunito"/>
            </a:endParaRPr>
          </a:p>
        </p:txBody>
      </p:sp>
      <p:pic>
        <p:nvPicPr>
          <p:cNvPr id="437" name="Google Shape;437;p38"/>
          <p:cNvPicPr preferRelativeResize="0"/>
          <p:nvPr/>
        </p:nvPicPr>
        <p:blipFill>
          <a:blip r:embed="rId3">
            <a:alphaModFix/>
          </a:blip>
          <a:stretch>
            <a:fillRect/>
          </a:stretch>
        </p:blipFill>
        <p:spPr>
          <a:xfrm>
            <a:off x="1781950" y="3051525"/>
            <a:ext cx="584675" cy="584675"/>
          </a:xfrm>
          <a:prstGeom prst="rect">
            <a:avLst/>
          </a:prstGeom>
          <a:noFill/>
          <a:ln>
            <a:noFill/>
          </a:ln>
        </p:spPr>
      </p:pic>
      <p:pic>
        <p:nvPicPr>
          <p:cNvPr id="438" name="Google Shape;438;p38"/>
          <p:cNvPicPr preferRelativeResize="0"/>
          <p:nvPr/>
        </p:nvPicPr>
        <p:blipFill>
          <a:blip r:embed="rId4">
            <a:alphaModFix/>
          </a:blip>
          <a:stretch>
            <a:fillRect/>
          </a:stretch>
        </p:blipFill>
        <p:spPr>
          <a:xfrm>
            <a:off x="1920950" y="89724"/>
            <a:ext cx="445675" cy="50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39"/>
          <p:cNvPicPr preferRelativeResize="0"/>
          <p:nvPr/>
        </p:nvPicPr>
        <p:blipFill rotWithShape="1">
          <a:blip r:embed="rId3">
            <a:alphaModFix/>
          </a:blip>
          <a:srcRect b="3936" l="0" r="0" t="3650"/>
          <a:stretch/>
        </p:blipFill>
        <p:spPr>
          <a:xfrm>
            <a:off x="140963" y="532800"/>
            <a:ext cx="8862075" cy="4610700"/>
          </a:xfrm>
          <a:prstGeom prst="rect">
            <a:avLst/>
          </a:prstGeom>
          <a:noFill/>
          <a:ln>
            <a:noFill/>
          </a:ln>
        </p:spPr>
      </p:pic>
      <p:sp>
        <p:nvSpPr>
          <p:cNvPr id="444" name="Google Shape;444;p39"/>
          <p:cNvSpPr txBox="1"/>
          <p:nvPr>
            <p:ph idx="4294967295" type="title"/>
          </p:nvPr>
        </p:nvSpPr>
        <p:spPr>
          <a:xfrm>
            <a:off x="60275" y="80375"/>
            <a:ext cx="7031100" cy="99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solidFill>
                  <a:srgbClr val="000000"/>
                </a:solidFill>
                <a:latin typeface="Nunito"/>
                <a:ea typeface="Nunito"/>
                <a:cs typeface="Nunito"/>
                <a:sym typeface="Nunito"/>
              </a:rPr>
              <a:t>Appendix  - </a:t>
            </a:r>
            <a:r>
              <a:rPr lang="en" sz="2100">
                <a:solidFill>
                  <a:srgbClr val="000000"/>
                </a:solidFill>
                <a:latin typeface="Nunito"/>
                <a:ea typeface="Nunito"/>
                <a:cs typeface="Nunito"/>
                <a:sym typeface="Nunito"/>
              </a:rPr>
              <a:t>GO subgraph with top 3 nodes </a:t>
            </a:r>
            <a:endParaRPr sz="2100">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nvSpPr>
        <p:spPr>
          <a:xfrm>
            <a:off x="37475" y="7"/>
            <a:ext cx="8340600" cy="8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Nunito"/>
                <a:ea typeface="Nunito"/>
                <a:cs typeface="Nunito"/>
                <a:sym typeface="Nunito"/>
              </a:rPr>
              <a:t>Background</a:t>
            </a:r>
            <a:endParaRPr b="1" i="0" sz="2100" u="none" cap="none" strike="noStrike">
              <a:solidFill>
                <a:srgbClr val="000000"/>
              </a:solidFill>
              <a:latin typeface="Nunito"/>
              <a:ea typeface="Nunito"/>
              <a:cs typeface="Nunito"/>
              <a:sym typeface="Nunito"/>
            </a:endParaRPr>
          </a:p>
        </p:txBody>
      </p:sp>
      <p:sp>
        <p:nvSpPr>
          <p:cNvPr id="329" name="Google Shape;329;p26"/>
          <p:cNvSpPr txBox="1"/>
          <p:nvPr/>
        </p:nvSpPr>
        <p:spPr>
          <a:xfrm>
            <a:off x="37475" y="3427525"/>
            <a:ext cx="1512300" cy="154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70C0"/>
                </a:solidFill>
                <a:latin typeface="Noto Sans Symbols"/>
                <a:ea typeface="Noto Sans Symbols"/>
                <a:cs typeface="Noto Sans Symbols"/>
                <a:sym typeface="Noto Sans Symbols"/>
              </a:rPr>
              <a:t>●●●●●●●●●●●●●●●●●●●●●●●●●●●●●●●●●●●●●●●●●●●●●●●●●●●●●●●●●●●●●●●●●●●●●●●●●●●●●●●●●●●</a:t>
            </a:r>
            <a:r>
              <a:rPr b="0" i="0" lang="en" sz="1400" u="none" cap="none" strike="noStrike">
                <a:solidFill>
                  <a:srgbClr val="0070C0"/>
                </a:solidFill>
                <a:latin typeface="Noto Sans Symbols"/>
                <a:ea typeface="Noto Sans Symbols"/>
                <a:cs typeface="Noto Sans Symbols"/>
                <a:sym typeface="Noto Sans Symbols"/>
              </a:rPr>
              <a:t>●</a:t>
            </a:r>
            <a:endParaRPr/>
          </a:p>
        </p:txBody>
      </p:sp>
      <p:sp>
        <p:nvSpPr>
          <p:cNvPr id="330" name="Google Shape;330;p26"/>
          <p:cNvSpPr txBox="1"/>
          <p:nvPr/>
        </p:nvSpPr>
        <p:spPr>
          <a:xfrm>
            <a:off x="3136864" y="3971113"/>
            <a:ext cx="464700" cy="461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FF0000"/>
                </a:solidFill>
                <a:latin typeface="Noto Sans Symbols"/>
                <a:ea typeface="Noto Sans Symbols"/>
                <a:cs typeface="Noto Sans Symbols"/>
                <a:sym typeface="Noto Sans Symbols"/>
              </a:rPr>
              <a:t>●</a:t>
            </a:r>
            <a:endParaRPr/>
          </a:p>
        </p:txBody>
      </p:sp>
      <p:sp>
        <p:nvSpPr>
          <p:cNvPr id="331" name="Google Shape;331;p26"/>
          <p:cNvSpPr txBox="1"/>
          <p:nvPr/>
        </p:nvSpPr>
        <p:spPr>
          <a:xfrm>
            <a:off x="5289700" y="3427525"/>
            <a:ext cx="1512300" cy="1548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70C0"/>
                </a:solidFill>
                <a:latin typeface="Noto Sans Symbols"/>
                <a:ea typeface="Noto Sans Symbols"/>
                <a:cs typeface="Noto Sans Symbols"/>
                <a:sym typeface="Noto Sans Symbols"/>
              </a:rPr>
              <a:t>●●●●●●●●●●●●●●●●●●●●●●●●●●</a:t>
            </a:r>
            <a:r>
              <a:rPr b="0" i="0" lang="en" sz="1400" u="none" cap="none" strike="noStrike">
                <a:solidFill>
                  <a:srgbClr val="FF0000"/>
                </a:solidFill>
                <a:latin typeface="Noto Sans Symbols"/>
                <a:ea typeface="Noto Sans Symbols"/>
                <a:cs typeface="Noto Sans Symbols"/>
                <a:sym typeface="Noto Sans Symbols"/>
              </a:rPr>
              <a:t>●●●●●●●●●●●●●●●●●●●●●●●●●●●●●●●●●●●●●●●</a:t>
            </a:r>
            <a:r>
              <a:rPr b="0" i="0" lang="en" sz="1400" u="none" cap="none" strike="noStrike">
                <a:solidFill>
                  <a:srgbClr val="0070C0"/>
                </a:solidFill>
                <a:latin typeface="Noto Sans Symbols"/>
                <a:ea typeface="Noto Sans Symbols"/>
                <a:cs typeface="Noto Sans Symbols"/>
                <a:sym typeface="Noto Sans Symbols"/>
              </a:rPr>
              <a:t>●●●●●●●●●●●●●●●●●●●</a:t>
            </a:r>
            <a:endParaRPr/>
          </a:p>
        </p:txBody>
      </p:sp>
      <p:sp>
        <p:nvSpPr>
          <p:cNvPr id="332" name="Google Shape;332;p26"/>
          <p:cNvSpPr txBox="1"/>
          <p:nvPr/>
        </p:nvSpPr>
        <p:spPr>
          <a:xfrm>
            <a:off x="-190775" y="2967072"/>
            <a:ext cx="2095500" cy="505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Nunito"/>
                <a:ea typeface="Nunito"/>
                <a:cs typeface="Nunito"/>
                <a:sym typeface="Nunito"/>
              </a:rPr>
              <a:t>Venetoclax Sensitive Parental Cells</a:t>
            </a:r>
            <a:endParaRPr b="0" i="0" sz="1400" u="none" cap="none" strike="noStrike">
              <a:solidFill>
                <a:srgbClr val="000000"/>
              </a:solidFill>
              <a:latin typeface="Nunito"/>
              <a:ea typeface="Nunito"/>
              <a:cs typeface="Nunito"/>
              <a:sym typeface="Nunito"/>
            </a:endParaRPr>
          </a:p>
        </p:txBody>
      </p:sp>
      <p:sp>
        <p:nvSpPr>
          <p:cNvPr id="333" name="Google Shape;333;p26"/>
          <p:cNvSpPr txBox="1"/>
          <p:nvPr/>
        </p:nvSpPr>
        <p:spPr>
          <a:xfrm>
            <a:off x="2076674" y="4498104"/>
            <a:ext cx="2585100" cy="430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1" lang="en" sz="1100">
                <a:latin typeface="Nunito"/>
                <a:ea typeface="Nunito"/>
                <a:cs typeface="Nunito"/>
                <a:sym typeface="Nunito"/>
              </a:rPr>
              <a:t>Venetoclax</a:t>
            </a:r>
            <a:r>
              <a:rPr b="0" i="1" lang="en" sz="1100" u="none" cap="none" strike="noStrike">
                <a:solidFill>
                  <a:srgbClr val="000000"/>
                </a:solidFill>
                <a:latin typeface="Nunito"/>
                <a:ea typeface="Nunito"/>
                <a:cs typeface="Nunito"/>
                <a:sym typeface="Nunito"/>
              </a:rPr>
              <a:t> Resistant Cells in a Drug-Tolerant “Persister” State</a:t>
            </a:r>
            <a:endParaRPr b="0" i="1" sz="1100" u="none" cap="none" strike="noStrike">
              <a:solidFill>
                <a:srgbClr val="000000"/>
              </a:solidFill>
              <a:latin typeface="Nunito"/>
              <a:ea typeface="Nunito"/>
              <a:cs typeface="Nunito"/>
              <a:sym typeface="Nunito"/>
            </a:endParaRPr>
          </a:p>
        </p:txBody>
      </p:sp>
      <p:sp>
        <p:nvSpPr>
          <p:cNvPr id="334" name="Google Shape;334;p26"/>
          <p:cNvSpPr txBox="1"/>
          <p:nvPr/>
        </p:nvSpPr>
        <p:spPr>
          <a:xfrm>
            <a:off x="1327249" y="3732314"/>
            <a:ext cx="1512300" cy="43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200">
                <a:latin typeface="Nunito"/>
                <a:ea typeface="Nunito"/>
                <a:cs typeface="Nunito"/>
                <a:sym typeface="Nunito"/>
              </a:rPr>
              <a:t>Venetoclax</a:t>
            </a:r>
            <a:r>
              <a:rPr b="0" i="0" lang="en" sz="1200" u="none" cap="none" strike="noStrike">
                <a:solidFill>
                  <a:srgbClr val="000000"/>
                </a:solidFill>
                <a:latin typeface="Nunito"/>
                <a:ea typeface="Nunito"/>
                <a:cs typeface="Nunito"/>
                <a:sym typeface="Nunito"/>
              </a:rPr>
              <a:t> Exposure</a:t>
            </a:r>
            <a:endParaRPr b="0" i="0" sz="1200" u="none" cap="none" strike="noStrike">
              <a:solidFill>
                <a:srgbClr val="000000"/>
              </a:solidFill>
              <a:latin typeface="Nunito"/>
              <a:ea typeface="Nunito"/>
              <a:cs typeface="Nunito"/>
              <a:sym typeface="Nunito"/>
            </a:endParaRPr>
          </a:p>
        </p:txBody>
      </p:sp>
      <p:cxnSp>
        <p:nvCxnSpPr>
          <p:cNvPr id="335" name="Google Shape;335;p26"/>
          <p:cNvCxnSpPr/>
          <p:nvPr/>
        </p:nvCxnSpPr>
        <p:spPr>
          <a:xfrm>
            <a:off x="1451079" y="4201970"/>
            <a:ext cx="1792200" cy="0"/>
          </a:xfrm>
          <a:prstGeom prst="straightConnector1">
            <a:avLst/>
          </a:prstGeom>
          <a:noFill/>
          <a:ln cap="flat" cmpd="sng" w="76200">
            <a:solidFill>
              <a:srgbClr val="000000"/>
            </a:solidFill>
            <a:prstDash val="solid"/>
            <a:round/>
            <a:headEnd len="sm" w="sm" type="none"/>
            <a:tailEnd len="med" w="med" type="triangle"/>
          </a:ln>
        </p:spPr>
      </p:cxnSp>
      <p:cxnSp>
        <p:nvCxnSpPr>
          <p:cNvPr id="336" name="Google Shape;336;p26"/>
          <p:cNvCxnSpPr/>
          <p:nvPr/>
        </p:nvCxnSpPr>
        <p:spPr>
          <a:xfrm>
            <a:off x="3497509" y="4201963"/>
            <a:ext cx="1792200" cy="0"/>
          </a:xfrm>
          <a:prstGeom prst="straightConnector1">
            <a:avLst/>
          </a:prstGeom>
          <a:noFill/>
          <a:ln cap="flat" cmpd="sng" w="76200">
            <a:solidFill>
              <a:srgbClr val="000000"/>
            </a:solidFill>
            <a:prstDash val="solid"/>
            <a:round/>
            <a:headEnd len="sm" w="sm" type="none"/>
            <a:tailEnd len="med" w="med" type="triangle"/>
          </a:ln>
        </p:spPr>
      </p:cxnSp>
      <p:sp>
        <p:nvSpPr>
          <p:cNvPr id="337" name="Google Shape;337;p26"/>
          <p:cNvSpPr txBox="1"/>
          <p:nvPr/>
        </p:nvSpPr>
        <p:spPr>
          <a:xfrm>
            <a:off x="3191755" y="3809280"/>
            <a:ext cx="18282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Nunito"/>
                <a:ea typeface="Nunito"/>
                <a:cs typeface="Nunito"/>
                <a:sym typeface="Nunito"/>
              </a:rPr>
              <a:t>Time</a:t>
            </a:r>
            <a:endParaRPr b="0" i="0" sz="1200" u="none" cap="none" strike="noStrike">
              <a:solidFill>
                <a:srgbClr val="000000"/>
              </a:solidFill>
              <a:latin typeface="Nunito"/>
              <a:ea typeface="Nunito"/>
              <a:cs typeface="Nunito"/>
              <a:sym typeface="Nunito"/>
            </a:endParaRPr>
          </a:p>
        </p:txBody>
      </p:sp>
      <p:sp>
        <p:nvSpPr>
          <p:cNvPr id="338" name="Google Shape;338;p26"/>
          <p:cNvSpPr txBox="1"/>
          <p:nvPr/>
        </p:nvSpPr>
        <p:spPr>
          <a:xfrm>
            <a:off x="11700" y="511963"/>
            <a:ext cx="9120600" cy="2360100"/>
          </a:xfrm>
          <a:prstGeom prst="rect">
            <a:avLst/>
          </a:prstGeom>
          <a:noFill/>
          <a:ln>
            <a:noFill/>
          </a:ln>
        </p:spPr>
        <p:txBody>
          <a:bodyPr anchorCtr="0" anchor="t" bIns="45700" lIns="91425" spcFirstLastPara="1" rIns="91425" wrap="square" tIns="45700">
            <a:noAutofit/>
          </a:bodyPr>
          <a:lstStyle/>
          <a:p>
            <a:pPr indent="-304800" lvl="0" marL="457200" marR="0" rtl="0" algn="just">
              <a:lnSpc>
                <a:spcPct val="100000"/>
              </a:lnSpc>
              <a:spcBef>
                <a:spcPts val="0"/>
              </a:spcBef>
              <a:spcAft>
                <a:spcPts val="0"/>
              </a:spcAft>
              <a:buSzPts val="1200"/>
              <a:buFont typeface="Nunito"/>
              <a:buChar char="●"/>
            </a:pPr>
            <a:r>
              <a:rPr lang="en" sz="1200">
                <a:latin typeface="Nunito"/>
                <a:ea typeface="Nunito"/>
                <a:cs typeface="Nunito"/>
                <a:sym typeface="Nunito"/>
              </a:rPr>
              <a:t>Acquired resistance in cancers is responsible for death in up to 90% of cases</a:t>
            </a:r>
            <a:endParaRPr sz="1200">
              <a:latin typeface="Nunito"/>
              <a:ea typeface="Nunito"/>
              <a:cs typeface="Nunito"/>
              <a:sym typeface="Nunito"/>
            </a:endParaRPr>
          </a:p>
          <a:p>
            <a:pPr indent="0" lvl="0" marL="457200" marR="0" rtl="0" algn="just">
              <a:lnSpc>
                <a:spcPct val="100000"/>
              </a:lnSpc>
              <a:spcBef>
                <a:spcPts val="0"/>
              </a:spcBef>
              <a:spcAft>
                <a:spcPts val="0"/>
              </a:spcAft>
              <a:buNone/>
            </a:pPr>
            <a:r>
              <a:t/>
            </a:r>
            <a:endParaRPr sz="1200">
              <a:latin typeface="Nunito"/>
              <a:ea typeface="Nunito"/>
              <a:cs typeface="Nunito"/>
              <a:sym typeface="Nunito"/>
            </a:endParaRPr>
          </a:p>
          <a:p>
            <a:pPr indent="-304800" lvl="0" marL="457200" rtl="0" algn="just">
              <a:spcBef>
                <a:spcPts val="0"/>
              </a:spcBef>
              <a:spcAft>
                <a:spcPts val="0"/>
              </a:spcAft>
              <a:buSzPts val="1200"/>
              <a:buFont typeface="Nunito"/>
              <a:buChar char="●"/>
            </a:pPr>
            <a:r>
              <a:rPr b="1" lang="en" sz="1200">
                <a:latin typeface="Nunito"/>
                <a:ea typeface="Nunito"/>
                <a:cs typeface="Nunito"/>
                <a:sym typeface="Nunito"/>
              </a:rPr>
              <a:t>Venetoclax</a:t>
            </a:r>
            <a:r>
              <a:rPr lang="en" sz="1200">
                <a:latin typeface="Nunito"/>
                <a:ea typeface="Nunito"/>
                <a:cs typeface="Nunito"/>
                <a:sym typeface="Nunito"/>
              </a:rPr>
              <a:t> – treats B-cell lymphoma like mantle-cell lymphoma by inhibiting BCL2 which increases apoptosis and slows the cancers progression</a:t>
            </a:r>
            <a:endParaRPr sz="1200">
              <a:latin typeface="Nunito"/>
              <a:ea typeface="Nunito"/>
              <a:cs typeface="Nunito"/>
              <a:sym typeface="Nunito"/>
            </a:endParaRPr>
          </a:p>
          <a:p>
            <a:pPr indent="0" lvl="0" marL="457200" marR="0" rtl="0" algn="just">
              <a:lnSpc>
                <a:spcPct val="100000"/>
              </a:lnSpc>
              <a:spcBef>
                <a:spcPts val="0"/>
              </a:spcBef>
              <a:spcAft>
                <a:spcPts val="0"/>
              </a:spcAft>
              <a:buNone/>
            </a:pPr>
            <a:r>
              <a:t/>
            </a:r>
            <a:endParaRPr sz="1200">
              <a:latin typeface="Nunito"/>
              <a:ea typeface="Nunito"/>
              <a:cs typeface="Nunito"/>
              <a:sym typeface="Nunito"/>
            </a:endParaRPr>
          </a:p>
          <a:p>
            <a:pPr indent="-304800" lvl="0" marL="457200" marR="0" rtl="0" algn="just">
              <a:lnSpc>
                <a:spcPct val="100000"/>
              </a:lnSpc>
              <a:spcBef>
                <a:spcPts val="0"/>
              </a:spcBef>
              <a:spcAft>
                <a:spcPts val="0"/>
              </a:spcAft>
              <a:buClr>
                <a:srgbClr val="000000"/>
              </a:buClr>
              <a:buSzPts val="1200"/>
              <a:buFont typeface="Nunito"/>
              <a:buChar char="●"/>
            </a:pPr>
            <a:r>
              <a:rPr b="0" i="0" lang="en" sz="1200" u="none" cap="none" strike="noStrike">
                <a:solidFill>
                  <a:srgbClr val="000000"/>
                </a:solidFill>
                <a:latin typeface="Nunito"/>
                <a:ea typeface="Nunito"/>
                <a:cs typeface="Nunito"/>
                <a:sym typeface="Nunito"/>
              </a:rPr>
              <a:t>Normally, BCL2 promotes promoting cellular survival by inhibiting pro-apoptotic proteins</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Nunito"/>
              <a:ea typeface="Nunito"/>
              <a:cs typeface="Nunito"/>
              <a:sym typeface="Nunito"/>
            </a:endParaRPr>
          </a:p>
          <a:p>
            <a:pPr indent="-304800" lvl="0" marL="457200" marR="0" rtl="0" algn="just">
              <a:lnSpc>
                <a:spcPct val="100000"/>
              </a:lnSpc>
              <a:spcBef>
                <a:spcPts val="0"/>
              </a:spcBef>
              <a:spcAft>
                <a:spcPts val="0"/>
              </a:spcAft>
              <a:buSzPts val="1200"/>
              <a:buFont typeface="Nunito"/>
              <a:buChar char="●"/>
            </a:pPr>
            <a:r>
              <a:rPr b="0" i="0" lang="en" sz="1200" u="none" cap="none" strike="noStrike">
                <a:solidFill>
                  <a:srgbClr val="000000"/>
                </a:solidFill>
                <a:latin typeface="Nunito"/>
                <a:ea typeface="Nunito"/>
                <a:cs typeface="Nunito"/>
                <a:sym typeface="Nunito"/>
              </a:rPr>
              <a:t>Mantle cells develop resistance through transcriptional </a:t>
            </a:r>
            <a:r>
              <a:rPr lang="en" sz="1200">
                <a:latin typeface="Nunito"/>
                <a:ea typeface="Nunito"/>
                <a:cs typeface="Nunito"/>
                <a:sym typeface="Nunito"/>
              </a:rPr>
              <a:t>adaptations</a:t>
            </a:r>
            <a:r>
              <a:rPr b="0" i="0" lang="en" sz="1200" u="none" cap="none" strike="noStrike">
                <a:solidFill>
                  <a:srgbClr val="000000"/>
                </a:solidFill>
                <a:latin typeface="Nunito"/>
                <a:ea typeface="Nunito"/>
                <a:cs typeface="Nunito"/>
                <a:sym typeface="Nunito"/>
              </a:rPr>
              <a:t>, and enter a drug-tolerant “persister” state (DTP)</a:t>
            </a:r>
            <a:endParaRPr b="0" i="0" sz="1200" u="none" cap="none" strike="noStrike">
              <a:solidFill>
                <a:srgbClr val="000000"/>
              </a:solidFill>
              <a:latin typeface="Nunito"/>
              <a:ea typeface="Nunito"/>
              <a:cs typeface="Nunito"/>
              <a:sym typeface="Nunito"/>
            </a:endParaRPr>
          </a:p>
          <a:p>
            <a:pPr indent="0" lvl="0" marL="457200" marR="0" rtl="0" algn="just">
              <a:lnSpc>
                <a:spcPct val="100000"/>
              </a:lnSpc>
              <a:spcBef>
                <a:spcPts val="0"/>
              </a:spcBef>
              <a:spcAft>
                <a:spcPts val="0"/>
              </a:spcAft>
              <a:buNone/>
            </a:pPr>
            <a:r>
              <a:t/>
            </a:r>
            <a:endParaRPr sz="1200">
              <a:latin typeface="Nunito"/>
              <a:ea typeface="Nunito"/>
              <a:cs typeface="Nunito"/>
              <a:sym typeface="Nunito"/>
            </a:endParaRPr>
          </a:p>
          <a:p>
            <a:pPr indent="-304800" lvl="0" marL="457200" marR="0" rtl="0" algn="just">
              <a:lnSpc>
                <a:spcPct val="100000"/>
              </a:lnSpc>
              <a:spcBef>
                <a:spcPts val="0"/>
              </a:spcBef>
              <a:spcAft>
                <a:spcPts val="0"/>
              </a:spcAft>
              <a:buSzPts val="1200"/>
              <a:buFont typeface="Nunito"/>
              <a:buChar char="●"/>
            </a:pPr>
            <a:r>
              <a:rPr b="0" i="0" lang="en" sz="1200" u="none" cap="none" strike="noStrike">
                <a:solidFill>
                  <a:srgbClr val="000000"/>
                </a:solidFill>
                <a:latin typeface="Nunito"/>
                <a:ea typeface="Nunito"/>
                <a:cs typeface="Nunito"/>
                <a:sym typeface="Nunito"/>
              </a:rPr>
              <a:t>The DTP cells </a:t>
            </a:r>
            <a:r>
              <a:rPr lang="en" sz="1200">
                <a:latin typeface="Nunito"/>
                <a:ea typeface="Nunito"/>
                <a:cs typeface="Nunito"/>
                <a:sym typeface="Nunito"/>
              </a:rPr>
              <a:t>act as a source for </a:t>
            </a:r>
            <a:r>
              <a:rPr b="0" i="0" lang="en" sz="1200" u="none" cap="none" strike="noStrike">
                <a:solidFill>
                  <a:srgbClr val="000000"/>
                </a:solidFill>
                <a:latin typeface="Nunito"/>
                <a:ea typeface="Nunito"/>
                <a:cs typeface="Nunito"/>
                <a:sym typeface="Nunito"/>
              </a:rPr>
              <a:t> populations of drug tolerant cell populations (DTEP)</a:t>
            </a:r>
            <a:r>
              <a:rPr lang="en" sz="1200">
                <a:latin typeface="Nunito"/>
                <a:ea typeface="Nunito"/>
                <a:cs typeface="Nunito"/>
                <a:sym typeface="Nunito"/>
              </a:rPr>
              <a:t>, which </a:t>
            </a:r>
            <a:r>
              <a:rPr b="0" i="0" lang="en" sz="1200" u="none" cap="none" strike="noStrike">
                <a:solidFill>
                  <a:srgbClr val="000000"/>
                </a:solidFill>
                <a:latin typeface="Nunito"/>
                <a:ea typeface="Nunito"/>
                <a:cs typeface="Nunito"/>
                <a:sym typeface="Nunito"/>
              </a:rPr>
              <a:t>considerable barrier to successful therapy and recovery </a:t>
            </a:r>
            <a:endParaRPr b="0" i="0" sz="1400" u="none" cap="none" strike="noStrike">
              <a:solidFill>
                <a:srgbClr val="000000"/>
              </a:solidFill>
              <a:latin typeface="Nunito"/>
              <a:ea typeface="Nunito"/>
              <a:cs typeface="Nunito"/>
              <a:sym typeface="Nunito"/>
            </a:endParaRPr>
          </a:p>
        </p:txBody>
      </p:sp>
      <p:sp>
        <p:nvSpPr>
          <p:cNvPr id="339" name="Google Shape;339;p26"/>
          <p:cNvSpPr txBox="1"/>
          <p:nvPr/>
        </p:nvSpPr>
        <p:spPr>
          <a:xfrm>
            <a:off x="4986538" y="2967063"/>
            <a:ext cx="2118600" cy="657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Nunito"/>
                <a:ea typeface="Nunito"/>
                <a:cs typeface="Nunito"/>
                <a:sym typeface="Nunito"/>
              </a:rPr>
              <a:t>Venetoclax Resistant </a:t>
            </a:r>
            <a:r>
              <a:rPr lang="en">
                <a:latin typeface="Nunito"/>
                <a:ea typeface="Nunito"/>
                <a:cs typeface="Nunito"/>
                <a:sym typeface="Nunito"/>
              </a:rPr>
              <a:t>Subpopulation</a:t>
            </a:r>
            <a:endParaRPr b="0" i="0" sz="1400" u="none" cap="none" strike="noStrike">
              <a:solidFill>
                <a:srgbClr val="000000"/>
              </a:solidFill>
              <a:latin typeface="Nunito"/>
              <a:ea typeface="Nunito"/>
              <a:cs typeface="Nunito"/>
              <a:sym typeface="Nunito"/>
            </a:endParaRPr>
          </a:p>
        </p:txBody>
      </p:sp>
      <p:pic>
        <p:nvPicPr>
          <p:cNvPr id="340" name="Google Shape;340;p26"/>
          <p:cNvPicPr preferRelativeResize="0"/>
          <p:nvPr/>
        </p:nvPicPr>
        <p:blipFill rotWithShape="1">
          <a:blip r:embed="rId3">
            <a:alphaModFix/>
          </a:blip>
          <a:srcRect b="0" l="0" r="0" t="0"/>
          <a:stretch/>
        </p:blipFill>
        <p:spPr>
          <a:xfrm>
            <a:off x="6415243" y="-1550332"/>
            <a:ext cx="1828293" cy="1125103"/>
          </a:xfrm>
          <a:prstGeom prst="rect">
            <a:avLst/>
          </a:prstGeom>
          <a:noFill/>
          <a:ln>
            <a:noFill/>
          </a:ln>
        </p:spPr>
      </p:pic>
      <p:pic>
        <p:nvPicPr>
          <p:cNvPr id="341" name="Google Shape;341;p26"/>
          <p:cNvPicPr preferRelativeResize="0"/>
          <p:nvPr/>
        </p:nvPicPr>
        <p:blipFill>
          <a:blip r:embed="rId4">
            <a:alphaModFix/>
          </a:blip>
          <a:stretch>
            <a:fillRect/>
          </a:stretch>
        </p:blipFill>
        <p:spPr>
          <a:xfrm>
            <a:off x="6915375" y="3614199"/>
            <a:ext cx="2118600" cy="11755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txBox="1"/>
          <p:nvPr/>
        </p:nvSpPr>
        <p:spPr>
          <a:xfrm>
            <a:off x="0" y="100886"/>
            <a:ext cx="8340600" cy="8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Nunito"/>
                <a:ea typeface="Nunito"/>
                <a:cs typeface="Nunito"/>
                <a:sym typeface="Nunito"/>
              </a:rPr>
              <a:t>Background</a:t>
            </a:r>
            <a:endParaRPr b="1" i="0" sz="2100" u="none" cap="none" strike="noStrike">
              <a:solidFill>
                <a:srgbClr val="000000"/>
              </a:solidFill>
              <a:latin typeface="Nunito"/>
              <a:ea typeface="Nunito"/>
              <a:cs typeface="Nunito"/>
              <a:sym typeface="Nunito"/>
            </a:endParaRPr>
          </a:p>
        </p:txBody>
      </p:sp>
      <p:sp>
        <p:nvSpPr>
          <p:cNvPr id="347" name="Google Shape;347;p27"/>
          <p:cNvSpPr txBox="1"/>
          <p:nvPr/>
        </p:nvSpPr>
        <p:spPr>
          <a:xfrm>
            <a:off x="0" y="803961"/>
            <a:ext cx="9271800" cy="2677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1" lang="en" sz="1400" u="none" cap="none" strike="noStrike">
                <a:solidFill>
                  <a:srgbClr val="000000"/>
                </a:solidFill>
                <a:latin typeface="Nunito"/>
                <a:ea typeface="Nunito"/>
                <a:cs typeface="Nunito"/>
                <a:sym typeface="Nunito"/>
              </a:rPr>
              <a:t>Zhao et al </a:t>
            </a:r>
            <a:r>
              <a:rPr b="0" i="0" lang="en" sz="1400" u="none" cap="none" strike="noStrike">
                <a:solidFill>
                  <a:srgbClr val="000000"/>
                </a:solidFill>
                <a:latin typeface="Nunito"/>
                <a:ea typeface="Nunito"/>
                <a:cs typeface="Nunito"/>
                <a:sym typeface="Nunito"/>
              </a:rPr>
              <a:t>generated a</a:t>
            </a:r>
            <a:r>
              <a:rPr lang="en">
                <a:latin typeface="Nunito"/>
                <a:ea typeface="Nunito"/>
                <a:cs typeface="Nunito"/>
                <a:sym typeface="Nunito"/>
              </a:rPr>
              <a:t> v</a:t>
            </a:r>
            <a:r>
              <a:rPr lang="en">
                <a:latin typeface="Nunito"/>
                <a:ea typeface="Nunito"/>
                <a:cs typeface="Nunito"/>
                <a:sym typeface="Nunito"/>
              </a:rPr>
              <a:t>enetoclax</a:t>
            </a:r>
            <a:r>
              <a:rPr b="0" i="0" lang="en" sz="1400" u="none" cap="none" strike="noStrike">
                <a:solidFill>
                  <a:srgbClr val="000000"/>
                </a:solidFill>
                <a:latin typeface="Nunito"/>
                <a:ea typeface="Nunito"/>
                <a:cs typeface="Nunito"/>
                <a:sym typeface="Nunito"/>
              </a:rPr>
              <a:t> sensitive parent cell line (PAR) and </a:t>
            </a:r>
            <a:r>
              <a:rPr lang="en">
                <a:latin typeface="Nunito"/>
                <a:ea typeface="Nunito"/>
                <a:cs typeface="Nunito"/>
                <a:sym typeface="Nunito"/>
              </a:rPr>
              <a:t>Venetoclax</a:t>
            </a:r>
            <a:r>
              <a:rPr b="0" i="0" lang="en" sz="1400" u="none" cap="none" strike="noStrike">
                <a:solidFill>
                  <a:srgbClr val="000000"/>
                </a:solidFill>
                <a:latin typeface="Nunito"/>
                <a:ea typeface="Nunito"/>
                <a:cs typeface="Nunito"/>
                <a:sym typeface="Nunito"/>
              </a:rPr>
              <a:t> resistant cell line (I10). </a:t>
            </a:r>
            <a:r>
              <a:rPr lang="en">
                <a:latin typeface="Nunito"/>
                <a:ea typeface="Nunito"/>
                <a:cs typeface="Nunito"/>
                <a:sym typeface="Nunito"/>
              </a:rPr>
              <a:t>Venetoclax</a:t>
            </a:r>
            <a:r>
              <a:rPr b="0" i="0" lang="en" sz="1400" u="none" cap="none" strike="noStrike">
                <a:solidFill>
                  <a:srgbClr val="000000"/>
                </a:solidFill>
                <a:latin typeface="Nunito"/>
                <a:ea typeface="Nunito"/>
                <a:cs typeface="Nunito"/>
                <a:sym typeface="Nunito"/>
              </a:rPr>
              <a:t> is a small-molecule, specific inhibitor of BCL2.</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Nunito"/>
                <a:ea typeface="Nunito"/>
                <a:cs typeface="Nunito"/>
                <a:sym typeface="Nunito"/>
              </a:rPr>
              <a:t>RNAseq analysis was conducted to assess how the transcriptomes of the genetical sensitive parental cells and the derived resistant cells differed.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Nunito"/>
                <a:ea typeface="Nunito"/>
                <a:cs typeface="Nunito"/>
                <a:sym typeface="Nunito"/>
              </a:rPr>
              <a:t>Computational analysis to define which genes differed most significantly in their expression</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Nunito"/>
                <a:ea typeface="Nunito"/>
                <a:cs typeface="Nunito"/>
                <a:sym typeface="Nunito"/>
              </a:rPr>
              <a:t>Provided initial insight into how differential gene expression leads to resistance, revealing potential drug targets, and a foundation for drug development on venetoclax-resistant mantle cell lymphoma cells.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48" name="Google Shape;348;p27"/>
          <p:cNvPicPr preferRelativeResize="0"/>
          <p:nvPr/>
        </p:nvPicPr>
        <p:blipFill rotWithShape="1">
          <a:blip r:embed="rId3">
            <a:alphaModFix/>
          </a:blip>
          <a:srcRect b="0" l="0" r="0" t="0"/>
          <a:stretch/>
        </p:blipFill>
        <p:spPr>
          <a:xfrm>
            <a:off x="2519647" y="3481624"/>
            <a:ext cx="4410075" cy="1444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nvSpPr>
        <p:spPr>
          <a:xfrm>
            <a:off x="-6" y="0"/>
            <a:ext cx="8340600" cy="8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Nunito"/>
                <a:ea typeface="Nunito"/>
                <a:cs typeface="Nunito"/>
                <a:sym typeface="Nunito"/>
              </a:rPr>
              <a:t>Methods</a:t>
            </a:r>
            <a:endParaRPr b="1" i="0" sz="2100" u="none" cap="none" strike="noStrike">
              <a:solidFill>
                <a:srgbClr val="000000"/>
              </a:solidFill>
              <a:latin typeface="Nunito"/>
              <a:ea typeface="Nunito"/>
              <a:cs typeface="Nunito"/>
              <a:sym typeface="Nunito"/>
            </a:endParaRPr>
          </a:p>
        </p:txBody>
      </p:sp>
      <p:sp>
        <p:nvSpPr>
          <p:cNvPr id="354" name="Google Shape;354;p28"/>
          <p:cNvSpPr txBox="1"/>
          <p:nvPr/>
        </p:nvSpPr>
        <p:spPr>
          <a:xfrm>
            <a:off x="0" y="762925"/>
            <a:ext cx="9144000" cy="401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Nunito"/>
              <a:buChar char="●"/>
            </a:pPr>
            <a:r>
              <a:rPr b="1" i="0" lang="en" sz="1400" u="none" cap="none" strike="noStrike">
                <a:solidFill>
                  <a:srgbClr val="000000"/>
                </a:solidFill>
                <a:latin typeface="Nunito"/>
                <a:ea typeface="Nunito"/>
                <a:cs typeface="Nunito"/>
                <a:sym typeface="Nunito"/>
              </a:rPr>
              <a:t>FastQC – </a:t>
            </a:r>
            <a:r>
              <a:rPr b="0" i="0" lang="en" sz="1400" u="none" cap="none" strike="noStrike">
                <a:solidFill>
                  <a:srgbClr val="000000"/>
                </a:solidFill>
                <a:latin typeface="Nunito"/>
                <a:ea typeface="Nunito"/>
                <a:cs typeface="Nunito"/>
                <a:sym typeface="Nunito"/>
              </a:rPr>
              <a:t>Initial</a:t>
            </a:r>
            <a:r>
              <a:rPr b="1" i="0" lang="en" sz="1400" u="none" cap="none" strike="noStrike">
                <a:solidFill>
                  <a:srgbClr val="000000"/>
                </a:solidFill>
                <a:latin typeface="Nunito"/>
                <a:ea typeface="Nunito"/>
                <a:cs typeface="Nunito"/>
                <a:sym typeface="Nunito"/>
              </a:rPr>
              <a:t> </a:t>
            </a:r>
            <a:r>
              <a:rPr b="0" i="0" lang="en" sz="1400" u="none" cap="none" strike="noStrike">
                <a:solidFill>
                  <a:srgbClr val="000000"/>
                </a:solidFill>
                <a:latin typeface="Nunito"/>
                <a:ea typeface="Nunito"/>
                <a:cs typeface="Nunito"/>
                <a:sym typeface="Nunito"/>
              </a:rPr>
              <a:t>Quality Control of </a:t>
            </a:r>
            <a:r>
              <a:rPr lang="en">
                <a:latin typeface="Nunito"/>
                <a:ea typeface="Nunito"/>
                <a:cs typeface="Nunito"/>
                <a:sym typeface="Nunito"/>
              </a:rPr>
              <a:t>r</a:t>
            </a:r>
            <a:r>
              <a:rPr b="0" i="0" lang="en" sz="1400" u="none" cap="none" strike="noStrike">
                <a:solidFill>
                  <a:srgbClr val="000000"/>
                </a:solidFill>
                <a:latin typeface="Nunito"/>
                <a:ea typeface="Nunito"/>
                <a:cs typeface="Nunito"/>
                <a:sym typeface="Nunito"/>
              </a:rPr>
              <a:t>aw RNA seq data such as per sequence GC content and overrepresented sequences.</a:t>
            </a:r>
            <a:endParaRPr b="1"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Char char="●"/>
            </a:pPr>
            <a:r>
              <a:rPr b="1" i="0" lang="en" sz="1400" u="none" cap="none" strike="noStrike">
                <a:solidFill>
                  <a:srgbClr val="000000"/>
                </a:solidFill>
                <a:latin typeface="Nunito"/>
                <a:ea typeface="Nunito"/>
                <a:cs typeface="Nunito"/>
                <a:sym typeface="Nunito"/>
              </a:rPr>
              <a:t>TrimGalore - </a:t>
            </a:r>
            <a:r>
              <a:rPr b="0" i="0" lang="en" sz="1400" u="none" cap="none" strike="noStrike">
                <a:solidFill>
                  <a:srgbClr val="000000"/>
                </a:solidFill>
                <a:latin typeface="Nunito"/>
                <a:ea typeface="Nunito"/>
                <a:cs typeface="Nunito"/>
                <a:sym typeface="Nunito"/>
              </a:rPr>
              <a:t>Removal of Standard Illumina Adapters.</a:t>
            </a:r>
            <a:endParaRPr b="1"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Char char="●"/>
            </a:pPr>
            <a:r>
              <a:rPr b="1" i="0" lang="en" sz="1400" u="none" cap="none" strike="noStrike">
                <a:solidFill>
                  <a:srgbClr val="000000"/>
                </a:solidFill>
                <a:latin typeface="Nunito"/>
                <a:ea typeface="Nunito"/>
                <a:cs typeface="Nunito"/>
                <a:sym typeface="Nunito"/>
              </a:rPr>
              <a:t>Salmon - </a:t>
            </a:r>
            <a:r>
              <a:rPr b="0" i="0" lang="en" sz="1400" u="none" cap="none" strike="noStrike">
                <a:solidFill>
                  <a:srgbClr val="000000"/>
                </a:solidFill>
                <a:latin typeface="Nunito"/>
                <a:ea typeface="Nunito"/>
                <a:cs typeface="Nunito"/>
                <a:sym typeface="Nunito"/>
              </a:rPr>
              <a:t> Quantification of RNA-seq data transcripts was conducted. The salmon index was conducted by building an index using the Gencode human transcriptome (version 35). </a:t>
            </a:r>
            <a:endParaRPr b="1"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Char char="●"/>
            </a:pPr>
            <a:r>
              <a:rPr b="1" i="0" lang="en" sz="1400" u="none" cap="none" strike="noStrike">
                <a:solidFill>
                  <a:srgbClr val="000000"/>
                </a:solidFill>
                <a:latin typeface="Nunito"/>
                <a:ea typeface="Nunito"/>
                <a:cs typeface="Nunito"/>
                <a:sym typeface="Nunito"/>
              </a:rPr>
              <a:t>DE</a:t>
            </a:r>
            <a:r>
              <a:rPr b="1" lang="en">
                <a:latin typeface="Nunito"/>
                <a:ea typeface="Nunito"/>
                <a:cs typeface="Nunito"/>
                <a:sym typeface="Nunito"/>
              </a:rPr>
              <a:t>S</a:t>
            </a:r>
            <a:r>
              <a:rPr b="1" i="0" lang="en" sz="1400" u="none" cap="none" strike="noStrike">
                <a:solidFill>
                  <a:srgbClr val="000000"/>
                </a:solidFill>
                <a:latin typeface="Nunito"/>
                <a:ea typeface="Nunito"/>
                <a:cs typeface="Nunito"/>
                <a:sym typeface="Nunito"/>
              </a:rPr>
              <a:t>eq2 -  </a:t>
            </a:r>
            <a:r>
              <a:rPr lang="en">
                <a:latin typeface="Nunito"/>
                <a:ea typeface="Nunito"/>
                <a:cs typeface="Nunito"/>
                <a:sym typeface="Nunito"/>
              </a:rPr>
              <a:t>Tested </a:t>
            </a:r>
            <a:r>
              <a:rPr b="0" i="0" lang="en" sz="1400" u="none" cap="none" strike="noStrike">
                <a:solidFill>
                  <a:srgbClr val="000000"/>
                </a:solidFill>
                <a:latin typeface="Nunito"/>
                <a:ea typeface="Nunito"/>
                <a:cs typeface="Nunito"/>
                <a:sym typeface="Nunito"/>
              </a:rPr>
              <a:t> for statistically significant differential expression from quantified RNA-seq</a:t>
            </a:r>
            <a:r>
              <a:rPr lang="en">
                <a:latin typeface="Nunito"/>
                <a:ea typeface="Nunito"/>
                <a:cs typeface="Nunito"/>
                <a:sym typeface="Nunito"/>
              </a:rPr>
              <a:t> and visualization of this data</a:t>
            </a:r>
            <a:endParaRPr b="0"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Char char="●"/>
            </a:pPr>
            <a:r>
              <a:rPr b="1" i="0" lang="en" sz="1400" u="none" cap="none" strike="noStrike">
                <a:solidFill>
                  <a:srgbClr val="000000"/>
                </a:solidFill>
                <a:latin typeface="Nunito"/>
                <a:ea typeface="Nunito"/>
                <a:cs typeface="Nunito"/>
                <a:sym typeface="Nunito"/>
              </a:rPr>
              <a:t>topGO - </a:t>
            </a:r>
            <a:r>
              <a:rPr i="0" lang="en" sz="1400" u="none" cap="none" strike="noStrike">
                <a:solidFill>
                  <a:srgbClr val="000000"/>
                </a:solidFill>
                <a:latin typeface="Nunito"/>
                <a:ea typeface="Nunito"/>
                <a:cs typeface="Nunito"/>
                <a:sym typeface="Nunito"/>
              </a:rPr>
              <a:t>Gene Ontology (GO) </a:t>
            </a:r>
            <a:r>
              <a:rPr lang="en">
                <a:latin typeface="Nunito"/>
                <a:ea typeface="Nunito"/>
                <a:cs typeface="Nunito"/>
                <a:sym typeface="Nunito"/>
              </a:rPr>
              <a:t>a</a:t>
            </a:r>
            <a:r>
              <a:rPr i="0" lang="en" sz="1400" u="none" cap="none" strike="noStrike">
                <a:solidFill>
                  <a:srgbClr val="000000"/>
                </a:solidFill>
                <a:latin typeface="Nunito"/>
                <a:ea typeface="Nunito"/>
                <a:cs typeface="Nunito"/>
                <a:sym typeface="Nunito"/>
              </a:rPr>
              <a:t>nalysis - Conducted a GO enrichment analysis for our three parental and three venetoclax resistant cell lines</a:t>
            </a:r>
            <a:r>
              <a:rPr lang="en">
                <a:latin typeface="Nunito"/>
                <a:ea typeface="Nunito"/>
                <a:cs typeface="Nunito"/>
                <a:sym typeface="Nunito"/>
              </a:rPr>
              <a:t> using statistical tests (Kolmogorov-Smirnov test).</a:t>
            </a:r>
            <a:endParaRPr i="0" u="none" cap="none" strike="noStrike">
              <a:solidFill>
                <a:srgbClr val="000000"/>
              </a:solidFill>
              <a:latin typeface="Nunito"/>
              <a:ea typeface="Nunito"/>
              <a:cs typeface="Nunito"/>
              <a:sym typeface="Nunito"/>
            </a:endParaRPr>
          </a:p>
        </p:txBody>
      </p:sp>
      <p:pic>
        <p:nvPicPr>
          <p:cNvPr id="355" name="Google Shape;355;p28"/>
          <p:cNvPicPr preferRelativeResize="0"/>
          <p:nvPr/>
        </p:nvPicPr>
        <p:blipFill rotWithShape="1">
          <a:blip r:embed="rId3">
            <a:alphaModFix/>
          </a:blip>
          <a:srcRect b="7441" l="0" r="0" t="0"/>
          <a:stretch/>
        </p:blipFill>
        <p:spPr>
          <a:xfrm>
            <a:off x="5344244" y="4125550"/>
            <a:ext cx="3741273" cy="89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idx="4294967295" type="title"/>
          </p:nvPr>
        </p:nvSpPr>
        <p:spPr>
          <a:xfrm>
            <a:off x="96325" y="105950"/>
            <a:ext cx="7031100" cy="99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100">
                <a:solidFill>
                  <a:srgbClr val="000000"/>
                </a:solidFill>
                <a:latin typeface="Nunito"/>
                <a:ea typeface="Nunito"/>
                <a:cs typeface="Nunito"/>
                <a:sym typeface="Nunito"/>
              </a:rPr>
              <a:t>Results: Differential Expression Analysis with DESeq2 </a:t>
            </a:r>
            <a:endParaRPr b="1" sz="2100">
              <a:solidFill>
                <a:srgbClr val="000000"/>
              </a:solidFill>
              <a:latin typeface="Nunito"/>
              <a:ea typeface="Nunito"/>
              <a:cs typeface="Nunito"/>
              <a:sym typeface="Nunito"/>
            </a:endParaRPr>
          </a:p>
        </p:txBody>
      </p:sp>
      <p:sp>
        <p:nvSpPr>
          <p:cNvPr id="361" name="Google Shape;361;p29"/>
          <p:cNvSpPr txBox="1"/>
          <p:nvPr>
            <p:ph idx="4294967295" type="body"/>
          </p:nvPr>
        </p:nvSpPr>
        <p:spPr>
          <a:xfrm>
            <a:off x="149200" y="533225"/>
            <a:ext cx="8619600" cy="2432100"/>
          </a:xfrm>
          <a:prstGeom prst="rect">
            <a:avLst/>
          </a:prstGeom>
          <a:noFill/>
          <a:ln>
            <a:noFill/>
          </a:ln>
        </p:spPr>
        <p:txBody>
          <a:bodyPr anchorCtr="0" anchor="t" bIns="91425" lIns="91425" spcFirstLastPara="1" rIns="91425" wrap="square" tIns="91425">
            <a:noAutofit/>
          </a:bodyPr>
          <a:lstStyle/>
          <a:p>
            <a:pPr indent="-190500" lvl="0" marL="171450" rtl="0" algn="l">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17,990 genes had non-zero read counts. </a:t>
            </a:r>
            <a:endParaRPr sz="1400">
              <a:solidFill>
                <a:srgbClr val="000000"/>
              </a:solidFill>
              <a:latin typeface="Nunito"/>
              <a:ea typeface="Nunito"/>
              <a:cs typeface="Nunito"/>
              <a:sym typeface="Nunito"/>
            </a:endParaRPr>
          </a:p>
          <a:p>
            <a:pPr indent="-190500" lvl="0" marL="171450" rtl="0" algn="l">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3290 (18%) of these genes were upregulated </a:t>
            </a:r>
            <a:endParaRPr sz="1400">
              <a:latin typeface="Nunito"/>
              <a:ea typeface="Nunito"/>
              <a:cs typeface="Nunito"/>
              <a:sym typeface="Nunito"/>
            </a:endParaRPr>
          </a:p>
          <a:p>
            <a:pPr indent="-190500" lvl="0" marL="171450" rtl="0" algn="l">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3061 genes were downregulated (17%) at an adjusted p-value &gt; 0.1 (Log2 Fold Change &gt; 0)</a:t>
            </a:r>
            <a:endParaRPr sz="1400">
              <a:solidFill>
                <a:srgbClr val="000000"/>
              </a:solidFill>
              <a:latin typeface="Nunito"/>
              <a:ea typeface="Nunito"/>
              <a:cs typeface="Nunito"/>
              <a:sym typeface="Nunito"/>
            </a:endParaRPr>
          </a:p>
          <a:p>
            <a:pPr indent="-190500" lvl="0" marL="171450" rtl="0" algn="l">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No outliers or low counts were recorded (0.0%) </a:t>
            </a:r>
            <a:endParaRPr sz="1400">
              <a:solidFill>
                <a:srgbClr val="000000"/>
              </a:solidFill>
              <a:latin typeface="Nunito"/>
              <a:ea typeface="Nunito"/>
              <a:cs typeface="Nunito"/>
              <a:sym typeface="Nunito"/>
            </a:endParaRPr>
          </a:p>
          <a:p>
            <a:pPr indent="-101600" lvl="0" marL="171450" rtl="0" algn="l">
              <a:lnSpc>
                <a:spcPct val="115000"/>
              </a:lnSpc>
              <a:spcBef>
                <a:spcPts val="0"/>
              </a:spcBef>
              <a:spcAft>
                <a:spcPts val="0"/>
              </a:spcAft>
              <a:buClr>
                <a:srgbClr val="000000"/>
              </a:buClr>
              <a:buSzPts val="1100"/>
              <a:buNone/>
            </a:pPr>
            <a:r>
              <a:t/>
            </a:r>
            <a:endParaRPr sz="1400">
              <a:solidFill>
                <a:srgbClr val="000000"/>
              </a:solidFill>
              <a:latin typeface="Nunito"/>
              <a:ea typeface="Nunito"/>
              <a:cs typeface="Nunito"/>
              <a:sym typeface="Nunito"/>
            </a:endParaRPr>
          </a:p>
          <a:p>
            <a:pPr indent="0" lvl="0" marL="0" rtl="0" algn="l">
              <a:lnSpc>
                <a:spcPct val="100000"/>
              </a:lnSpc>
              <a:spcBef>
                <a:spcPts val="0"/>
              </a:spcBef>
              <a:spcAft>
                <a:spcPts val="2000"/>
              </a:spcAft>
              <a:buClr>
                <a:schemeClr val="dk1"/>
              </a:buClr>
              <a:buSzPts val="1100"/>
              <a:buFont typeface="Arial"/>
              <a:buNone/>
            </a:pPr>
            <a:r>
              <a:t/>
            </a:r>
            <a:endParaRPr sz="1400"/>
          </a:p>
        </p:txBody>
      </p:sp>
      <p:pic>
        <p:nvPicPr>
          <p:cNvPr id="362" name="Google Shape;362;p29"/>
          <p:cNvPicPr preferRelativeResize="0"/>
          <p:nvPr/>
        </p:nvPicPr>
        <p:blipFill rotWithShape="1">
          <a:blip r:embed="rId3">
            <a:alphaModFix/>
          </a:blip>
          <a:srcRect b="2277" l="975" r="4354" t="8396"/>
          <a:stretch/>
        </p:blipFill>
        <p:spPr>
          <a:xfrm>
            <a:off x="846225" y="1955875"/>
            <a:ext cx="3132050" cy="3187626"/>
          </a:xfrm>
          <a:prstGeom prst="rect">
            <a:avLst/>
          </a:prstGeom>
          <a:noFill/>
          <a:ln>
            <a:noFill/>
          </a:ln>
        </p:spPr>
      </p:pic>
      <p:pic>
        <p:nvPicPr>
          <p:cNvPr id="363" name="Google Shape;363;p29"/>
          <p:cNvPicPr preferRelativeResize="0"/>
          <p:nvPr/>
        </p:nvPicPr>
        <p:blipFill rotWithShape="1">
          <a:blip r:embed="rId4">
            <a:alphaModFix/>
          </a:blip>
          <a:srcRect b="0" l="0" r="0" t="8917"/>
          <a:stretch/>
        </p:blipFill>
        <p:spPr>
          <a:xfrm>
            <a:off x="3978263" y="1977125"/>
            <a:ext cx="4224025" cy="3145149"/>
          </a:xfrm>
          <a:prstGeom prst="rect">
            <a:avLst/>
          </a:prstGeom>
          <a:noFill/>
          <a:ln>
            <a:noFill/>
          </a:ln>
        </p:spPr>
      </p:pic>
      <p:sp>
        <p:nvSpPr>
          <p:cNvPr id="364" name="Google Shape;364;p29"/>
          <p:cNvSpPr txBox="1"/>
          <p:nvPr/>
        </p:nvSpPr>
        <p:spPr>
          <a:xfrm>
            <a:off x="2109775" y="1703625"/>
            <a:ext cx="1052700" cy="29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Nunito"/>
                <a:ea typeface="Nunito"/>
                <a:cs typeface="Nunito"/>
                <a:sym typeface="Nunito"/>
              </a:rPr>
              <a:t>M</a:t>
            </a:r>
            <a:r>
              <a:rPr b="1" i="0" lang="en" sz="1400" u="none" cap="none" strike="noStrike">
                <a:solidFill>
                  <a:srgbClr val="000000"/>
                </a:solidFill>
                <a:latin typeface="Nunito"/>
                <a:ea typeface="Nunito"/>
                <a:cs typeface="Nunito"/>
                <a:sym typeface="Nunito"/>
              </a:rPr>
              <a:t>A</a:t>
            </a:r>
            <a:r>
              <a:rPr b="1" i="0" lang="en" sz="1400" u="none" cap="none" strike="noStrike">
                <a:solidFill>
                  <a:srgbClr val="000000"/>
                </a:solidFill>
                <a:latin typeface="Nunito"/>
                <a:ea typeface="Nunito"/>
                <a:cs typeface="Nunito"/>
                <a:sym typeface="Nunito"/>
              </a:rPr>
              <a:t> plot</a:t>
            </a:r>
            <a:r>
              <a:rPr i="0" lang="en" sz="1400" u="none" cap="none" strike="noStrike">
                <a:solidFill>
                  <a:srgbClr val="000000"/>
                </a:solidFill>
                <a:latin typeface="Nunito"/>
                <a:ea typeface="Nunito"/>
                <a:cs typeface="Nunito"/>
                <a:sym typeface="Nunito"/>
              </a:rPr>
              <a:t> </a:t>
            </a:r>
            <a:endParaRPr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29"/>
          <p:cNvSpPr txBox="1"/>
          <p:nvPr/>
        </p:nvSpPr>
        <p:spPr>
          <a:xfrm>
            <a:off x="5488463" y="1635425"/>
            <a:ext cx="12807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Nunito"/>
                <a:ea typeface="Nunito"/>
                <a:cs typeface="Nunito"/>
                <a:sym typeface="Nunito"/>
              </a:rPr>
              <a:t>Volcano plot</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30"/>
          <p:cNvPicPr preferRelativeResize="0"/>
          <p:nvPr/>
        </p:nvPicPr>
        <p:blipFill rotWithShape="1">
          <a:blip r:embed="rId3">
            <a:alphaModFix/>
          </a:blip>
          <a:srcRect b="0" l="0" r="4306" t="0"/>
          <a:stretch/>
        </p:blipFill>
        <p:spPr>
          <a:xfrm>
            <a:off x="4293425" y="0"/>
            <a:ext cx="4729975" cy="5143501"/>
          </a:xfrm>
          <a:prstGeom prst="rect">
            <a:avLst/>
          </a:prstGeom>
          <a:noFill/>
          <a:ln>
            <a:noFill/>
          </a:ln>
        </p:spPr>
      </p:pic>
      <p:sp>
        <p:nvSpPr>
          <p:cNvPr id="371" name="Google Shape;371;p30"/>
          <p:cNvSpPr txBox="1"/>
          <p:nvPr/>
        </p:nvSpPr>
        <p:spPr>
          <a:xfrm>
            <a:off x="-72400" y="883900"/>
            <a:ext cx="4272600" cy="38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330200" lvl="0" marL="457200" marR="0" rtl="0" algn="just">
              <a:lnSpc>
                <a:spcPct val="100000"/>
              </a:lnSpc>
              <a:spcBef>
                <a:spcPts val="0"/>
              </a:spcBef>
              <a:spcAft>
                <a:spcPts val="0"/>
              </a:spcAft>
              <a:buClr>
                <a:srgbClr val="000000"/>
              </a:buClr>
              <a:buSzPts val="1600"/>
              <a:buFont typeface="Nunito"/>
              <a:buChar char="●"/>
            </a:pPr>
            <a:r>
              <a:rPr i="0" lang="en" u="none" cap="none" strike="noStrike">
                <a:solidFill>
                  <a:srgbClr val="000000"/>
                </a:solidFill>
                <a:latin typeface="Nunito"/>
                <a:ea typeface="Nunito"/>
                <a:cs typeface="Nunito"/>
                <a:sym typeface="Nunito"/>
              </a:rPr>
              <a:t>DEseq 2's dispersion estimates are inversely related to the mean, and directly related to variance. I.e.  higher mean counts have lower dispersion and vice versa.</a:t>
            </a:r>
            <a:endParaRPr i="0" u="none" cap="none" strike="noStrike">
              <a:solidFill>
                <a:srgbClr val="000000"/>
              </a:solidFill>
              <a:latin typeface="Nunito"/>
              <a:ea typeface="Nunito"/>
              <a:cs typeface="Nunito"/>
              <a:sym typeface="Nunito"/>
            </a:endParaRPr>
          </a:p>
          <a:p>
            <a:pPr indent="0" lvl="0" marL="457200" marR="0" rtl="0" algn="just">
              <a:lnSpc>
                <a:spcPct val="100000"/>
              </a:lnSpc>
              <a:spcBef>
                <a:spcPts val="0"/>
              </a:spcBef>
              <a:spcAft>
                <a:spcPts val="0"/>
              </a:spcAft>
              <a:buClr>
                <a:srgbClr val="000000"/>
              </a:buClr>
              <a:buSzPts val="1200"/>
              <a:buFont typeface="Arial"/>
              <a:buNone/>
            </a:pPr>
            <a:r>
              <a:t/>
            </a:r>
            <a:endParaRPr i="0" u="none" cap="none" strike="noStrike">
              <a:solidFill>
                <a:srgbClr val="000000"/>
              </a:solidFill>
              <a:latin typeface="Nunito"/>
              <a:ea typeface="Nunito"/>
              <a:cs typeface="Nunito"/>
              <a:sym typeface="Nunito"/>
            </a:endParaRPr>
          </a:p>
          <a:p>
            <a:pPr indent="-317500" lvl="0" marL="457200" marR="0" rtl="0" algn="just">
              <a:lnSpc>
                <a:spcPct val="100000"/>
              </a:lnSpc>
              <a:spcBef>
                <a:spcPts val="0"/>
              </a:spcBef>
              <a:spcAft>
                <a:spcPts val="0"/>
              </a:spcAft>
              <a:buClr>
                <a:srgbClr val="000000"/>
              </a:buClr>
              <a:buSzPts val="1400"/>
              <a:buFont typeface="Nunito"/>
              <a:buChar char="●"/>
            </a:pPr>
            <a:r>
              <a:rPr i="0" lang="en" u="none" cap="none" strike="noStrike">
                <a:solidFill>
                  <a:srgbClr val="000000"/>
                </a:solidFill>
                <a:latin typeface="Nunito"/>
                <a:ea typeface="Nunito"/>
                <a:cs typeface="Nunito"/>
                <a:sym typeface="Nunito"/>
              </a:rPr>
              <a:t>DESeq2’s Shrinkage method is especially good for reducing false positives. </a:t>
            </a:r>
            <a:endParaRPr i="0" u="none" cap="none" strike="noStrike">
              <a:solidFill>
                <a:srgbClr val="000000"/>
              </a:solidFill>
              <a:latin typeface="Nunito"/>
              <a:ea typeface="Nunito"/>
              <a:cs typeface="Nunito"/>
              <a:sym typeface="Nunito"/>
            </a:endParaRPr>
          </a:p>
          <a:p>
            <a:pPr indent="0" lvl="0" marL="0" marR="0" rtl="0" algn="just">
              <a:lnSpc>
                <a:spcPct val="100000"/>
              </a:lnSpc>
              <a:spcBef>
                <a:spcPts val="0"/>
              </a:spcBef>
              <a:spcAft>
                <a:spcPts val="0"/>
              </a:spcAft>
              <a:buClr>
                <a:srgbClr val="000000"/>
              </a:buClr>
              <a:buSzPts val="1200"/>
              <a:buFont typeface="Arial"/>
              <a:buNone/>
            </a:pPr>
            <a:r>
              <a:t/>
            </a:r>
            <a:endParaRPr i="0" u="none" cap="none" strike="noStrike">
              <a:solidFill>
                <a:srgbClr val="000000"/>
              </a:solidFill>
              <a:latin typeface="Nunito"/>
              <a:ea typeface="Nunito"/>
              <a:cs typeface="Nunito"/>
              <a:sym typeface="Nunito"/>
            </a:endParaRPr>
          </a:p>
          <a:p>
            <a:pPr indent="-317500" lvl="0" marL="457200" marR="0" rtl="0" algn="just">
              <a:lnSpc>
                <a:spcPct val="100000"/>
              </a:lnSpc>
              <a:spcBef>
                <a:spcPts val="0"/>
              </a:spcBef>
              <a:spcAft>
                <a:spcPts val="0"/>
              </a:spcAft>
              <a:buClr>
                <a:srgbClr val="000000"/>
              </a:buClr>
              <a:buSzPts val="1400"/>
              <a:buFont typeface="Nunito"/>
              <a:buChar char="●"/>
            </a:pPr>
            <a:r>
              <a:rPr i="0" lang="en" u="none" cap="none" strike="noStrike">
                <a:solidFill>
                  <a:srgbClr val="000000"/>
                </a:solidFill>
                <a:highlight>
                  <a:srgbClr val="FFFFFF"/>
                </a:highlight>
                <a:latin typeface="Nunito"/>
                <a:ea typeface="Nunito"/>
                <a:cs typeface="Nunito"/>
                <a:sym typeface="Nunito"/>
              </a:rPr>
              <a:t>The data scatters evenly around the curve, with the dispersion decreasing with increasing mean expression levels. Indicating that the data is a good fit for the DEseq2 model. </a:t>
            </a:r>
            <a:endParaRPr i="0" u="none" cap="none" strike="noStrike">
              <a:solidFill>
                <a:srgbClr val="000000"/>
              </a:solidFill>
              <a:latin typeface="Nunito"/>
              <a:ea typeface="Nunito"/>
              <a:cs typeface="Nunito"/>
              <a:sym typeface="Nunito"/>
            </a:endParaRPr>
          </a:p>
        </p:txBody>
      </p:sp>
      <p:sp>
        <p:nvSpPr>
          <p:cNvPr id="372" name="Google Shape;372;p30"/>
          <p:cNvSpPr txBox="1"/>
          <p:nvPr/>
        </p:nvSpPr>
        <p:spPr>
          <a:xfrm>
            <a:off x="0" y="0"/>
            <a:ext cx="37569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Gene-wise dispersion</a:t>
            </a:r>
            <a:endParaRPr sz="21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txBox="1"/>
          <p:nvPr>
            <p:ph idx="4294967295" type="title"/>
          </p:nvPr>
        </p:nvSpPr>
        <p:spPr>
          <a:xfrm>
            <a:off x="0" y="-7"/>
            <a:ext cx="91440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100">
                <a:solidFill>
                  <a:srgbClr val="000000"/>
                </a:solidFill>
                <a:latin typeface="Nunito"/>
                <a:ea typeface="Nunito"/>
                <a:cs typeface="Nunito"/>
                <a:sym typeface="Nunito"/>
              </a:rPr>
              <a:t>Most</a:t>
            </a:r>
            <a:r>
              <a:rPr b="1" lang="en" sz="2100">
                <a:solidFill>
                  <a:srgbClr val="000000"/>
                </a:solidFill>
                <a:latin typeface="Nunito"/>
                <a:ea typeface="Nunito"/>
                <a:cs typeface="Nunito"/>
                <a:sym typeface="Nunito"/>
              </a:rPr>
              <a:t> differentially expressed genes between samples and conditions  </a:t>
            </a:r>
            <a:endParaRPr b="1" sz="2100">
              <a:solidFill>
                <a:srgbClr val="000000"/>
              </a:solidFill>
              <a:latin typeface="Nunito"/>
              <a:ea typeface="Nunito"/>
              <a:cs typeface="Nunito"/>
              <a:sym typeface="Nunito"/>
            </a:endParaRPr>
          </a:p>
        </p:txBody>
      </p:sp>
      <p:sp>
        <p:nvSpPr>
          <p:cNvPr id="378" name="Google Shape;378;p31"/>
          <p:cNvSpPr txBox="1"/>
          <p:nvPr>
            <p:ph idx="4294967295" type="body"/>
          </p:nvPr>
        </p:nvSpPr>
        <p:spPr>
          <a:xfrm>
            <a:off x="142575" y="795200"/>
            <a:ext cx="4597500" cy="37257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Heatmap showing gene clustering of the top 20 differentially expressed genes between parental and venetoclax treated cells. </a:t>
            </a:r>
            <a:endParaRPr sz="1400">
              <a:solidFill>
                <a:srgbClr val="000000"/>
              </a:solidFill>
            </a:endParaRPr>
          </a:p>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4 genes were upregulated in treated cells and 16 downregulated</a:t>
            </a:r>
            <a:endParaRPr sz="1400">
              <a:solidFill>
                <a:srgbClr val="000000"/>
              </a:solidFill>
            </a:endParaRPr>
          </a:p>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Further investigation showed the top 5 differentially expressed genes to be: </a:t>
            </a:r>
            <a:endParaRPr sz="1400">
              <a:solidFill>
                <a:srgbClr val="000000"/>
              </a:solidFill>
            </a:endParaRPr>
          </a:p>
          <a:p>
            <a:pPr indent="-317500" lvl="0" marL="854999" rtl="0" algn="just">
              <a:spcBef>
                <a:spcPts val="1000"/>
              </a:spcBef>
              <a:spcAft>
                <a:spcPts val="0"/>
              </a:spcAft>
              <a:buClr>
                <a:srgbClr val="000000"/>
              </a:buClr>
              <a:buSzPts val="1400"/>
              <a:buAutoNum type="arabicPeriod"/>
            </a:pPr>
            <a:r>
              <a:rPr b="1" i="1" lang="en" sz="1400">
                <a:solidFill>
                  <a:srgbClr val="000000"/>
                </a:solidFill>
              </a:rPr>
              <a:t>TXNL1</a:t>
            </a:r>
            <a:endParaRPr b="1" i="1" sz="1400">
              <a:solidFill>
                <a:srgbClr val="000000"/>
              </a:solidFill>
            </a:endParaRPr>
          </a:p>
          <a:p>
            <a:pPr indent="-317500" lvl="0" marL="854999" rtl="0" algn="l">
              <a:spcBef>
                <a:spcPts val="0"/>
              </a:spcBef>
              <a:spcAft>
                <a:spcPts val="0"/>
              </a:spcAft>
              <a:buClr>
                <a:srgbClr val="000000"/>
              </a:buClr>
              <a:buSzPts val="1400"/>
              <a:buAutoNum type="arabicPeriod"/>
            </a:pPr>
            <a:r>
              <a:rPr b="1" i="1" lang="en" sz="1400">
                <a:solidFill>
                  <a:srgbClr val="000000"/>
                </a:solidFill>
              </a:rPr>
              <a:t>KDSR</a:t>
            </a:r>
            <a:endParaRPr b="1" i="1" sz="1400">
              <a:solidFill>
                <a:srgbClr val="000000"/>
              </a:solidFill>
            </a:endParaRPr>
          </a:p>
          <a:p>
            <a:pPr indent="-317500" lvl="0" marL="854999" rtl="0" algn="l">
              <a:spcBef>
                <a:spcPts val="0"/>
              </a:spcBef>
              <a:spcAft>
                <a:spcPts val="0"/>
              </a:spcAft>
              <a:buClr>
                <a:srgbClr val="000000"/>
              </a:buClr>
              <a:buSzPts val="1400"/>
              <a:buAutoNum type="arabicPeriod"/>
            </a:pPr>
            <a:r>
              <a:rPr b="1" i="1" lang="en" sz="1400">
                <a:solidFill>
                  <a:srgbClr val="000000"/>
                </a:solidFill>
              </a:rPr>
              <a:t>VPS4B</a:t>
            </a:r>
            <a:endParaRPr b="1" i="1" sz="1400">
              <a:solidFill>
                <a:srgbClr val="000000"/>
              </a:solidFill>
            </a:endParaRPr>
          </a:p>
          <a:p>
            <a:pPr indent="-317500" lvl="0" marL="854999" rtl="0" algn="l">
              <a:spcBef>
                <a:spcPts val="0"/>
              </a:spcBef>
              <a:spcAft>
                <a:spcPts val="0"/>
              </a:spcAft>
              <a:buClr>
                <a:srgbClr val="000000"/>
              </a:buClr>
              <a:buSzPts val="1400"/>
              <a:buAutoNum type="arabicPeriod"/>
            </a:pPr>
            <a:r>
              <a:rPr b="1" i="1" lang="en" sz="1400">
                <a:solidFill>
                  <a:srgbClr val="000000"/>
                </a:solidFill>
              </a:rPr>
              <a:t>MBD2</a:t>
            </a:r>
            <a:endParaRPr b="1" i="1" sz="1400">
              <a:solidFill>
                <a:srgbClr val="000000"/>
              </a:solidFill>
            </a:endParaRPr>
          </a:p>
          <a:p>
            <a:pPr indent="-317500" lvl="0" marL="854999" rtl="0" algn="l">
              <a:spcBef>
                <a:spcPts val="0"/>
              </a:spcBef>
              <a:spcAft>
                <a:spcPts val="0"/>
              </a:spcAft>
              <a:buClr>
                <a:srgbClr val="000000"/>
              </a:buClr>
              <a:buSzPts val="1400"/>
              <a:buAutoNum type="arabicPeriod"/>
            </a:pPr>
            <a:r>
              <a:rPr b="1" i="1" lang="en" sz="1400">
                <a:solidFill>
                  <a:srgbClr val="000000"/>
                </a:solidFill>
              </a:rPr>
              <a:t>NARS1</a:t>
            </a:r>
            <a:endParaRPr b="1" i="1" sz="1400">
              <a:solidFill>
                <a:srgbClr val="000000"/>
              </a:solidFill>
            </a:endParaRPr>
          </a:p>
          <a:p>
            <a:pPr indent="0" lvl="0" marL="0" rtl="0" algn="just">
              <a:lnSpc>
                <a:spcPct val="115000"/>
              </a:lnSpc>
              <a:spcBef>
                <a:spcPts val="1600"/>
              </a:spcBef>
              <a:spcAft>
                <a:spcPts val="0"/>
              </a:spcAft>
              <a:buNone/>
            </a:pPr>
            <a:r>
              <a:t/>
            </a:r>
            <a:endParaRPr i="1" sz="1400">
              <a:solidFill>
                <a:srgbClr val="000000"/>
              </a:solidFill>
            </a:endParaRPr>
          </a:p>
          <a:p>
            <a:pPr indent="0" lvl="0" marL="0" rtl="0" algn="just">
              <a:lnSpc>
                <a:spcPct val="115000"/>
              </a:lnSpc>
              <a:spcBef>
                <a:spcPts val="1600"/>
              </a:spcBef>
              <a:spcAft>
                <a:spcPts val="0"/>
              </a:spcAft>
              <a:buSzPts val="1300"/>
              <a:buNone/>
            </a:pPr>
            <a:r>
              <a:t/>
            </a:r>
            <a:endParaRPr sz="1400">
              <a:solidFill>
                <a:srgbClr val="000000"/>
              </a:solidFill>
            </a:endParaRPr>
          </a:p>
          <a:p>
            <a:pPr indent="0" lvl="0" marL="0" rtl="0" algn="just">
              <a:lnSpc>
                <a:spcPct val="115000"/>
              </a:lnSpc>
              <a:spcBef>
                <a:spcPts val="1600"/>
              </a:spcBef>
              <a:spcAft>
                <a:spcPts val="1600"/>
              </a:spcAft>
              <a:buSzPts val="1300"/>
              <a:buNone/>
            </a:pPr>
            <a:r>
              <a:t/>
            </a:r>
            <a:endParaRPr sz="1400">
              <a:solidFill>
                <a:srgbClr val="000000"/>
              </a:solidFill>
            </a:endParaRPr>
          </a:p>
        </p:txBody>
      </p:sp>
      <p:pic>
        <p:nvPicPr>
          <p:cNvPr id="379" name="Google Shape;379;p31"/>
          <p:cNvPicPr preferRelativeResize="0"/>
          <p:nvPr/>
        </p:nvPicPr>
        <p:blipFill rotWithShape="1">
          <a:blip r:embed="rId3">
            <a:alphaModFix/>
          </a:blip>
          <a:srcRect b="0" l="0" r="0" t="0"/>
          <a:stretch/>
        </p:blipFill>
        <p:spPr>
          <a:xfrm>
            <a:off x="5099359" y="554037"/>
            <a:ext cx="3557966" cy="4235214"/>
          </a:xfrm>
          <a:prstGeom prst="rect">
            <a:avLst/>
          </a:prstGeom>
          <a:noFill/>
          <a:ln>
            <a:noFill/>
          </a:ln>
        </p:spPr>
      </p:pic>
      <p:graphicFrame>
        <p:nvGraphicFramePr>
          <p:cNvPr id="380" name="Google Shape;380;p31"/>
          <p:cNvGraphicFramePr/>
          <p:nvPr/>
        </p:nvGraphicFramePr>
        <p:xfrm>
          <a:off x="7179277" y="1152649"/>
          <a:ext cx="3000000" cy="3000000"/>
        </p:xfrm>
        <a:graphic>
          <a:graphicData uri="http://schemas.openxmlformats.org/drawingml/2006/table">
            <a:tbl>
              <a:tblPr bandRow="1" firstCol="1" firstRow="1">
                <a:noFill/>
                <a:tableStyleId>{11B7F975-DB57-4DD1-A934-4408677926F8}</a:tableStyleId>
              </a:tblPr>
              <a:tblGrid>
                <a:gridCol w="727200"/>
              </a:tblGrid>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IGLC7</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IGLC6</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SMIM14</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ANXA1</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IGSF10</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TXNL1</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MBD2</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NEDD4L</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ZNF532</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VPS4B</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PIGN</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TCF4</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ZCCHC2</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NARS</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LMAN1</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MALT1</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SEC11C</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PMAIP1</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TMX3</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57150">
                <a:tc>
                  <a:txBody>
                    <a:bodyPr/>
                    <a:lstStyle/>
                    <a:p>
                      <a:pPr indent="0" lvl="0" marL="0" marR="0" rtl="0" algn="l">
                        <a:lnSpc>
                          <a:spcPct val="150000"/>
                        </a:lnSpc>
                        <a:spcBef>
                          <a:spcPts val="0"/>
                        </a:spcBef>
                        <a:spcAft>
                          <a:spcPts val="0"/>
                        </a:spcAft>
                        <a:buNone/>
                      </a:pPr>
                      <a:r>
                        <a:rPr b="1" lang="en" sz="600" u="none" cap="none" strike="noStrike">
                          <a:latin typeface="Calibri"/>
                          <a:ea typeface="Calibri"/>
                          <a:cs typeface="Calibri"/>
                          <a:sym typeface="Calibri"/>
                        </a:rPr>
                        <a:t>KIAA1468</a:t>
                      </a:r>
                      <a:endParaRPr b="1" sz="600" u="none" cap="none" strike="noStrike">
                        <a:latin typeface="Calibri"/>
                        <a:ea typeface="Calibri"/>
                        <a:cs typeface="Calibri"/>
                        <a:sym typeface="Calibri"/>
                      </a:endParaRPr>
                    </a:p>
                  </a:txBody>
                  <a:tcPr marT="0" marB="0" marR="37250" marL="37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381" name="Google Shape;381;p31"/>
          <p:cNvSpPr txBox="1"/>
          <p:nvPr/>
        </p:nvSpPr>
        <p:spPr>
          <a:xfrm>
            <a:off x="5563708" y="4928104"/>
            <a:ext cx="6603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800" u="none" cap="none" strike="noStrike">
                <a:solidFill>
                  <a:srgbClr val="000000"/>
                </a:solidFill>
                <a:latin typeface="Arial"/>
                <a:ea typeface="Arial"/>
                <a:cs typeface="Arial"/>
                <a:sym typeface="Arial"/>
              </a:rPr>
              <a:t>Parental</a:t>
            </a:r>
            <a:endParaRPr b="0" i="0" sz="800" u="none" cap="none" strike="noStrike">
              <a:solidFill>
                <a:srgbClr val="000000"/>
              </a:solidFill>
              <a:latin typeface="Arial"/>
              <a:ea typeface="Arial"/>
              <a:cs typeface="Arial"/>
              <a:sym typeface="Arial"/>
            </a:endParaRPr>
          </a:p>
        </p:txBody>
      </p:sp>
      <p:sp>
        <p:nvSpPr>
          <p:cNvPr id="382" name="Google Shape;382;p31"/>
          <p:cNvSpPr txBox="1"/>
          <p:nvPr/>
        </p:nvSpPr>
        <p:spPr>
          <a:xfrm>
            <a:off x="6211404" y="4928100"/>
            <a:ext cx="11886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800"/>
              <a:t>Venetoclax</a:t>
            </a:r>
            <a:r>
              <a:rPr lang="en" sz="800"/>
              <a:t> Resistant </a:t>
            </a:r>
            <a:r>
              <a:rPr b="0" i="0" lang="en" sz="8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p:txBody>
      </p:sp>
      <p:sp>
        <p:nvSpPr>
          <p:cNvPr id="383" name="Google Shape;383;p31"/>
          <p:cNvSpPr/>
          <p:nvPr/>
        </p:nvSpPr>
        <p:spPr>
          <a:xfrm rot="-5400000">
            <a:off x="5839850" y="4541116"/>
            <a:ext cx="108000" cy="635100"/>
          </a:xfrm>
          <a:prstGeom prst="leftBrace">
            <a:avLst>
              <a:gd fmla="val 8333" name="adj1"/>
              <a:gd fmla="val 50000" name="adj2"/>
            </a:avLst>
          </a:prstGeom>
          <a:noFill/>
          <a:ln cap="flat" cmpd="sng" w="9525">
            <a:solidFill>
              <a:srgbClr val="0761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84" name="Google Shape;384;p31"/>
          <p:cNvSpPr/>
          <p:nvPr/>
        </p:nvSpPr>
        <p:spPr>
          <a:xfrm rot="-5400000">
            <a:off x="6678510" y="4541125"/>
            <a:ext cx="108000" cy="635100"/>
          </a:xfrm>
          <a:prstGeom prst="leftBrace">
            <a:avLst>
              <a:gd fmla="val 8333" name="adj1"/>
              <a:gd fmla="val 50000" name="adj2"/>
            </a:avLst>
          </a:prstGeom>
          <a:noFill/>
          <a:ln cap="flat" cmpd="sng" w="9525">
            <a:solidFill>
              <a:srgbClr val="0761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85" name="Google Shape;385;p31"/>
          <p:cNvSpPr/>
          <p:nvPr/>
        </p:nvSpPr>
        <p:spPr>
          <a:xfrm>
            <a:off x="7179268" y="1894892"/>
            <a:ext cx="306000" cy="1572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6" name="Google Shape;386;p31"/>
          <p:cNvSpPr/>
          <p:nvPr/>
        </p:nvSpPr>
        <p:spPr>
          <a:xfrm>
            <a:off x="7179268" y="2076342"/>
            <a:ext cx="306000" cy="1572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7" name="Google Shape;387;p31"/>
          <p:cNvSpPr/>
          <p:nvPr/>
        </p:nvSpPr>
        <p:spPr>
          <a:xfrm>
            <a:off x="7179268" y="3171017"/>
            <a:ext cx="306000" cy="1572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8" name="Google Shape;388;p31"/>
          <p:cNvSpPr/>
          <p:nvPr/>
        </p:nvSpPr>
        <p:spPr>
          <a:xfrm>
            <a:off x="7179268" y="2532954"/>
            <a:ext cx="306000" cy="1572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idx="4294967295" type="title"/>
          </p:nvPr>
        </p:nvSpPr>
        <p:spPr>
          <a:xfrm>
            <a:off x="-12" y="-97287"/>
            <a:ext cx="7031100" cy="1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100">
                <a:solidFill>
                  <a:srgbClr val="000000"/>
                </a:solidFill>
                <a:latin typeface="Nunito"/>
                <a:ea typeface="Nunito"/>
                <a:cs typeface="Nunito"/>
                <a:sym typeface="Nunito"/>
              </a:rPr>
              <a:t>Gene biology</a:t>
            </a:r>
            <a:endParaRPr b="1" sz="2100">
              <a:solidFill>
                <a:srgbClr val="000000"/>
              </a:solidFill>
              <a:latin typeface="Nunito"/>
              <a:ea typeface="Nunito"/>
              <a:cs typeface="Nunito"/>
              <a:sym typeface="Nunito"/>
            </a:endParaRPr>
          </a:p>
        </p:txBody>
      </p:sp>
      <p:sp>
        <p:nvSpPr>
          <p:cNvPr id="394" name="Google Shape;394;p32"/>
          <p:cNvSpPr txBox="1"/>
          <p:nvPr/>
        </p:nvSpPr>
        <p:spPr>
          <a:xfrm>
            <a:off x="103950" y="497100"/>
            <a:ext cx="8936100" cy="46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latin typeface="Nunito"/>
                <a:ea typeface="Nunito"/>
                <a:cs typeface="Nunito"/>
                <a:sym typeface="Nunito"/>
              </a:rPr>
              <a:t>TXNL1 </a:t>
            </a:r>
            <a:endParaRPr b="1">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Plays a role in redox and oxidative stress; dysregulation may cause loss of oxidative stress-related apoptosis. Previous research has shown its upregulation in mantle cell lymphoma.</a:t>
            </a:r>
            <a:endParaRPr sz="1200">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lnSpc>
                <a:spcPct val="115000"/>
              </a:lnSpc>
              <a:spcBef>
                <a:spcPts val="0"/>
              </a:spcBef>
              <a:spcAft>
                <a:spcPts val="0"/>
              </a:spcAft>
              <a:buNone/>
            </a:pPr>
            <a:r>
              <a:rPr b="1" i="1" lang="en">
                <a:latin typeface="Nunito"/>
                <a:ea typeface="Nunito"/>
                <a:cs typeface="Nunito"/>
                <a:sym typeface="Nunito"/>
              </a:rPr>
              <a:t>KDSR</a:t>
            </a:r>
            <a:endParaRPr b="1" i="1">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Proto-oncogene; strongly upregulated in a variety of cancers. This gene is immediately upstream of BCL2, and its upregulation correlates to upregulation of BCL2. Furthermore, a chromosomal rearrangement involving this gene is a cause of follicular lymphoma.</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b="1">
              <a:latin typeface="Nunito"/>
              <a:ea typeface="Nunito"/>
              <a:cs typeface="Nunito"/>
              <a:sym typeface="Nunito"/>
            </a:endParaRPr>
          </a:p>
          <a:p>
            <a:pPr indent="0" lvl="0" marL="0" rtl="0" algn="l">
              <a:lnSpc>
                <a:spcPct val="115000"/>
              </a:lnSpc>
              <a:spcBef>
                <a:spcPts val="0"/>
              </a:spcBef>
              <a:spcAft>
                <a:spcPts val="0"/>
              </a:spcAft>
              <a:buNone/>
            </a:pPr>
            <a:r>
              <a:rPr b="1" i="1" lang="en">
                <a:latin typeface="Nunito"/>
                <a:ea typeface="Nunito"/>
                <a:cs typeface="Nunito"/>
                <a:sym typeface="Nunito"/>
              </a:rPr>
              <a:t>VPS4B</a:t>
            </a:r>
            <a:endParaRPr b="1" i="1">
              <a:latin typeface="Nunito"/>
              <a:ea typeface="Nunito"/>
              <a:cs typeface="Nunito"/>
              <a:sym typeface="Nunito"/>
            </a:endParaRPr>
          </a:p>
          <a:p>
            <a:pPr indent="0" lvl="0" marL="0" rtl="0" algn="l">
              <a:lnSpc>
                <a:spcPct val="115000"/>
              </a:lnSpc>
              <a:spcBef>
                <a:spcPts val="0"/>
              </a:spcBef>
              <a:spcAft>
                <a:spcPts val="0"/>
              </a:spcAft>
              <a:buNone/>
            </a:pPr>
            <a:r>
              <a:rPr lang="en" sz="1000">
                <a:latin typeface="Nunito"/>
                <a:ea typeface="Nunito"/>
                <a:cs typeface="Nunito"/>
                <a:sym typeface="Nunito"/>
              </a:rPr>
              <a:t>I</a:t>
            </a:r>
            <a:r>
              <a:rPr lang="en" sz="1200">
                <a:latin typeface="Nunito"/>
                <a:ea typeface="Nunito"/>
                <a:cs typeface="Nunito"/>
                <a:sym typeface="Nunito"/>
              </a:rPr>
              <a:t>nvolved in multivesicular body transport via the ESCRT-III complex. Role in numerous cancers but not significantly linked to lymphomas.</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b="1" sz="1200">
              <a:latin typeface="Nunito"/>
              <a:ea typeface="Nunito"/>
              <a:cs typeface="Nunito"/>
              <a:sym typeface="Nunito"/>
            </a:endParaRPr>
          </a:p>
          <a:p>
            <a:pPr indent="0" lvl="0" marL="0" rtl="0" algn="l">
              <a:lnSpc>
                <a:spcPct val="115000"/>
              </a:lnSpc>
              <a:spcBef>
                <a:spcPts val="0"/>
              </a:spcBef>
              <a:spcAft>
                <a:spcPts val="0"/>
              </a:spcAft>
              <a:buNone/>
            </a:pPr>
            <a:r>
              <a:rPr b="1" i="1" lang="en">
                <a:latin typeface="Nunito"/>
                <a:ea typeface="Nunito"/>
                <a:cs typeface="Nunito"/>
                <a:sym typeface="Nunito"/>
              </a:rPr>
              <a:t>MBD2</a:t>
            </a:r>
            <a:endParaRPr b="1">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Binds to methylated DNA and aids in the mediation of gene silencing. Associated with several cancers, with MBD2 down-regulation associated with lymphoblastic leukaemia.</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b="1">
              <a:latin typeface="Nunito"/>
              <a:ea typeface="Nunito"/>
              <a:cs typeface="Nunito"/>
              <a:sym typeface="Nunito"/>
            </a:endParaRPr>
          </a:p>
          <a:p>
            <a:pPr indent="0" lvl="0" marL="0" rtl="0" algn="l">
              <a:lnSpc>
                <a:spcPct val="115000"/>
              </a:lnSpc>
              <a:spcBef>
                <a:spcPts val="0"/>
              </a:spcBef>
              <a:spcAft>
                <a:spcPts val="0"/>
              </a:spcAft>
              <a:buNone/>
            </a:pPr>
            <a:r>
              <a:rPr b="1" i="1" lang="en">
                <a:latin typeface="Nunito"/>
                <a:ea typeface="Nunito"/>
                <a:cs typeface="Nunito"/>
                <a:sym typeface="Nunito"/>
              </a:rPr>
              <a:t>NARS1</a:t>
            </a:r>
            <a:endParaRPr b="1" i="1">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Catalyses attachment of asparagine to tRNA. Upregulated in primary lung adenocarcinoma and identified with a potential to promote metastasis and growth of cancer cells.</a:t>
            </a:r>
            <a:endParaRPr b="1" sz="1200">
              <a:latin typeface="Nunito"/>
              <a:ea typeface="Nunito"/>
              <a:cs typeface="Nunito"/>
              <a:sym typeface="Nunito"/>
            </a:endParaRPr>
          </a:p>
        </p:txBody>
      </p:sp>
      <p:pic>
        <p:nvPicPr>
          <p:cNvPr id="395" name="Google Shape;395;p32"/>
          <p:cNvPicPr preferRelativeResize="0"/>
          <p:nvPr/>
        </p:nvPicPr>
        <p:blipFill rotWithShape="1">
          <a:blip r:embed="rId3">
            <a:alphaModFix/>
          </a:blip>
          <a:srcRect b="13119" l="0" r="50000" t="0"/>
          <a:stretch/>
        </p:blipFill>
        <p:spPr>
          <a:xfrm rot="5400000">
            <a:off x="2015824" y="-353625"/>
            <a:ext cx="613650" cy="112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4294967295" type="title"/>
          </p:nvPr>
        </p:nvSpPr>
        <p:spPr>
          <a:xfrm>
            <a:off x="-12" y="-12"/>
            <a:ext cx="7031100" cy="1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100">
                <a:solidFill>
                  <a:srgbClr val="000000"/>
                </a:solidFill>
                <a:latin typeface="Nunito"/>
                <a:ea typeface="Nunito"/>
                <a:cs typeface="Nunito"/>
                <a:sym typeface="Nunito"/>
              </a:rPr>
              <a:t>Significance of the top differentially expressed genes</a:t>
            </a:r>
            <a:endParaRPr b="1" sz="2100">
              <a:solidFill>
                <a:srgbClr val="000000"/>
              </a:solidFill>
              <a:latin typeface="Nunito"/>
              <a:ea typeface="Nunito"/>
              <a:cs typeface="Nunito"/>
              <a:sym typeface="Nunito"/>
            </a:endParaRPr>
          </a:p>
        </p:txBody>
      </p:sp>
      <p:sp>
        <p:nvSpPr>
          <p:cNvPr id="401" name="Google Shape;401;p33"/>
          <p:cNvSpPr txBox="1"/>
          <p:nvPr/>
        </p:nvSpPr>
        <p:spPr>
          <a:xfrm>
            <a:off x="93125" y="628425"/>
            <a:ext cx="8666100" cy="3711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Nunito"/>
              <a:buChar char="●"/>
            </a:pPr>
            <a:r>
              <a:rPr i="1" lang="en">
                <a:latin typeface="Nunito"/>
                <a:ea typeface="Nunito"/>
                <a:cs typeface="Nunito"/>
                <a:sym typeface="Nunito"/>
              </a:rPr>
              <a:t>BCL2</a:t>
            </a:r>
            <a:r>
              <a:rPr lang="en">
                <a:latin typeface="Nunito"/>
                <a:ea typeface="Nunito"/>
                <a:cs typeface="Nunito"/>
                <a:sym typeface="Nunito"/>
              </a:rPr>
              <a:t> is a potent proto-oncogene, often transcriptionally enhanced in lymphomas via copy number amplification of its resident chromosome region 18q21.</a:t>
            </a:r>
            <a:endParaRPr>
              <a:latin typeface="Nunito"/>
              <a:ea typeface="Nunito"/>
              <a:cs typeface="Nunito"/>
              <a:sym typeface="Nunito"/>
            </a:endParaRPr>
          </a:p>
          <a:p>
            <a:pPr indent="-317500" lvl="0" marL="457200" rtl="0" algn="just">
              <a:spcBef>
                <a:spcPts val="1200"/>
              </a:spcBef>
              <a:spcAft>
                <a:spcPts val="0"/>
              </a:spcAft>
              <a:buSzPts val="1400"/>
              <a:buFont typeface="Nunito"/>
              <a:buChar char="●"/>
            </a:pPr>
            <a:r>
              <a:rPr lang="en">
                <a:latin typeface="Nunito"/>
                <a:ea typeface="Nunito"/>
                <a:cs typeface="Nunito"/>
                <a:sym typeface="Nunito"/>
              </a:rPr>
              <a:t>However, </a:t>
            </a:r>
            <a:r>
              <a:rPr i="1" lang="en">
                <a:latin typeface="Nunito"/>
                <a:ea typeface="Nunito"/>
                <a:cs typeface="Nunito"/>
                <a:sym typeface="Nunito"/>
              </a:rPr>
              <a:t>BCL2</a:t>
            </a:r>
            <a:r>
              <a:rPr lang="en">
                <a:latin typeface="Nunito"/>
                <a:ea typeface="Nunito"/>
                <a:cs typeface="Nunito"/>
                <a:sym typeface="Nunito"/>
              </a:rPr>
              <a:t> is also the inhibitory target of </a:t>
            </a:r>
            <a:r>
              <a:rPr lang="en">
                <a:latin typeface="Nunito"/>
                <a:ea typeface="Nunito"/>
                <a:cs typeface="Nunito"/>
                <a:sym typeface="Nunito"/>
              </a:rPr>
              <a:t>Venetoclax</a:t>
            </a:r>
            <a:r>
              <a:rPr lang="en">
                <a:latin typeface="Nunito"/>
                <a:ea typeface="Nunito"/>
                <a:cs typeface="Nunito"/>
                <a:sym typeface="Nunito"/>
              </a:rPr>
              <a:t>; therefore, when challenged, the overexpression of </a:t>
            </a:r>
            <a:r>
              <a:rPr i="1" lang="en">
                <a:latin typeface="Nunito"/>
                <a:ea typeface="Nunito"/>
                <a:cs typeface="Nunito"/>
                <a:sym typeface="Nunito"/>
              </a:rPr>
              <a:t>BCL2</a:t>
            </a:r>
            <a:r>
              <a:rPr lang="en">
                <a:latin typeface="Nunito"/>
                <a:ea typeface="Nunito"/>
                <a:cs typeface="Nunito"/>
                <a:sym typeface="Nunito"/>
              </a:rPr>
              <a:t> ceases to provide an anti-apoptotic effect. This leaves a resistant population which doesn’t rely upon </a:t>
            </a:r>
            <a:r>
              <a:rPr i="1" lang="en">
                <a:latin typeface="Nunito"/>
                <a:ea typeface="Nunito"/>
                <a:cs typeface="Nunito"/>
                <a:sym typeface="Nunito"/>
              </a:rPr>
              <a:t>BCL2</a:t>
            </a:r>
            <a:r>
              <a:rPr lang="en">
                <a:latin typeface="Nunito"/>
                <a:ea typeface="Nunito"/>
                <a:cs typeface="Nunito"/>
                <a:sym typeface="Nunito"/>
              </a:rPr>
              <a:t> to evade apoptosis, and instead relies on increased expression of genes such as </a:t>
            </a:r>
            <a:r>
              <a:rPr i="1" lang="en">
                <a:latin typeface="Nunito"/>
                <a:ea typeface="Nunito"/>
                <a:cs typeface="Nunito"/>
                <a:sym typeface="Nunito"/>
              </a:rPr>
              <a:t>MCL-1</a:t>
            </a:r>
            <a:r>
              <a:rPr lang="en">
                <a:latin typeface="Nunito"/>
                <a:ea typeface="Nunito"/>
                <a:cs typeface="Nunito"/>
                <a:sym typeface="Nunito"/>
              </a:rPr>
              <a:t>.</a:t>
            </a:r>
            <a:endParaRPr>
              <a:latin typeface="Nunito"/>
              <a:ea typeface="Nunito"/>
              <a:cs typeface="Nunito"/>
              <a:sym typeface="Nunito"/>
            </a:endParaRPr>
          </a:p>
          <a:p>
            <a:pPr indent="-317500" lvl="0" marL="457200" rtl="0" algn="just">
              <a:spcBef>
                <a:spcPts val="1200"/>
              </a:spcBef>
              <a:spcAft>
                <a:spcPts val="0"/>
              </a:spcAft>
              <a:buSzPts val="1400"/>
              <a:buFont typeface="Nunito"/>
              <a:buChar char="●"/>
            </a:pPr>
            <a:r>
              <a:rPr lang="en">
                <a:latin typeface="Nunito"/>
                <a:ea typeface="Nunito"/>
                <a:cs typeface="Nunito"/>
                <a:sym typeface="Nunito"/>
              </a:rPr>
              <a:t>The genomic locations of the top 5 most differentially expressed genes </a:t>
            </a:r>
            <a:r>
              <a:rPr b="1" lang="en">
                <a:latin typeface="Nunito"/>
                <a:ea typeface="Nunito"/>
                <a:cs typeface="Nunito"/>
                <a:sym typeface="Nunito"/>
              </a:rPr>
              <a:t>all fall within the 18q21 region. </a:t>
            </a:r>
            <a:r>
              <a:rPr lang="en">
                <a:latin typeface="Nunito"/>
                <a:ea typeface="Nunito"/>
                <a:cs typeface="Nunito"/>
                <a:sym typeface="Nunito"/>
              </a:rPr>
              <a:t>This could indicate that the resistant strains lack the amplification of 18q21.</a:t>
            </a:r>
            <a:endParaRPr>
              <a:latin typeface="Nunito"/>
              <a:ea typeface="Nunito"/>
              <a:cs typeface="Nunito"/>
              <a:sym typeface="Nunito"/>
            </a:endParaRPr>
          </a:p>
          <a:p>
            <a:pPr indent="-317500" lvl="0" marL="457200" rtl="0" algn="just">
              <a:spcBef>
                <a:spcPts val="1200"/>
              </a:spcBef>
              <a:spcAft>
                <a:spcPts val="1200"/>
              </a:spcAft>
              <a:buSzPts val="1400"/>
              <a:buFont typeface="Nunito"/>
              <a:buChar char="●"/>
            </a:pPr>
            <a:r>
              <a:rPr lang="en">
                <a:latin typeface="Nunito"/>
                <a:ea typeface="Nunito"/>
                <a:cs typeface="Nunito"/>
                <a:sym typeface="Nunito"/>
              </a:rPr>
              <a:t>While testing this is beyond the scope of our analysis, this does mirror the results of Zhao </a:t>
            </a:r>
            <a:r>
              <a:rPr i="1" lang="en">
                <a:latin typeface="Nunito"/>
                <a:ea typeface="Nunito"/>
                <a:cs typeface="Nunito"/>
                <a:sym typeface="Nunito"/>
              </a:rPr>
              <a:t>et al</a:t>
            </a:r>
            <a:r>
              <a:rPr lang="en">
                <a:latin typeface="Nunito"/>
                <a:ea typeface="Nunito"/>
                <a:cs typeface="Nunito"/>
                <a:sym typeface="Nunito"/>
              </a:rPr>
              <a:t>.. which suggests the loss of 18q21 amplicons </a:t>
            </a:r>
            <a:endParaRPr>
              <a:latin typeface="Nunito"/>
              <a:ea typeface="Nunito"/>
              <a:cs typeface="Nunito"/>
              <a:sym typeface="Nunito"/>
            </a:endParaRPr>
          </a:p>
        </p:txBody>
      </p:sp>
      <p:pic>
        <p:nvPicPr>
          <p:cNvPr id="402" name="Google Shape;402;p33"/>
          <p:cNvPicPr preferRelativeResize="0"/>
          <p:nvPr/>
        </p:nvPicPr>
        <p:blipFill rotWithShape="1">
          <a:blip r:embed="rId3">
            <a:alphaModFix/>
          </a:blip>
          <a:srcRect b="35835" l="0" r="0" t="0"/>
          <a:stretch/>
        </p:blipFill>
        <p:spPr>
          <a:xfrm>
            <a:off x="1651038" y="3447875"/>
            <a:ext cx="5841924" cy="155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