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7" r:id="rId5"/>
    <p:sldId id="268" r:id="rId6"/>
    <p:sldId id="273" r:id="rId7"/>
    <p:sldId id="285" r:id="rId8"/>
    <p:sldId id="274" r:id="rId9"/>
    <p:sldId id="275" r:id="rId10"/>
    <p:sldId id="282" r:id="rId11"/>
    <p:sldId id="283" r:id="rId12"/>
    <p:sldId id="291" r:id="rId13"/>
    <p:sldId id="284" r:id="rId14"/>
    <p:sldId id="278" r:id="rId15"/>
    <p:sldId id="286" r:id="rId16"/>
    <p:sldId id="292" r:id="rId17"/>
    <p:sldId id="287" r:id="rId18"/>
    <p:sldId id="288" r:id="rId19"/>
    <p:sldId id="279" r:id="rId20"/>
    <p:sldId id="290" r:id="rId21"/>
    <p:sldId id="289" r:id="rId22"/>
    <p:sldId id="280" r:id="rId23"/>
    <p:sldId id="276" r:id="rId24"/>
    <p:sldId id="281" r:id="rId25"/>
    <p:sldId id="293" r:id="rId26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040" autoAdjust="0"/>
  </p:normalViewPr>
  <p:slideViewPr>
    <p:cSldViewPr>
      <p:cViewPr varScale="1">
        <p:scale>
          <a:sx n="90" d="100"/>
          <a:sy n="90" d="100"/>
        </p:scale>
        <p:origin x="1338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56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31.01.2017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30.01.2017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Auf oberer/n Ebene/n Phasenansatz</a:t>
            </a:r>
          </a:p>
          <a:p>
            <a:r>
              <a:rPr lang="de-DE"/>
              <a:t>Unteren Ebenen Funktionsansatz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995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561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633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666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  <a:p>
            <a:r>
              <a:rPr lang="de-DE"/>
              <a:t>Gewählt weil Umsetzung in 3 verschiedenen Prototypen geplant -&gt; Anforderungen können laufen überprüft werden und weil Neuentwicklung</a:t>
            </a:r>
          </a:p>
          <a:p>
            <a:r>
              <a:rPr lang="de-DE"/>
              <a:t>Vorteile Prototyping:</a:t>
            </a:r>
          </a:p>
          <a:p>
            <a:pPr marL="285750" indent="-285750">
              <a:buFontTx/>
              <a:buChar char="-"/>
            </a:pPr>
            <a:r>
              <a:rPr lang="de-DE"/>
              <a:t>Anforderungen können laufend überprüft werden</a:t>
            </a:r>
          </a:p>
          <a:p>
            <a:pPr marL="285750" indent="-285750">
              <a:buFontTx/>
              <a:buChar char="-"/>
            </a:pPr>
            <a:r>
              <a:rPr lang="de-DE"/>
              <a:t>(unbeabsichtigte) Wechselwirkungen können früher erkannt werden</a:t>
            </a:r>
          </a:p>
          <a:p>
            <a:pPr marL="285750" indent="-285750">
              <a:buFontTx/>
              <a:buChar char="-"/>
            </a:pPr>
            <a:r>
              <a:rPr lang="de-DE"/>
              <a:t>Fertigstellungsgrad besser verifizierbar und erkennbar</a:t>
            </a:r>
          </a:p>
          <a:p>
            <a:pPr marL="285750" indent="-285750">
              <a:buFontTx/>
              <a:buChar char="-"/>
            </a:pPr>
            <a:r>
              <a:rPr lang="de-DE"/>
              <a:t>Test frühzeitiger möglich</a:t>
            </a:r>
          </a:p>
          <a:p>
            <a:pPr marL="0" indent="0">
              <a:buFontTx/>
              <a:buNone/>
            </a:pPr>
            <a:r>
              <a:rPr lang="de-DE"/>
              <a:t>-&gt;  vor allem bei Softwareneuentwicklungen verwendet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5425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1752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298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85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SMART = spezifisch, messbar, akzeptiert, realistisch, terminiert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3541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897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Warum Top-Down-Verfahren:</a:t>
            </a:r>
          </a:p>
          <a:p>
            <a:r>
              <a:rPr lang="de-DE"/>
              <a:t>Passte am besten, weil:</a:t>
            </a:r>
          </a:p>
          <a:p>
            <a:pPr marL="285750" indent="-285750">
              <a:buFontTx/>
              <a:buChar char="-"/>
            </a:pPr>
            <a:r>
              <a:rPr lang="de-DE"/>
              <a:t>Schätzung der einzelnen Aufwände durch Projektleiter</a:t>
            </a:r>
          </a:p>
          <a:p>
            <a:pPr marL="285750" indent="-285750">
              <a:buFontTx/>
              <a:buChar char="-"/>
            </a:pPr>
            <a:r>
              <a:rPr lang="de-DE"/>
              <a:t>Termine dem Projektleiter bekannt</a:t>
            </a:r>
          </a:p>
          <a:p>
            <a:pPr marL="285750" indent="-285750">
              <a:buFontTx/>
              <a:buChar char="-"/>
            </a:pPr>
            <a:r>
              <a:rPr lang="de-DE"/>
              <a:t>Schneller, als übrige Verfahren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217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421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6668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962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32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30.01.2017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30.01.2017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30.01.2017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30.01.2017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30.01.2017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30.01.2017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30.01.2017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30.01.2017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30.01.2017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30.01.2017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30.01.2017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30.01.2017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1084560"/>
            <a:ext cx="8735325" cy="2000251"/>
          </a:xfrm>
        </p:spPr>
        <p:txBody>
          <a:bodyPr rtlCol="0"/>
          <a:lstStyle/>
          <a:p>
            <a:pPr rtl="0"/>
            <a:r>
              <a:rPr lang="de-DE"/>
              <a:t>Projektmanagement</a:t>
            </a:r>
            <a:br>
              <a:rPr lang="de-DE"/>
            </a:br>
            <a:r>
              <a:rPr lang="de-DE"/>
              <a:t>T3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625176" y="3116560"/>
            <a:ext cx="8735325" cy="1752600"/>
          </a:xfrm>
        </p:spPr>
        <p:txBody>
          <a:bodyPr rtlCol="0"/>
          <a:lstStyle/>
          <a:p>
            <a:pPr rtl="0"/>
            <a:r>
              <a:rPr lang="de-DE"/>
              <a:t>Kai Sölling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8" t="11153" r="11973" b="19467"/>
          <a:stretch/>
        </p:blipFill>
        <p:spPr>
          <a:xfrm>
            <a:off x="8254651" y="260648"/>
            <a:ext cx="374441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Risikodiagramm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l="16684" t="60224" r="21887" b="13936"/>
          <a:stretch/>
        </p:blipFill>
        <p:spPr>
          <a:xfrm>
            <a:off x="909836" y="2060848"/>
            <a:ext cx="5305147" cy="316835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/>
          <a:srcRect l="14599" t="31757" r="19089" b="42612"/>
          <a:stretch/>
        </p:blipFill>
        <p:spPr>
          <a:xfrm>
            <a:off x="6351586" y="2060848"/>
            <a:ext cx="577344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Projektplanung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858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Projektstrukturplan (PSP)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68" y="2730186"/>
            <a:ext cx="6688743" cy="158417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107" y="4437112"/>
            <a:ext cx="8020050" cy="220027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753419"/>
            <a:ext cx="11161240" cy="85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1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Projektstrukturplan (PSP)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278" y="1498600"/>
            <a:ext cx="4895706" cy="125488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585" y="2924944"/>
            <a:ext cx="8179091" cy="85607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6320" y="3951650"/>
            <a:ext cx="7305620" cy="133555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6320" y="5445224"/>
            <a:ext cx="7305620" cy="13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Resourcen und Kapazitätsplan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218883" y="1700808"/>
            <a:ext cx="10360501" cy="4462272"/>
          </a:xfrm>
        </p:spPr>
        <p:txBody>
          <a:bodyPr rtlCol="0"/>
          <a:lstStyle/>
          <a:p>
            <a:pPr rtl="0"/>
            <a:r>
              <a:rPr lang="de-DE"/>
              <a:t>Personal und Betriebsmittel konstant vorhanden</a:t>
            </a:r>
          </a:p>
          <a:p>
            <a:pPr rtl="0"/>
            <a:endParaRPr lang="de-DE"/>
          </a:p>
          <a:p>
            <a:pPr rtl="0"/>
            <a:r>
              <a:rPr lang="de-DE"/>
              <a:t>Arbeitspakete sequentiell abgearbeitet</a:t>
            </a:r>
          </a:p>
          <a:p>
            <a:pPr rtl="0"/>
            <a:endParaRPr lang="de-DE"/>
          </a:p>
          <a:p>
            <a:pPr rtl="0"/>
            <a:r>
              <a:rPr lang="de-DE"/>
              <a:t>=&gt; Rescourcen und Kapazitätsplan nicht notwendig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06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Kostenpla</a:t>
            </a:r>
            <a:r>
              <a:rPr lang="de-DE"/>
              <a:t>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11895" t="5251" r="10786" b="73684"/>
          <a:stretch/>
        </p:blipFill>
        <p:spPr>
          <a:xfrm>
            <a:off x="981844" y="2559810"/>
            <a:ext cx="5376667" cy="207441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/>
          <a:srcRect l="11895" t="29722" r="12273" b="30378"/>
          <a:stretch/>
        </p:blipFill>
        <p:spPr>
          <a:xfrm>
            <a:off x="6688533" y="1772816"/>
            <a:ext cx="4896544" cy="364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1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Projektdurchführung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28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Durchführung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/>
              <a:t>wöchentliche Meetings bzw. Reviews</a:t>
            </a:r>
          </a:p>
          <a:p>
            <a:pPr lvl="1"/>
            <a:r>
              <a:rPr lang="de-DE"/>
              <a:t>Informierung des Projektleiters</a:t>
            </a:r>
          </a:p>
          <a:p>
            <a:pPr lvl="1"/>
            <a:r>
              <a:rPr lang="de-DE"/>
              <a:t>Verteilung von neuen Aufgaben durch Projektleiter</a:t>
            </a:r>
          </a:p>
          <a:p>
            <a:pPr lvl="2"/>
            <a:r>
              <a:rPr lang="de-DE"/>
              <a:t>auf Basis von vorangegangenen oder aktuellem Meeting</a:t>
            </a:r>
          </a:p>
          <a:p>
            <a:pPr rtl="0"/>
            <a:endParaRPr lang="de-DE"/>
          </a:p>
          <a:p>
            <a:pPr rtl="0"/>
            <a:r>
              <a:rPr lang="de-DE"/>
              <a:t>Verwendete Methode Prototyping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85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Meilensteintrendanalys</a:t>
            </a:r>
            <a:r>
              <a:rPr lang="de-DE"/>
              <a:t>e</a:t>
            </a:r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852587"/>
              </p:ext>
            </p:extLst>
          </p:nvPr>
        </p:nvGraphicFramePr>
        <p:xfrm>
          <a:off x="1827133" y="1498600"/>
          <a:ext cx="9144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Acrobat Document" r:id="rId4" imgW="9144000" imgH="5143500" progId="AcroExch.Document.DC">
                  <p:embed/>
                </p:oleObj>
              </mc:Choice>
              <mc:Fallback>
                <p:oleObj name="Acrobat Document" r:id="rId4" imgW="9144000" imgH="51435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7133" y="1498600"/>
                        <a:ext cx="9144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38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Projektabschluss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394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Übersicht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/>
              <a:t>Projektinitiierung</a:t>
            </a:r>
          </a:p>
          <a:p>
            <a:pPr rtl="0"/>
            <a:r>
              <a:rPr lang="de-DE"/>
              <a:t>Projektplanung</a:t>
            </a:r>
            <a:endParaRPr lang="de-DE"/>
          </a:p>
          <a:p>
            <a:pPr rtl="0"/>
            <a:r>
              <a:rPr lang="de-DE"/>
              <a:t>Projektdurchführung</a:t>
            </a:r>
          </a:p>
          <a:p>
            <a:pPr rtl="0"/>
            <a:r>
              <a:rPr lang="de-DE"/>
              <a:t>Projektabschluss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Lessons learned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/>
          </a:p>
          <a:p>
            <a:pPr rtl="0"/>
            <a:r>
              <a:rPr lang="de-DE"/>
              <a:t>ausgiebigere Analyse </a:t>
            </a:r>
          </a:p>
          <a:p>
            <a:pPr rtl="0"/>
            <a:endParaRPr lang="de-DE"/>
          </a:p>
          <a:p>
            <a:pPr rtl="0"/>
            <a:r>
              <a:rPr lang="de-DE"/>
              <a:t>ausgiebigere Suche nach externen Bibliotheken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9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Perspektiven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/>
          </a:p>
          <a:p>
            <a:pPr rtl="0"/>
            <a:r>
              <a:rPr lang="de-DE"/>
              <a:t>Umsetzung des Projekt auf einer Lochrasterplatine als weiterer (bedienungsfreundlicherer Prototyp)</a:t>
            </a:r>
          </a:p>
          <a:p>
            <a:pPr rtl="0"/>
            <a:endParaRPr lang="de-DE"/>
          </a:p>
          <a:p>
            <a:pPr rtl="0"/>
            <a:r>
              <a:rPr lang="de-DE"/>
              <a:t>Umsetzung des Projekts in Gehäuse für den Endanwender</a:t>
            </a:r>
          </a:p>
        </p:txBody>
      </p:sp>
    </p:spTree>
    <p:extLst>
      <p:ext uri="{BB962C8B-B14F-4D97-AF65-F5344CB8AC3E}">
        <p14:creationId xmlns:p14="http://schemas.microsoft.com/office/powerpoint/2010/main" val="353544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19" y="1628800"/>
            <a:ext cx="6943628" cy="453650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/>
              <a:t>Noch Fragen?</a:t>
            </a:r>
            <a:endParaRPr lang="de-DE" sz="5400"/>
          </a:p>
        </p:txBody>
      </p:sp>
    </p:spTree>
    <p:extLst>
      <p:ext uri="{BB962C8B-B14F-4D97-AF65-F5344CB8AC3E}">
        <p14:creationId xmlns:p14="http://schemas.microsoft.com/office/powerpoint/2010/main" val="166443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Projektinitiierung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23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Anforderungen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/>
          </a:p>
          <a:p>
            <a:pPr rtl="0"/>
            <a:r>
              <a:rPr lang="de-DE"/>
              <a:t>Tic Tac Toe-Spiel mit Tastereingabe und LED-Spielfeld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/>
              <a:t> Spielfeld mit LEDs darstellen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/>
              <a:t> Platzierung mittels Tastendruck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/>
              <a:t> aktuelles Spiel soll sich zurücksetzten lassen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/>
              <a:t> Anzeige eines spielübergreifenden Spielstands (zurücksetzbar)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/>
              <a:t> Einzelspielmodus (Spiel gegen den „PC“)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167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Phasenmodell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873808"/>
              </p:ext>
            </p:extLst>
          </p:nvPr>
        </p:nvGraphicFramePr>
        <p:xfrm>
          <a:off x="926525" y="2204864"/>
          <a:ext cx="10945216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Acrobat Document" r:id="rId4" imgW="8381955" imgH="2095470" progId="AcroExch.Document.DC">
                  <p:embed/>
                </p:oleObj>
              </mc:Choice>
              <mc:Fallback>
                <p:oleObj name="Acrobat Document" r:id="rId4" imgW="8381955" imgH="209547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6525" y="2204864"/>
                        <a:ext cx="10945216" cy="2736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496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Angewandte Schätzmethoden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/>
              <a:t>Schätzung der Aufwände</a:t>
            </a:r>
          </a:p>
          <a:p>
            <a:pPr rtl="0"/>
            <a:r>
              <a:rPr lang="de-DE"/>
              <a:t>Verfahren</a:t>
            </a:r>
            <a:endParaRPr lang="de-DE"/>
          </a:p>
          <a:p>
            <a:pPr lvl="1"/>
            <a:r>
              <a:rPr lang="de-DE"/>
              <a:t>Top-Down-Verfahren</a:t>
            </a:r>
          </a:p>
          <a:p>
            <a:pPr lvl="1"/>
            <a:r>
              <a:rPr lang="de-DE"/>
              <a:t>CoCoMo</a:t>
            </a:r>
          </a:p>
          <a:p>
            <a:pPr lvl="1"/>
            <a:r>
              <a:rPr lang="de-DE"/>
              <a:t>Function Points</a:t>
            </a:r>
            <a:endParaRPr lang="de-DE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29000"/>
              </p:ext>
            </p:extLst>
          </p:nvPr>
        </p:nvGraphicFramePr>
        <p:xfrm>
          <a:off x="6670476" y="2276872"/>
          <a:ext cx="5040560" cy="1371600"/>
        </p:xfrm>
        <a:graphic>
          <a:graphicData uri="http://schemas.openxmlformats.org/drawingml/2006/table">
            <a:tbl>
              <a:tblPr firstCol="1" bandRow="1">
                <a:tableStyleId>{793D81CF-94F2-401A-BA57-92F5A7B2D0C5}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96595907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988237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Top-Down-Verfahren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3,6 Monate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53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CoCoMo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5,3 Monate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3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Function Points </a:t>
                      </a:r>
                      <a:r>
                        <a:rPr lang="de-DE" b="0"/>
                        <a:t>(84,6 FP)</a:t>
                      </a:r>
                      <a:endParaRPr lang="de-DE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5,9 Monate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682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5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Projektorganisation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/>
          </a:p>
          <a:p>
            <a:pPr rtl="0"/>
            <a:r>
              <a:rPr lang="de-DE"/>
              <a:t>am ehesten Matrixorganisation</a:t>
            </a:r>
          </a:p>
          <a:p>
            <a:pPr lvl="1"/>
            <a:r>
              <a:rPr lang="de-DE"/>
              <a:t>Zeitlich befristetes Mehrliniensystem</a:t>
            </a:r>
          </a:p>
          <a:p>
            <a:pPr lvl="1"/>
            <a:r>
              <a:rPr lang="de-DE"/>
              <a:t>Projektmitarbeiter verbleiben vollständig in Bereichen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43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Umfeldanalyse</a:t>
            </a:r>
            <a:endParaRPr 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444826"/>
              </p:ext>
            </p:extLst>
          </p:nvPr>
        </p:nvGraphicFramePr>
        <p:xfrm>
          <a:off x="1802902" y="1498600"/>
          <a:ext cx="9192462" cy="517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Acrobat Document" r:id="rId4" imgW="9144000" imgH="5143500" progId="AcroExch.Document.DC">
                  <p:embed/>
                </p:oleObj>
              </mc:Choice>
              <mc:Fallback>
                <p:oleObj name="Acrobat Document" r:id="rId4" imgW="9144000" imgH="51435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02902" y="1498600"/>
                        <a:ext cx="9192462" cy="5170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292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Umfeldanalyse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51" y="1498600"/>
            <a:ext cx="9238564" cy="519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4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  <ds:schemaRef ds:uri="4873beb7-5857-4685-be1f-d57550cc96cc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Schaltkreise (Breitbild)</Template>
  <TotalTime>0</TotalTime>
  <Words>288</Words>
  <Application>Microsoft Office PowerPoint</Application>
  <PresentationFormat>Benutzerdefiniert</PresentationFormat>
  <Paragraphs>102</Paragraphs>
  <Slides>22</Slides>
  <Notes>17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Technologie 16:9</vt:lpstr>
      <vt:lpstr>Adobe Acrobat Document</vt:lpstr>
      <vt:lpstr>Projektmanagement T3</vt:lpstr>
      <vt:lpstr>Übersicht</vt:lpstr>
      <vt:lpstr>Projektinitiierung</vt:lpstr>
      <vt:lpstr>Anforderungen</vt:lpstr>
      <vt:lpstr>Phasenmodell</vt:lpstr>
      <vt:lpstr>Angewandte Schätzmethoden</vt:lpstr>
      <vt:lpstr>Projektorganisation</vt:lpstr>
      <vt:lpstr>Umfeldanalyse</vt:lpstr>
      <vt:lpstr>Umfeldanalyse</vt:lpstr>
      <vt:lpstr>Risikodiagramm</vt:lpstr>
      <vt:lpstr>Projektplanung</vt:lpstr>
      <vt:lpstr>Projektstrukturplan (PSP)</vt:lpstr>
      <vt:lpstr>Projektstrukturplan (PSP)</vt:lpstr>
      <vt:lpstr>Resourcen und Kapazitätsplan</vt:lpstr>
      <vt:lpstr>Kostenplan</vt:lpstr>
      <vt:lpstr>Projektdurchführung</vt:lpstr>
      <vt:lpstr>Durchführung</vt:lpstr>
      <vt:lpstr>Meilensteintrendanalyse</vt:lpstr>
      <vt:lpstr>Projektabschluss</vt:lpstr>
      <vt:lpstr>Lessons learned</vt:lpstr>
      <vt:lpstr>Perspektiven</vt:lpstr>
      <vt:lpstr>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Kai Sölling</dc:creator>
  <cp:lastModifiedBy>Kai Sölling</cp:lastModifiedBy>
  <cp:revision>33</cp:revision>
  <dcterms:created xsi:type="dcterms:W3CDTF">2017-01-30T18:05:24Z</dcterms:created>
  <dcterms:modified xsi:type="dcterms:W3CDTF">2017-01-31T21:53:35Z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