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99200303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407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8873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66721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0295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89114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77464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63628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7978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662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2196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68530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728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29605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35665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2AC24A9-CCB6-4F8D-B8DB-C2F3692CFA5A}" type="datetimeFigureOut">
              <a:rPr lang="en-US" smtClean="0"/>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0465595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5502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96217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2AC24A9-CCB6-4F8D-B8DB-C2F3692CFA5A}" type="datetimeFigureOut">
              <a:rPr lang="en-US" smtClean="0"/>
              <a:t>1/9/2020</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788899069"/>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0201-771F-4230-8E9E-C07468EE409F}"/>
              </a:ext>
            </a:extLst>
          </p:cNvPr>
          <p:cNvSpPr>
            <a:spLocks noGrp="1"/>
          </p:cNvSpPr>
          <p:nvPr>
            <p:ph type="ctrTitle"/>
          </p:nvPr>
        </p:nvSpPr>
        <p:spPr>
          <a:xfrm>
            <a:off x="1115037" y="873738"/>
            <a:ext cx="7194075" cy="3204134"/>
          </a:xfrm>
        </p:spPr>
        <p:txBody>
          <a:bodyPr anchor="b">
            <a:normAutofit/>
          </a:bodyPr>
          <a:lstStyle/>
          <a:p>
            <a:r>
              <a:rPr lang="en-SG" sz="4400" dirty="0"/>
              <a:t>SQL for Data Science Capstone Project</a:t>
            </a:r>
            <a:br>
              <a:rPr lang="en-SG" sz="1600" dirty="0"/>
            </a:br>
            <a:endParaRPr lang="en-SG" sz="1600" dirty="0"/>
          </a:p>
        </p:txBody>
      </p:sp>
      <p:sp>
        <p:nvSpPr>
          <p:cNvPr id="3" name="Subtitle 2">
            <a:extLst>
              <a:ext uri="{FF2B5EF4-FFF2-40B4-BE49-F238E27FC236}">
                <a16:creationId xmlns:a16="http://schemas.microsoft.com/office/drawing/2014/main" id="{8F3CFE29-1FDA-4121-BCDE-F5406D4B498C}"/>
              </a:ext>
            </a:extLst>
          </p:cNvPr>
          <p:cNvSpPr>
            <a:spLocks noGrp="1"/>
          </p:cNvSpPr>
          <p:nvPr>
            <p:ph type="subTitle" idx="1"/>
          </p:nvPr>
        </p:nvSpPr>
        <p:spPr>
          <a:xfrm>
            <a:off x="1684882" y="4458577"/>
            <a:ext cx="4023359" cy="1208141"/>
          </a:xfrm>
        </p:spPr>
        <p:txBody>
          <a:bodyPr>
            <a:normAutofit/>
          </a:bodyPr>
          <a:lstStyle/>
          <a:p>
            <a:r>
              <a:rPr lang="en-SG" sz="2000" dirty="0"/>
              <a:t>Done by: Kai Tan </a:t>
            </a:r>
            <a:r>
              <a:rPr lang="en-SG" sz="2000" dirty="0" err="1"/>
              <a:t>Pok</a:t>
            </a:r>
            <a:r>
              <a:rPr lang="en-SG" sz="2000" dirty="0"/>
              <a:t> </a:t>
            </a:r>
            <a:r>
              <a:rPr lang="en-SG" sz="2000" dirty="0" err="1"/>
              <a:t>Hsuan</a:t>
            </a:r>
            <a:r>
              <a:rPr lang="en-SG" sz="2000" dirty="0"/>
              <a:t> </a:t>
            </a:r>
          </a:p>
          <a:p>
            <a:r>
              <a:rPr lang="en-SG" sz="2000" dirty="0"/>
              <a:t>Date: 08/1/2020</a:t>
            </a:r>
          </a:p>
        </p:txBody>
      </p:sp>
    </p:spTree>
    <p:extLst>
      <p:ext uri="{BB962C8B-B14F-4D97-AF65-F5344CB8AC3E}">
        <p14:creationId xmlns:p14="http://schemas.microsoft.com/office/powerpoint/2010/main" val="1335840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64663-50CD-47E1-A0A0-0E6B67E6EBDC}"/>
              </a:ext>
            </a:extLst>
          </p:cNvPr>
          <p:cNvSpPr>
            <a:spLocks noGrp="1"/>
          </p:cNvSpPr>
          <p:nvPr>
            <p:ph type="title"/>
          </p:nvPr>
        </p:nvSpPr>
        <p:spPr/>
        <p:txBody>
          <a:bodyPr/>
          <a:lstStyle/>
          <a:p>
            <a:r>
              <a:rPr lang="en-SG" dirty="0"/>
              <a:t>124 Restaurant in las </a:t>
            </a:r>
            <a:r>
              <a:rPr lang="en-SG" dirty="0" err="1"/>
              <a:t>vegas</a:t>
            </a:r>
            <a:r>
              <a:rPr lang="en-SG" dirty="0"/>
              <a:t> </a:t>
            </a:r>
          </a:p>
        </p:txBody>
      </p:sp>
      <p:pic>
        <p:nvPicPr>
          <p:cNvPr id="5" name="Content Placeholder 4">
            <a:extLst>
              <a:ext uri="{FF2B5EF4-FFF2-40B4-BE49-F238E27FC236}">
                <a16:creationId xmlns:a16="http://schemas.microsoft.com/office/drawing/2014/main" id="{55848492-2AAC-4926-894A-9CFB9401FE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504" y="2169021"/>
            <a:ext cx="8269397" cy="4434434"/>
          </a:xfrm>
        </p:spPr>
      </p:pic>
    </p:spTree>
    <p:extLst>
      <p:ext uri="{BB962C8B-B14F-4D97-AF65-F5344CB8AC3E}">
        <p14:creationId xmlns:p14="http://schemas.microsoft.com/office/powerpoint/2010/main" val="533085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ADAE-565B-4E1D-AC7F-9CA9D26C040E}"/>
              </a:ext>
            </a:extLst>
          </p:cNvPr>
          <p:cNvSpPr>
            <a:spLocks noGrp="1"/>
          </p:cNvSpPr>
          <p:nvPr>
            <p:ph type="title"/>
          </p:nvPr>
        </p:nvSpPr>
        <p:spPr/>
        <p:txBody>
          <a:bodyPr/>
          <a:lstStyle/>
          <a:p>
            <a:r>
              <a:rPr lang="en-SG" dirty="0"/>
              <a:t>TOP 50 based on highest stars(user rating)</a:t>
            </a:r>
          </a:p>
        </p:txBody>
      </p:sp>
      <p:pic>
        <p:nvPicPr>
          <p:cNvPr id="5" name="Content Placeholder 4">
            <a:extLst>
              <a:ext uri="{FF2B5EF4-FFF2-40B4-BE49-F238E27FC236}">
                <a16:creationId xmlns:a16="http://schemas.microsoft.com/office/drawing/2014/main" id="{DA6E9CDC-9DC5-423E-8A8D-B091E17234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5101" y="2112906"/>
            <a:ext cx="8314760" cy="4486678"/>
          </a:xfrm>
        </p:spPr>
      </p:pic>
    </p:spTree>
    <p:extLst>
      <p:ext uri="{BB962C8B-B14F-4D97-AF65-F5344CB8AC3E}">
        <p14:creationId xmlns:p14="http://schemas.microsoft.com/office/powerpoint/2010/main" val="3520658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E56F5-33AD-4700-9FE8-9F75C25EEC3C}"/>
              </a:ext>
            </a:extLst>
          </p:cNvPr>
          <p:cNvSpPr>
            <a:spLocks noGrp="1"/>
          </p:cNvSpPr>
          <p:nvPr>
            <p:ph type="title"/>
          </p:nvPr>
        </p:nvSpPr>
        <p:spPr/>
        <p:txBody>
          <a:bodyPr/>
          <a:lstStyle/>
          <a:p>
            <a:r>
              <a:rPr lang="en-SG" dirty="0"/>
              <a:t>Convert “date of </a:t>
            </a:r>
            <a:r>
              <a:rPr lang="en-SG" dirty="0" err="1"/>
              <a:t>checkin</a:t>
            </a:r>
            <a:r>
              <a:rPr lang="en-SG" dirty="0"/>
              <a:t>” column to “No of </a:t>
            </a:r>
            <a:r>
              <a:rPr lang="en-SG" dirty="0" err="1"/>
              <a:t>checkin</a:t>
            </a:r>
            <a:r>
              <a:rPr lang="en-SG" dirty="0"/>
              <a:t>” column </a:t>
            </a:r>
          </a:p>
        </p:txBody>
      </p:sp>
      <p:pic>
        <p:nvPicPr>
          <p:cNvPr id="5" name="Content Placeholder 4">
            <a:extLst>
              <a:ext uri="{FF2B5EF4-FFF2-40B4-BE49-F238E27FC236}">
                <a16:creationId xmlns:a16="http://schemas.microsoft.com/office/drawing/2014/main" id="{F8CD4D8A-1C84-455C-8D2B-15EE82F5CE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305" y="2637183"/>
            <a:ext cx="11721568" cy="3795654"/>
          </a:xfrm>
        </p:spPr>
      </p:pic>
    </p:spTree>
    <p:extLst>
      <p:ext uri="{BB962C8B-B14F-4D97-AF65-F5344CB8AC3E}">
        <p14:creationId xmlns:p14="http://schemas.microsoft.com/office/powerpoint/2010/main" val="911702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A2E5-3BAD-4111-832B-92C2113B8CFB}"/>
              </a:ext>
            </a:extLst>
          </p:cNvPr>
          <p:cNvSpPr>
            <a:spLocks noGrp="1"/>
          </p:cNvSpPr>
          <p:nvPr>
            <p:ph type="title"/>
          </p:nvPr>
        </p:nvSpPr>
        <p:spPr/>
        <p:txBody>
          <a:bodyPr/>
          <a:lstStyle/>
          <a:p>
            <a:r>
              <a:rPr lang="en-SG" dirty="0"/>
              <a:t>High correlation between “</a:t>
            </a:r>
            <a:r>
              <a:rPr lang="en-SG" dirty="0" err="1"/>
              <a:t>review_count</a:t>
            </a:r>
            <a:r>
              <a:rPr lang="en-SG" dirty="0"/>
              <a:t>” and “</a:t>
            </a:r>
            <a:r>
              <a:rPr lang="en-SG" dirty="0" err="1"/>
              <a:t>No_Checkin</a:t>
            </a:r>
            <a:r>
              <a:rPr lang="en-SG" dirty="0"/>
              <a:t>”</a:t>
            </a:r>
          </a:p>
        </p:txBody>
      </p:sp>
      <p:pic>
        <p:nvPicPr>
          <p:cNvPr id="5" name="Content Placeholder 4">
            <a:extLst>
              <a:ext uri="{FF2B5EF4-FFF2-40B4-BE49-F238E27FC236}">
                <a16:creationId xmlns:a16="http://schemas.microsoft.com/office/drawing/2014/main" id="{E8AE4FB2-403F-4868-85AF-65201429C8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4637" y="2323892"/>
            <a:ext cx="8329780" cy="4364740"/>
          </a:xfrm>
        </p:spPr>
      </p:pic>
    </p:spTree>
    <p:extLst>
      <p:ext uri="{BB962C8B-B14F-4D97-AF65-F5344CB8AC3E}">
        <p14:creationId xmlns:p14="http://schemas.microsoft.com/office/powerpoint/2010/main" val="2751859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47BF-9AAB-45C9-939D-09650C11D4A4}"/>
              </a:ext>
            </a:extLst>
          </p:cNvPr>
          <p:cNvSpPr>
            <a:spLocks noGrp="1"/>
          </p:cNvSpPr>
          <p:nvPr>
            <p:ph type="title"/>
          </p:nvPr>
        </p:nvSpPr>
        <p:spPr>
          <a:xfrm>
            <a:off x="661984" y="631770"/>
            <a:ext cx="10364451" cy="1596177"/>
          </a:xfrm>
        </p:spPr>
        <p:txBody>
          <a:bodyPr/>
          <a:lstStyle/>
          <a:p>
            <a:r>
              <a:rPr lang="en-SG" dirty="0"/>
              <a:t>Top 20 businesses based on “</a:t>
            </a:r>
            <a:r>
              <a:rPr lang="en-SG" dirty="0" err="1"/>
              <a:t>No_Checkin</a:t>
            </a:r>
            <a:r>
              <a:rPr lang="en-SG" dirty="0"/>
              <a:t>” DESC</a:t>
            </a:r>
          </a:p>
        </p:txBody>
      </p:sp>
      <p:pic>
        <p:nvPicPr>
          <p:cNvPr id="5" name="Content Placeholder 4">
            <a:extLst>
              <a:ext uri="{FF2B5EF4-FFF2-40B4-BE49-F238E27FC236}">
                <a16:creationId xmlns:a16="http://schemas.microsoft.com/office/drawing/2014/main" id="{1DC23AF5-2E6A-42AD-9167-B9033B0414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994" y="2362856"/>
            <a:ext cx="8783276" cy="4269539"/>
          </a:xfrm>
        </p:spPr>
      </p:pic>
      <p:sp>
        <p:nvSpPr>
          <p:cNvPr id="6" name="TextBox 5">
            <a:extLst>
              <a:ext uri="{FF2B5EF4-FFF2-40B4-BE49-F238E27FC236}">
                <a16:creationId xmlns:a16="http://schemas.microsoft.com/office/drawing/2014/main" id="{C302A00B-0153-47F2-94D0-D0E25465D6BF}"/>
              </a:ext>
            </a:extLst>
          </p:cNvPr>
          <p:cNvSpPr txBox="1"/>
          <p:nvPr/>
        </p:nvSpPr>
        <p:spPr>
          <a:xfrm>
            <a:off x="9674086" y="4174459"/>
            <a:ext cx="1743298" cy="646331"/>
          </a:xfrm>
          <a:prstGeom prst="rect">
            <a:avLst/>
          </a:prstGeom>
          <a:noFill/>
        </p:spPr>
        <p:txBody>
          <a:bodyPr wrap="none" rtlCol="0">
            <a:spAutoFit/>
          </a:bodyPr>
          <a:lstStyle/>
          <a:p>
            <a:r>
              <a:rPr lang="en-SG" dirty="0"/>
              <a:t>RED -&gt; Top 10</a:t>
            </a:r>
          </a:p>
          <a:p>
            <a:r>
              <a:rPr lang="en-SG" dirty="0"/>
              <a:t>BLUE -&gt; Next 10</a:t>
            </a:r>
          </a:p>
        </p:txBody>
      </p:sp>
    </p:spTree>
    <p:extLst>
      <p:ext uri="{BB962C8B-B14F-4D97-AF65-F5344CB8AC3E}">
        <p14:creationId xmlns:p14="http://schemas.microsoft.com/office/powerpoint/2010/main" val="1870886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904D-69BD-42FC-936A-239F1C522E73}"/>
              </a:ext>
            </a:extLst>
          </p:cNvPr>
          <p:cNvSpPr>
            <a:spLocks noGrp="1"/>
          </p:cNvSpPr>
          <p:nvPr>
            <p:ph type="title"/>
          </p:nvPr>
        </p:nvSpPr>
        <p:spPr/>
        <p:txBody>
          <a:bodyPr/>
          <a:lstStyle/>
          <a:p>
            <a:r>
              <a:rPr lang="en-SG" dirty="0"/>
              <a:t>Discuss Insights Discovered</a:t>
            </a:r>
            <a:br>
              <a:rPr lang="en-SG" dirty="0"/>
            </a:br>
            <a:endParaRPr lang="en-SG" dirty="0"/>
          </a:p>
        </p:txBody>
      </p:sp>
      <p:sp>
        <p:nvSpPr>
          <p:cNvPr id="3" name="Content Placeholder 2">
            <a:extLst>
              <a:ext uri="{FF2B5EF4-FFF2-40B4-BE49-F238E27FC236}">
                <a16:creationId xmlns:a16="http://schemas.microsoft.com/office/drawing/2014/main" id="{B4DF00CF-0F79-4A5B-840D-0F8EC55E4519}"/>
              </a:ext>
            </a:extLst>
          </p:cNvPr>
          <p:cNvSpPr>
            <a:spLocks noGrp="1"/>
          </p:cNvSpPr>
          <p:nvPr>
            <p:ph idx="1"/>
          </p:nvPr>
        </p:nvSpPr>
        <p:spPr>
          <a:xfrm>
            <a:off x="318052" y="1879518"/>
            <a:ext cx="11555896" cy="4359965"/>
          </a:xfrm>
        </p:spPr>
        <p:txBody>
          <a:bodyPr>
            <a:normAutofit lnSpcReduction="10000"/>
          </a:bodyPr>
          <a:lstStyle/>
          <a:p>
            <a:pPr marL="0" indent="0">
              <a:buNone/>
            </a:pPr>
            <a:endParaRPr lang="en-SG" cap="none" dirty="0"/>
          </a:p>
          <a:p>
            <a:r>
              <a:rPr lang="en-SG" cap="none" dirty="0"/>
              <a:t>After completing the analysis, </a:t>
            </a:r>
            <a:r>
              <a:rPr lang="en-SG" cap="none" dirty="0" err="1"/>
              <a:t>i</a:t>
            </a:r>
            <a:r>
              <a:rPr lang="en-SG" cap="none" dirty="0"/>
              <a:t> have discovered that my initial hypothesis is wrong. as there don’t seems to be much relation between business address and “user rating and </a:t>
            </a:r>
            <a:r>
              <a:rPr lang="en-SG" cap="none" dirty="0" err="1"/>
              <a:t>review_count</a:t>
            </a:r>
            <a:r>
              <a:rPr lang="en-SG" cap="none" dirty="0"/>
              <a:t>”. </a:t>
            </a:r>
          </a:p>
          <a:p>
            <a:r>
              <a:rPr lang="en-SG" cap="none" dirty="0"/>
              <a:t>Nevertheless, </a:t>
            </a:r>
            <a:r>
              <a:rPr lang="en-SG" cap="none" dirty="0" err="1"/>
              <a:t>i</a:t>
            </a:r>
            <a:r>
              <a:rPr lang="en-SG" cap="none" dirty="0"/>
              <a:t> have managed to uncover some </a:t>
            </a:r>
            <a:r>
              <a:rPr lang="en-SG" cap="none" dirty="0" err="1"/>
              <a:t>insignt</a:t>
            </a:r>
            <a:r>
              <a:rPr lang="en-SG" cap="none" dirty="0"/>
              <a:t>. first, there is high correlation between “</a:t>
            </a:r>
            <a:r>
              <a:rPr lang="en-SG" cap="none" dirty="0" err="1"/>
              <a:t>review_count</a:t>
            </a:r>
            <a:r>
              <a:rPr lang="en-SG" cap="none" dirty="0"/>
              <a:t>” and “</a:t>
            </a:r>
            <a:r>
              <a:rPr lang="en-SG" cap="none" dirty="0" err="1"/>
              <a:t>no_checkin</a:t>
            </a:r>
            <a:r>
              <a:rPr lang="en-SG" cap="none" dirty="0"/>
              <a:t>”. this might mean that customer are more likely to give a review when they have </a:t>
            </a:r>
            <a:r>
              <a:rPr lang="en-SG" cap="none" dirty="0" err="1"/>
              <a:t>checkin</a:t>
            </a:r>
            <a:r>
              <a:rPr lang="en-SG" cap="none" dirty="0"/>
              <a:t> to the business. </a:t>
            </a:r>
          </a:p>
          <a:p>
            <a:r>
              <a:rPr lang="en-SG" cap="none" dirty="0"/>
              <a:t>Another insight </a:t>
            </a:r>
            <a:r>
              <a:rPr lang="en-SG" cap="none" dirty="0" err="1"/>
              <a:t>i</a:t>
            </a:r>
            <a:r>
              <a:rPr lang="en-SG" cap="none" dirty="0"/>
              <a:t> have uncovered is that based on the on “top 20 businesses based on “</a:t>
            </a:r>
            <a:r>
              <a:rPr lang="en-SG" cap="none" dirty="0" err="1"/>
              <a:t>no_checkin</a:t>
            </a:r>
            <a:r>
              <a:rPr lang="en-SG" cap="none" dirty="0"/>
              <a:t>” in </a:t>
            </a:r>
            <a:r>
              <a:rPr lang="en-SG" cap="none" dirty="0" err="1"/>
              <a:t>desc</a:t>
            </a:r>
            <a:r>
              <a:rPr lang="en-SG" cap="none" dirty="0"/>
              <a:t> order. the businesses that has high number of </a:t>
            </a:r>
            <a:r>
              <a:rPr lang="en-SG" cap="none" dirty="0" err="1"/>
              <a:t>checkin</a:t>
            </a:r>
            <a:r>
              <a:rPr lang="en-SG" cap="none" dirty="0"/>
              <a:t> seems to cluster in a certain region. as more </a:t>
            </a:r>
            <a:r>
              <a:rPr lang="en-SG" cap="none" dirty="0" err="1"/>
              <a:t>checkin</a:t>
            </a:r>
            <a:r>
              <a:rPr lang="en-SG" cap="none" dirty="0"/>
              <a:t> imply more traffic for the business, </a:t>
            </a:r>
            <a:r>
              <a:rPr lang="en-SG" cap="none" dirty="0" err="1"/>
              <a:t>i</a:t>
            </a:r>
            <a:r>
              <a:rPr lang="en-SG" cap="none" dirty="0"/>
              <a:t> feel that the more </a:t>
            </a:r>
            <a:r>
              <a:rPr lang="en-SG" cap="none" dirty="0" err="1"/>
              <a:t>checkin</a:t>
            </a:r>
            <a:r>
              <a:rPr lang="en-SG" cap="none" dirty="0"/>
              <a:t> a business has, the better it is. </a:t>
            </a:r>
          </a:p>
          <a:p>
            <a:r>
              <a:rPr lang="en-SG" cap="none" dirty="0"/>
              <a:t>Therefore based on the analysis, if possible, I would advise the new start-up management to locate within that cluster. </a:t>
            </a:r>
          </a:p>
        </p:txBody>
      </p:sp>
    </p:spTree>
    <p:extLst>
      <p:ext uri="{BB962C8B-B14F-4D97-AF65-F5344CB8AC3E}">
        <p14:creationId xmlns:p14="http://schemas.microsoft.com/office/powerpoint/2010/main" val="4023188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00A3-5FF4-4D35-819E-E5FA1D23E4B7}"/>
              </a:ext>
            </a:extLst>
          </p:cNvPr>
          <p:cNvSpPr>
            <a:spLocks noGrp="1"/>
          </p:cNvSpPr>
          <p:nvPr>
            <p:ph type="title"/>
          </p:nvPr>
        </p:nvSpPr>
        <p:spPr/>
        <p:txBody>
          <a:bodyPr/>
          <a:lstStyle/>
          <a:p>
            <a:r>
              <a:rPr lang="en-SG" dirty="0"/>
              <a:t>Recommendations and Actions</a:t>
            </a:r>
            <a:br>
              <a:rPr lang="en-SG" dirty="0"/>
            </a:br>
            <a:endParaRPr lang="en-SG" dirty="0"/>
          </a:p>
        </p:txBody>
      </p:sp>
      <p:sp>
        <p:nvSpPr>
          <p:cNvPr id="3" name="Content Placeholder 2">
            <a:extLst>
              <a:ext uri="{FF2B5EF4-FFF2-40B4-BE49-F238E27FC236}">
                <a16:creationId xmlns:a16="http://schemas.microsoft.com/office/drawing/2014/main" id="{90172929-249F-437A-A041-F6CBE9D5821A}"/>
              </a:ext>
            </a:extLst>
          </p:cNvPr>
          <p:cNvSpPr>
            <a:spLocks noGrp="1"/>
          </p:cNvSpPr>
          <p:nvPr>
            <p:ph idx="1"/>
          </p:nvPr>
        </p:nvSpPr>
        <p:spPr>
          <a:xfrm>
            <a:off x="807758" y="2214694"/>
            <a:ext cx="10364452" cy="3424107"/>
          </a:xfrm>
        </p:spPr>
        <p:txBody>
          <a:bodyPr>
            <a:normAutofit lnSpcReduction="10000"/>
          </a:bodyPr>
          <a:lstStyle/>
          <a:p>
            <a:r>
              <a:rPr lang="en-SG" cap="none" dirty="0"/>
              <a:t>I have felt that I needed more data in order to make a better decision. As my </a:t>
            </a:r>
            <a:r>
              <a:rPr lang="en-SG" cap="none" dirty="0" err="1"/>
              <a:t>Jupyter</a:t>
            </a:r>
            <a:r>
              <a:rPr lang="en-SG" cap="none" dirty="0"/>
              <a:t> Notebook faced memory constraints error when load in too much record. It would be better if I could harness Apache Spark or Hadoop system to solve the Big Data problem that I am facing. </a:t>
            </a:r>
          </a:p>
          <a:p>
            <a:r>
              <a:rPr lang="en-SG" cap="none" dirty="0"/>
              <a:t>In addition, due to limiting CPU core and processing power, it would be better if I can host it in cloud so as to capitalize on the additional clusters to solve the Big data problem. </a:t>
            </a:r>
          </a:p>
          <a:p>
            <a:r>
              <a:rPr lang="en-SG" cap="none" dirty="0"/>
              <a:t>In addition, if further data like rental prices of different region is given, I would be able to make a better decision as I can compare between the rental price and the traffic that a particular region enjoyed. This is so that we can access whether it is feasible to set up restaurant in a particular region based on several factors. </a:t>
            </a:r>
          </a:p>
        </p:txBody>
      </p:sp>
    </p:spTree>
    <p:extLst>
      <p:ext uri="{BB962C8B-B14F-4D97-AF65-F5344CB8AC3E}">
        <p14:creationId xmlns:p14="http://schemas.microsoft.com/office/powerpoint/2010/main" val="191067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7BA01-E5C9-4BD6-B164-7B010B8461E2}"/>
              </a:ext>
            </a:extLst>
          </p:cNvPr>
          <p:cNvSpPr>
            <a:spLocks noGrp="1"/>
          </p:cNvSpPr>
          <p:nvPr>
            <p:ph type="title"/>
          </p:nvPr>
        </p:nvSpPr>
        <p:spPr/>
        <p:txBody>
          <a:bodyPr/>
          <a:lstStyle/>
          <a:p>
            <a:r>
              <a:rPr lang="en-SG" dirty="0"/>
              <a:t>Client</a:t>
            </a:r>
          </a:p>
        </p:txBody>
      </p:sp>
      <p:sp>
        <p:nvSpPr>
          <p:cNvPr id="3" name="Content Placeholder 2">
            <a:extLst>
              <a:ext uri="{FF2B5EF4-FFF2-40B4-BE49-F238E27FC236}">
                <a16:creationId xmlns:a16="http://schemas.microsoft.com/office/drawing/2014/main" id="{73E13CE6-EAC1-43C1-885D-B8D58040D8CE}"/>
              </a:ext>
            </a:extLst>
          </p:cNvPr>
          <p:cNvSpPr>
            <a:spLocks noGrp="1"/>
          </p:cNvSpPr>
          <p:nvPr>
            <p:ph idx="1"/>
          </p:nvPr>
        </p:nvSpPr>
        <p:spPr/>
        <p:txBody>
          <a:bodyPr/>
          <a:lstStyle/>
          <a:p>
            <a:r>
              <a:rPr lang="en-SG" cap="none" dirty="0"/>
              <a:t>The Client that I have chosen to serve in this project is a Restaurant </a:t>
            </a:r>
            <a:r>
              <a:rPr lang="en-SG" cap="none" dirty="0" err="1"/>
              <a:t>Startup</a:t>
            </a:r>
            <a:r>
              <a:rPr lang="en-SG" cap="none" dirty="0"/>
              <a:t> who is interested to set up a restaurant in Las Vegas.  </a:t>
            </a:r>
          </a:p>
          <a:p>
            <a:r>
              <a:rPr lang="en-SG" cap="none" dirty="0"/>
              <a:t>Based on Yelp Dataset, I have been tasked to advise the management of this Restaurant </a:t>
            </a:r>
            <a:r>
              <a:rPr lang="en-SG" cap="none" dirty="0" err="1"/>
              <a:t>Startup</a:t>
            </a:r>
            <a:r>
              <a:rPr lang="en-SG" cap="none" dirty="0"/>
              <a:t> where is the preferred location that they should set up in. Another question that may need to be answer is what is the operating hours they should follow in order to maximize business revenue which eventually leads to business success. </a:t>
            </a:r>
          </a:p>
          <a:p>
            <a:endParaRPr lang="en-SG" cap="none" dirty="0"/>
          </a:p>
        </p:txBody>
      </p:sp>
    </p:spTree>
    <p:extLst>
      <p:ext uri="{BB962C8B-B14F-4D97-AF65-F5344CB8AC3E}">
        <p14:creationId xmlns:p14="http://schemas.microsoft.com/office/powerpoint/2010/main" val="988638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F699-130B-4F58-AE02-A6DA2008ED7A}"/>
              </a:ext>
            </a:extLst>
          </p:cNvPr>
          <p:cNvSpPr>
            <a:spLocks noGrp="1"/>
          </p:cNvSpPr>
          <p:nvPr>
            <p:ph type="title"/>
          </p:nvPr>
        </p:nvSpPr>
        <p:spPr/>
        <p:txBody>
          <a:bodyPr/>
          <a:lstStyle/>
          <a:p>
            <a:r>
              <a:rPr lang="en-SG" dirty="0"/>
              <a:t>Hypotheses</a:t>
            </a:r>
          </a:p>
        </p:txBody>
      </p:sp>
      <p:sp>
        <p:nvSpPr>
          <p:cNvPr id="3" name="Content Placeholder 2">
            <a:extLst>
              <a:ext uri="{FF2B5EF4-FFF2-40B4-BE49-F238E27FC236}">
                <a16:creationId xmlns:a16="http://schemas.microsoft.com/office/drawing/2014/main" id="{F7E480E5-26FE-44E8-BA63-3B66A7906B8D}"/>
              </a:ext>
            </a:extLst>
          </p:cNvPr>
          <p:cNvSpPr>
            <a:spLocks noGrp="1"/>
          </p:cNvSpPr>
          <p:nvPr>
            <p:ph idx="1"/>
          </p:nvPr>
        </p:nvSpPr>
        <p:spPr/>
        <p:txBody>
          <a:bodyPr/>
          <a:lstStyle/>
          <a:p>
            <a:r>
              <a:rPr lang="en-SG" cap="none" dirty="0"/>
              <a:t>There are actually a few variables that I am analysing. They are namely, “Business Address”, “stars(review rating)”, “</a:t>
            </a:r>
            <a:r>
              <a:rPr lang="en-SG" cap="none" dirty="0" err="1"/>
              <a:t>review_count</a:t>
            </a:r>
            <a:r>
              <a:rPr lang="en-SG" cap="none" dirty="0"/>
              <a:t>”, “Number of </a:t>
            </a:r>
            <a:r>
              <a:rPr lang="en-SG" cap="none" dirty="0" err="1"/>
              <a:t>checkin</a:t>
            </a:r>
            <a:r>
              <a:rPr lang="en-SG" cap="none" dirty="0"/>
              <a:t> by customers” and “hours(Operating hours)”</a:t>
            </a:r>
          </a:p>
          <a:p>
            <a:r>
              <a:rPr lang="en-SG" cap="none" dirty="0"/>
              <a:t>My initial hypothesis is that there would be relationship between “Business Address” and “stars(review rating) and </a:t>
            </a:r>
            <a:r>
              <a:rPr lang="en-SG" cap="none" dirty="0" err="1"/>
              <a:t>review_count</a:t>
            </a:r>
            <a:r>
              <a:rPr lang="en-SG" cap="none" dirty="0"/>
              <a:t>”. </a:t>
            </a:r>
          </a:p>
        </p:txBody>
      </p:sp>
    </p:spTree>
    <p:extLst>
      <p:ext uri="{BB962C8B-B14F-4D97-AF65-F5344CB8AC3E}">
        <p14:creationId xmlns:p14="http://schemas.microsoft.com/office/powerpoint/2010/main" val="2864988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04859-3FD7-4365-9CDA-1C93B3A58226}"/>
              </a:ext>
            </a:extLst>
          </p:cNvPr>
          <p:cNvSpPr>
            <a:spLocks noGrp="1"/>
          </p:cNvSpPr>
          <p:nvPr>
            <p:ph type="title"/>
          </p:nvPr>
        </p:nvSpPr>
        <p:spPr/>
        <p:txBody>
          <a:bodyPr/>
          <a:lstStyle/>
          <a:p>
            <a:r>
              <a:rPr lang="en-SG" dirty="0"/>
              <a:t>Approach</a:t>
            </a:r>
          </a:p>
        </p:txBody>
      </p:sp>
      <p:sp>
        <p:nvSpPr>
          <p:cNvPr id="3" name="Content Placeholder 2">
            <a:extLst>
              <a:ext uri="{FF2B5EF4-FFF2-40B4-BE49-F238E27FC236}">
                <a16:creationId xmlns:a16="http://schemas.microsoft.com/office/drawing/2014/main" id="{E33536E0-41C0-4DB1-9AAB-780B516B8918}"/>
              </a:ext>
            </a:extLst>
          </p:cNvPr>
          <p:cNvSpPr>
            <a:spLocks noGrp="1"/>
          </p:cNvSpPr>
          <p:nvPr>
            <p:ph idx="1"/>
          </p:nvPr>
        </p:nvSpPr>
        <p:spPr/>
        <p:txBody>
          <a:bodyPr/>
          <a:lstStyle/>
          <a:p>
            <a:r>
              <a:rPr lang="en-SG" cap="none" dirty="0"/>
              <a:t>My approach is to load to Yelp Dataset into </a:t>
            </a:r>
            <a:r>
              <a:rPr lang="en-SG" cap="none" dirty="0" err="1"/>
              <a:t>Jupyter</a:t>
            </a:r>
            <a:r>
              <a:rPr lang="en-SG" cap="none" dirty="0"/>
              <a:t> Notebook first. </a:t>
            </a:r>
          </a:p>
          <a:p>
            <a:r>
              <a:rPr lang="en-SG" cap="none" dirty="0"/>
              <a:t>Subsequently, I will do explorative data analysis. </a:t>
            </a:r>
          </a:p>
          <a:p>
            <a:r>
              <a:rPr lang="en-SG" cap="none" dirty="0"/>
              <a:t>After I have understand the data better, I would go into deeper analysis. </a:t>
            </a:r>
          </a:p>
          <a:p>
            <a:endParaRPr lang="en-SG" cap="none" dirty="0"/>
          </a:p>
        </p:txBody>
      </p:sp>
    </p:spTree>
    <p:extLst>
      <p:ext uri="{BB962C8B-B14F-4D97-AF65-F5344CB8AC3E}">
        <p14:creationId xmlns:p14="http://schemas.microsoft.com/office/powerpoint/2010/main" val="18642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D03A1-B5C2-48E8-B9F1-927EAE0C059E}"/>
              </a:ext>
            </a:extLst>
          </p:cNvPr>
          <p:cNvSpPr>
            <a:spLocks noGrp="1"/>
          </p:cNvSpPr>
          <p:nvPr>
            <p:ph type="title"/>
          </p:nvPr>
        </p:nvSpPr>
        <p:spPr/>
        <p:txBody>
          <a:bodyPr/>
          <a:lstStyle/>
          <a:p>
            <a:r>
              <a:rPr lang="en-SG" dirty="0"/>
              <a:t>Problems faced</a:t>
            </a:r>
          </a:p>
        </p:txBody>
      </p:sp>
      <p:sp>
        <p:nvSpPr>
          <p:cNvPr id="3" name="Content Placeholder 2">
            <a:extLst>
              <a:ext uri="{FF2B5EF4-FFF2-40B4-BE49-F238E27FC236}">
                <a16:creationId xmlns:a16="http://schemas.microsoft.com/office/drawing/2014/main" id="{2747611C-931D-466A-B569-3DB781B2ADB4}"/>
              </a:ext>
            </a:extLst>
          </p:cNvPr>
          <p:cNvSpPr>
            <a:spLocks noGrp="1"/>
          </p:cNvSpPr>
          <p:nvPr>
            <p:ph idx="1"/>
          </p:nvPr>
        </p:nvSpPr>
        <p:spPr/>
        <p:txBody>
          <a:bodyPr/>
          <a:lstStyle/>
          <a:p>
            <a:r>
              <a:rPr lang="en-SG" cap="none" dirty="0"/>
              <a:t>I have faced a problem when I am loading the dataset into </a:t>
            </a:r>
            <a:r>
              <a:rPr lang="en-SG" cap="none" dirty="0" err="1"/>
              <a:t>Jupyter</a:t>
            </a:r>
            <a:r>
              <a:rPr lang="en-SG" cap="none" dirty="0"/>
              <a:t> Notebook. Based on the Yelp dataset, there are actually separated into a few json files. They are namely “User”, “Review”, ”Business” and “</a:t>
            </a:r>
            <a:r>
              <a:rPr lang="en-SG" cap="none" dirty="0" err="1"/>
              <a:t>Checkin</a:t>
            </a:r>
            <a:r>
              <a:rPr lang="en-SG" cap="none" dirty="0"/>
              <a:t>” and more.. </a:t>
            </a:r>
          </a:p>
          <a:p>
            <a:r>
              <a:rPr lang="en-SG" cap="none" dirty="0"/>
              <a:t>As each json file is very big. I have run into memory problem when loading into </a:t>
            </a:r>
            <a:r>
              <a:rPr lang="en-SG" cap="none" dirty="0" err="1"/>
              <a:t>Jupyter</a:t>
            </a:r>
            <a:r>
              <a:rPr lang="en-SG" cap="none" dirty="0"/>
              <a:t> Notebook. Therefore, I am left with no choice but to subsample the data into smaller set and load them in. </a:t>
            </a:r>
          </a:p>
          <a:p>
            <a:r>
              <a:rPr lang="en-SG" cap="none" dirty="0"/>
              <a:t>After Loading in the data, I have found out the based on the tasks I am required to do. “User” and “Review” seems to be irrelevant. Therefore, I have discontinued working on them, and thus primarily focus on “Business” and “</a:t>
            </a:r>
            <a:r>
              <a:rPr lang="en-SG" cap="none" dirty="0" err="1"/>
              <a:t>Checkin</a:t>
            </a:r>
            <a:r>
              <a:rPr lang="en-SG" cap="none" dirty="0"/>
              <a:t>” dataset. </a:t>
            </a:r>
          </a:p>
        </p:txBody>
      </p:sp>
    </p:spTree>
    <p:extLst>
      <p:ext uri="{BB962C8B-B14F-4D97-AF65-F5344CB8AC3E}">
        <p14:creationId xmlns:p14="http://schemas.microsoft.com/office/powerpoint/2010/main" val="3714993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9347D-E481-42B6-B409-3BD1F3B282B2}"/>
              </a:ext>
            </a:extLst>
          </p:cNvPr>
          <p:cNvSpPr>
            <a:spLocks noGrp="1"/>
          </p:cNvSpPr>
          <p:nvPr>
            <p:ph type="title"/>
          </p:nvPr>
        </p:nvSpPr>
        <p:spPr>
          <a:xfrm>
            <a:off x="913774" y="485995"/>
            <a:ext cx="10364451" cy="1596177"/>
          </a:xfrm>
        </p:spPr>
        <p:txBody>
          <a:bodyPr/>
          <a:lstStyle/>
          <a:p>
            <a:r>
              <a:rPr lang="en-SG" dirty="0" err="1"/>
              <a:t>SoluTION</a:t>
            </a:r>
            <a:r>
              <a:rPr lang="en-SG" dirty="0"/>
              <a:t> Used to overcome Memory error</a:t>
            </a:r>
          </a:p>
        </p:txBody>
      </p:sp>
      <p:pic>
        <p:nvPicPr>
          <p:cNvPr id="5" name="Content Placeholder 4">
            <a:extLst>
              <a:ext uri="{FF2B5EF4-FFF2-40B4-BE49-F238E27FC236}">
                <a16:creationId xmlns:a16="http://schemas.microsoft.com/office/drawing/2014/main" id="{8DE8F378-C8DF-4835-A4CB-2FED80A54B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878" y="1881808"/>
            <a:ext cx="10336947" cy="4638263"/>
          </a:xfrm>
        </p:spPr>
      </p:pic>
    </p:spTree>
    <p:extLst>
      <p:ext uri="{BB962C8B-B14F-4D97-AF65-F5344CB8AC3E}">
        <p14:creationId xmlns:p14="http://schemas.microsoft.com/office/powerpoint/2010/main" val="1063342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1683-B255-401A-A713-7C75A7618361}"/>
              </a:ext>
            </a:extLst>
          </p:cNvPr>
          <p:cNvSpPr>
            <a:spLocks noGrp="1"/>
          </p:cNvSpPr>
          <p:nvPr>
            <p:ph type="title"/>
          </p:nvPr>
        </p:nvSpPr>
        <p:spPr/>
        <p:txBody>
          <a:bodyPr/>
          <a:lstStyle/>
          <a:p>
            <a:r>
              <a:rPr lang="en-SG" dirty="0"/>
              <a:t>Distribution of stars (User </a:t>
            </a:r>
            <a:r>
              <a:rPr lang="en-SG" dirty="0" err="1"/>
              <a:t>RaTing</a:t>
            </a:r>
            <a:r>
              <a:rPr lang="en-SG" dirty="0"/>
              <a:t>)</a:t>
            </a:r>
          </a:p>
        </p:txBody>
      </p:sp>
      <p:pic>
        <p:nvPicPr>
          <p:cNvPr id="5" name="Content Placeholder 4">
            <a:extLst>
              <a:ext uri="{FF2B5EF4-FFF2-40B4-BE49-F238E27FC236}">
                <a16:creationId xmlns:a16="http://schemas.microsoft.com/office/drawing/2014/main" id="{F4667BF3-B687-48C9-8837-04E9F690FF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283" y="1908314"/>
            <a:ext cx="11679434" cy="4558747"/>
          </a:xfrm>
        </p:spPr>
      </p:pic>
    </p:spTree>
    <p:extLst>
      <p:ext uri="{BB962C8B-B14F-4D97-AF65-F5344CB8AC3E}">
        <p14:creationId xmlns:p14="http://schemas.microsoft.com/office/powerpoint/2010/main" val="36063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FDE2-E5D3-4243-8574-91013575064D}"/>
              </a:ext>
            </a:extLst>
          </p:cNvPr>
          <p:cNvSpPr>
            <a:spLocks noGrp="1"/>
          </p:cNvSpPr>
          <p:nvPr>
            <p:ph type="title"/>
          </p:nvPr>
        </p:nvSpPr>
        <p:spPr/>
        <p:txBody>
          <a:bodyPr/>
          <a:lstStyle/>
          <a:p>
            <a:r>
              <a:rPr lang="en-SG" dirty="0"/>
              <a:t>Distribution of Review Count</a:t>
            </a:r>
          </a:p>
        </p:txBody>
      </p:sp>
      <p:pic>
        <p:nvPicPr>
          <p:cNvPr id="5" name="Content Placeholder 4">
            <a:extLst>
              <a:ext uri="{FF2B5EF4-FFF2-40B4-BE49-F238E27FC236}">
                <a16:creationId xmlns:a16="http://schemas.microsoft.com/office/drawing/2014/main" id="{6EAD6E83-C07F-46B0-93A1-B7DB0B1BEA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359" y="2491409"/>
            <a:ext cx="11729281" cy="4028662"/>
          </a:xfrm>
        </p:spPr>
      </p:pic>
    </p:spTree>
    <p:extLst>
      <p:ext uri="{BB962C8B-B14F-4D97-AF65-F5344CB8AC3E}">
        <p14:creationId xmlns:p14="http://schemas.microsoft.com/office/powerpoint/2010/main" val="570726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E54D-BBCC-4B0F-A2C3-32CBC0420410}"/>
              </a:ext>
            </a:extLst>
          </p:cNvPr>
          <p:cNvSpPr>
            <a:spLocks noGrp="1"/>
          </p:cNvSpPr>
          <p:nvPr>
            <p:ph type="title"/>
          </p:nvPr>
        </p:nvSpPr>
        <p:spPr/>
        <p:txBody>
          <a:bodyPr/>
          <a:lstStyle/>
          <a:p>
            <a:r>
              <a:rPr lang="en-SG" dirty="0"/>
              <a:t>ADDITIONAL PLOT</a:t>
            </a:r>
          </a:p>
        </p:txBody>
      </p:sp>
      <p:pic>
        <p:nvPicPr>
          <p:cNvPr id="5" name="Content Placeholder 4">
            <a:extLst>
              <a:ext uri="{FF2B5EF4-FFF2-40B4-BE49-F238E27FC236}">
                <a16:creationId xmlns:a16="http://schemas.microsoft.com/office/drawing/2014/main" id="{EC748732-DE6C-488B-9B40-A54B6C9726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616" y="2662107"/>
            <a:ext cx="11822767" cy="3962399"/>
          </a:xfrm>
        </p:spPr>
      </p:pic>
    </p:spTree>
    <p:extLst>
      <p:ext uri="{BB962C8B-B14F-4D97-AF65-F5344CB8AC3E}">
        <p14:creationId xmlns:p14="http://schemas.microsoft.com/office/powerpoint/2010/main" val="359732311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70</TotalTime>
  <Words>781</Words>
  <Application>Microsoft Office PowerPoint</Application>
  <PresentationFormat>Widescreen</PresentationFormat>
  <Paragraphs>38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Droplet</vt:lpstr>
      <vt:lpstr>SQL for Data Science Capstone Project </vt:lpstr>
      <vt:lpstr>Client</vt:lpstr>
      <vt:lpstr>Hypotheses</vt:lpstr>
      <vt:lpstr>Approach</vt:lpstr>
      <vt:lpstr>Problems faced</vt:lpstr>
      <vt:lpstr>SoluTION Used to overcome Memory error</vt:lpstr>
      <vt:lpstr>Distribution of stars (User RaTing)</vt:lpstr>
      <vt:lpstr>Distribution of Review Count</vt:lpstr>
      <vt:lpstr>ADDITIONAL PLOT</vt:lpstr>
      <vt:lpstr>124 Restaurant in las vegas </vt:lpstr>
      <vt:lpstr>TOP 50 based on highest stars(user rating)</vt:lpstr>
      <vt:lpstr>Convert “date of checkin” column to “No of checkin” column </vt:lpstr>
      <vt:lpstr>High correlation between “review_count” and “No_Checkin”</vt:lpstr>
      <vt:lpstr>Top 20 businesses based on “No_Checkin” DESC</vt:lpstr>
      <vt:lpstr>Discuss Insights Discovered </vt:lpstr>
      <vt:lpstr>Recommendations and Actions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for Data Science Capstone Project</dc:title>
  <dc:creator>Tan Bo Xuan</dc:creator>
  <cp:lastModifiedBy>Tan Bo Xuan</cp:lastModifiedBy>
  <cp:revision>7</cp:revision>
  <dcterms:created xsi:type="dcterms:W3CDTF">2020-01-09T10:20:16Z</dcterms:created>
  <dcterms:modified xsi:type="dcterms:W3CDTF">2020-01-09T11:30:18Z</dcterms:modified>
</cp:coreProperties>
</file>