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71" r:id="rId5"/>
    <p:sldId id="274" r:id="rId6"/>
    <p:sldId id="272" r:id="rId7"/>
    <p:sldId id="275" r:id="rId8"/>
    <p:sldId id="276" r:id="rId9"/>
    <p:sldId id="277" r:id="rId10"/>
    <p:sldId id="278" r:id="rId11"/>
    <p:sldId id="279" r:id="rId12"/>
    <p:sldId id="280" r:id="rId13"/>
    <p:sldId id="29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70" r:id="rId24"/>
  </p:sldIdLst>
  <p:sldSz cx="9144000" cy="6858000" type="screen4x3"/>
  <p:notesSz cx="7559675" cy="10691813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7920" y="1604160"/>
            <a:ext cx="4987080" cy="397692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2077920" y="1604160"/>
            <a:ext cx="498708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2077920" y="1604160"/>
            <a:ext cx="4987080" cy="397692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2077920" y="1604160"/>
            <a:ext cx="498708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VALA Logo Final.png"/>
          <p:cNvPicPr/>
          <p:nvPr/>
        </p:nvPicPr>
        <p:blipFill>
          <a:blip r:embed="rId14"/>
          <a:stretch/>
        </p:blipFill>
        <p:spPr>
          <a:xfrm>
            <a:off x="6354720" y="5661000"/>
            <a:ext cx="2193120" cy="889920"/>
          </a:xfrm>
          <a:prstGeom prst="rect">
            <a:avLst/>
          </a:prstGeom>
          <a:ln w="1260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VALA Logo Final.png"/>
          <p:cNvPicPr/>
          <p:nvPr/>
        </p:nvPicPr>
        <p:blipFill>
          <a:blip r:embed="rId14"/>
          <a:stretch/>
        </p:blipFill>
        <p:spPr>
          <a:xfrm>
            <a:off x="7238880" y="6019920"/>
            <a:ext cx="1308960" cy="531000"/>
          </a:xfrm>
          <a:prstGeom prst="rect">
            <a:avLst/>
          </a:prstGeom>
          <a:ln w="12600"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971640" y="2060640"/>
            <a:ext cx="7200360" cy="504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30" b="0" strike="noStrike" spc="-1" dirty="0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Cloud based testing (Android)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971640" y="2635200"/>
            <a:ext cx="7200360" cy="2955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30" b="0" strike="noStrike" spc="-1" dirty="0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October madness 27.10.2016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30" b="0" strike="noStrike" spc="-1" dirty="0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Kai </a:t>
            </a:r>
            <a:r>
              <a:rPr lang="en-US" sz="2630" b="0" strike="noStrike" spc="-1" dirty="0" err="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Molander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30" b="0" strike="noStrike" spc="-1" dirty="0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Software / Test Automation </a:t>
            </a:r>
            <a:r>
              <a:rPr lang="en-US" sz="2630" b="0" strike="noStrike" spc="-1" dirty="0" smtClean="0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Developer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30" b="0" strike="noStrike" spc="-1" dirty="0" smtClean="0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VALA Group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71640" y="549360"/>
            <a:ext cx="7201800" cy="488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2630" b="0" strike="noStrike" spc="-1" dirty="0" smtClean="0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Firebase Test Lab for Android (Google)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971640" y="1413000"/>
            <a:ext cx="7201800" cy="4510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80360" indent="-179640">
              <a:lnSpc>
                <a:spcPct val="100000"/>
              </a:lnSpc>
              <a:buClr>
                <a:srgbClr val="777777"/>
              </a:buClr>
              <a:buFont typeface="Arial"/>
              <a:buChar char="•"/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Used via </a:t>
            </a:r>
            <a:r>
              <a:rPr lang="en-US" b="0" strike="noStrike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gcloud</a:t>
            </a: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command-line client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https://firebase.google.com/docs/test-lab/command-line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360" indent="-179640">
              <a:lnSpc>
                <a:spcPct val="100000"/>
              </a:lnSpc>
              <a:buClr>
                <a:srgbClr val="777777"/>
              </a:buClr>
              <a:buFont typeface="Arial"/>
              <a:buChar char="•"/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Billing needs to be enabled. A Firebase "Blaze" plan is required to use Test Lab (note that you will be charged)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b="0" strike="noStrike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180360" indent="-179640">
              <a:lnSpc>
                <a:spcPct val="100000"/>
              </a:lnSpc>
              <a:buClr>
                <a:srgbClr val="777777"/>
              </a:buClr>
              <a:buFont typeface="Arial"/>
              <a:buChar char="•"/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If not present, install the Google Cloud SDK on your local system.</a:t>
            </a:r>
          </a:p>
          <a:p>
            <a:pPr marL="180360" indent="-179640">
              <a:lnSpc>
                <a:spcPct val="100000"/>
              </a:lnSpc>
              <a:buClr>
                <a:srgbClr val="777777"/>
              </a:buClr>
              <a:buFont typeface="Arial"/>
              <a:buChar char="•"/>
            </a:pPr>
            <a:endParaRPr lang="en-US" spc="-1" dirty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180360" indent="-179640">
              <a:lnSpc>
                <a:spcPct val="100000"/>
              </a:lnSpc>
              <a:buClr>
                <a:srgbClr val="777777"/>
              </a:buClr>
              <a:buFont typeface="Arial"/>
              <a:buChar char="•"/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Make sure your Cloud SDK installation is up to date and includes the </a:t>
            </a:r>
            <a:r>
              <a:rPr lang="en-US" b="0" strike="noStrike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gcloud</a:t>
            </a: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beta commands:	</a:t>
            </a:r>
          </a:p>
          <a:p>
            <a:pPr marL="180360" indent="-179640">
              <a:lnSpc>
                <a:spcPct val="100000"/>
              </a:lnSpc>
              <a:buClr>
                <a:srgbClr val="777777"/>
              </a:buClr>
              <a:buFont typeface="Arial"/>
              <a:buChar char="•"/>
            </a:pPr>
            <a:endParaRPr lang="en-US" b="0" strike="noStrike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b="0" strike="noStrike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gcloud</a:t>
            </a: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components update beta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spc="-1" dirty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spc="-1" dirty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71640" y="1038240"/>
            <a:ext cx="7201800" cy="274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b="0" strike="noStrike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599551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71640" y="549360"/>
            <a:ext cx="7201800" cy="488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2630" b="0" strike="noStrike" spc="-1" dirty="0" smtClean="0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Firebase Test Lab for Android (continued)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971640" y="1413000"/>
            <a:ext cx="7201800" cy="4510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80360" indent="-179640">
              <a:lnSpc>
                <a:spcPct val="100000"/>
              </a:lnSpc>
              <a:buClr>
                <a:srgbClr val="777777"/>
              </a:buClr>
              <a:buFont typeface="Arial"/>
              <a:buChar char="•"/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Set your current </a:t>
            </a:r>
            <a:r>
              <a:rPr lang="en-US" b="0" strike="noStrike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gcloud</a:t>
            </a: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project to your project ID:	</a:t>
            </a:r>
          </a:p>
          <a:p>
            <a:pPr marL="180360" indent="-179640">
              <a:lnSpc>
                <a:spcPct val="100000"/>
              </a:lnSpc>
              <a:buClr>
                <a:srgbClr val="777777"/>
              </a:buClr>
              <a:buFont typeface="Arial"/>
              <a:buChar char="•"/>
            </a:pPr>
            <a:endParaRPr lang="en-US" spc="-1" dirty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b="0" strike="noStrike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gcloud</a:t>
            </a: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</a:t>
            </a:r>
            <a:r>
              <a:rPr lang="en-US" b="0" strike="noStrike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config</a:t>
            </a: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set project &lt;YOUR-PROJECT-ID&gt; </a:t>
            </a:r>
          </a:p>
          <a:p>
            <a:pPr marL="180360" indent="-179640">
              <a:lnSpc>
                <a:spcPct val="100000"/>
              </a:lnSpc>
              <a:buClr>
                <a:srgbClr val="777777"/>
              </a:buClr>
              <a:buFont typeface="Arial"/>
              <a:buChar char="•"/>
            </a:pPr>
            <a:endParaRPr lang="en-US" spc="-1" dirty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180360" indent="-179640">
              <a:lnSpc>
                <a:spcPct val="100000"/>
              </a:lnSpc>
              <a:buClr>
                <a:srgbClr val="777777"/>
              </a:buClr>
              <a:buFont typeface="Arial"/>
              <a:buChar char="•"/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Make sure your authentication credentials are current:	</a:t>
            </a:r>
          </a:p>
          <a:p>
            <a:pPr marL="180360" indent="-179640">
              <a:lnSpc>
                <a:spcPct val="100000"/>
              </a:lnSpc>
              <a:buClr>
                <a:srgbClr val="777777"/>
              </a:buClr>
              <a:buFont typeface="Arial"/>
              <a:buChar char="•"/>
            </a:pPr>
            <a:endParaRPr lang="en-US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720">
              <a:buClr>
                <a:srgbClr val="777777"/>
              </a:buClr>
            </a:pPr>
            <a:r>
              <a:rPr lang="en-US" b="0" strike="noStrike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gcloud</a:t>
            </a: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</a:t>
            </a:r>
            <a:r>
              <a:rPr lang="en-US" b="0" strike="noStrike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auth</a:t>
            </a: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login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180360" indent="-179640">
              <a:lnSpc>
                <a:spcPct val="100000"/>
              </a:lnSpc>
              <a:buClr>
                <a:srgbClr val="777777"/>
              </a:buClr>
              <a:buFont typeface="Arial"/>
              <a:buChar char="•"/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Build the APK's</a:t>
            </a:r>
          </a:p>
          <a:p>
            <a:pPr marL="180360" indent="-179640">
              <a:lnSpc>
                <a:spcPct val="100000"/>
              </a:lnSpc>
              <a:buClr>
                <a:srgbClr val="777777"/>
              </a:buClr>
              <a:buFont typeface="Arial"/>
              <a:buChar char="•"/>
            </a:pPr>
            <a:endParaRPr lang="en-US" spc="-1" dirty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180360" indent="-179640">
              <a:buClr>
                <a:srgbClr val="777777"/>
              </a:buClr>
              <a:buFont typeface="Arial"/>
              <a:buChar char="•"/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Run the test script ./google-firebase.demo.sh</a:t>
            </a:r>
          </a:p>
          <a:p>
            <a:pPr marL="720">
              <a:buClr>
                <a:srgbClr val="777777"/>
              </a:buClr>
            </a:pPr>
            <a:endParaRPr lang="en-US" b="0" strike="noStrike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720">
              <a:buClr>
                <a:srgbClr val="777777"/>
              </a:buClr>
            </a:pPr>
            <a:r>
              <a:rPr lang="en-US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(make sure the paths in the script are correct)</a:t>
            </a:r>
            <a:endParaRPr lang="en-US" spc="-1" dirty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71640" y="1038240"/>
            <a:ext cx="7201800" cy="274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b="0" strike="noStrike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619087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71640" y="549360"/>
            <a:ext cx="7201800" cy="488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2630" b="0" strike="noStrike" spc="-1" dirty="0" smtClean="0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Firebase Test Lab for Android (continued)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971640" y="1413000"/>
            <a:ext cx="7201800" cy="4510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71640" y="1038240"/>
            <a:ext cx="7201800" cy="274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b="0" strike="noStrike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5778"/>
            <a:ext cx="9144000" cy="300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889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71640" y="549360"/>
            <a:ext cx="7201800" cy="488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2630" b="0" strike="noStrike" spc="-1" dirty="0" smtClean="0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Comparisons – Firebase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971640" y="1413000"/>
            <a:ext cx="7201800" cy="4510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+ Running through the </a:t>
            </a:r>
            <a:r>
              <a:rPr lang="en-US" b="0" strike="noStrike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gcloud</a:t>
            </a: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CLI gives you the ability to wait for tests to complete 	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spc="-1" dirty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+ Easy to read summary of the current "test matrix" 	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spc="-1" dirty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+ Easy to read separate test results 	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spc="-1" dirty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+ Video recording for each test 	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spc="-1" dirty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286470" indent="-285750">
              <a:lnSpc>
                <a:spcPct val="100000"/>
              </a:lnSpc>
              <a:buClr>
                <a:srgbClr val="777777"/>
              </a:buClr>
              <a:buFontTx/>
              <a:buChar char="-"/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You have to pay to try it (although its cheap) 	</a:t>
            </a:r>
          </a:p>
          <a:p>
            <a:pPr marL="286470" indent="-285750">
              <a:lnSpc>
                <a:spcPct val="100000"/>
              </a:lnSpc>
              <a:buClr>
                <a:srgbClr val="777777"/>
              </a:buClr>
              <a:buFontTx/>
              <a:buChar char="-"/>
            </a:pPr>
            <a:endParaRPr lang="en-US" spc="-1" dirty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286470" indent="-285750">
              <a:lnSpc>
                <a:spcPct val="100000"/>
              </a:lnSpc>
              <a:buClr>
                <a:srgbClr val="777777"/>
              </a:buClr>
              <a:buFontTx/>
              <a:buChar char="-"/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No CPU usage (?) </a:t>
            </a:r>
          </a:p>
          <a:p>
            <a:pPr marL="286470" indent="-285750">
              <a:lnSpc>
                <a:spcPct val="100000"/>
              </a:lnSpc>
              <a:buClr>
                <a:srgbClr val="777777"/>
              </a:buClr>
              <a:buFontTx/>
              <a:buChar char="-"/>
            </a:pPr>
            <a:endParaRPr lang="en-US" b="0" strike="noStrike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286470" indent="-285750">
              <a:lnSpc>
                <a:spcPct val="100000"/>
              </a:lnSpc>
              <a:buClr>
                <a:srgbClr val="777777"/>
              </a:buClr>
              <a:buFontTx/>
              <a:buChar char="-"/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No memory usage (?) 	</a:t>
            </a:r>
          </a:p>
          <a:p>
            <a:pPr marL="286470" indent="-285750">
              <a:lnSpc>
                <a:spcPct val="100000"/>
              </a:lnSpc>
              <a:buClr>
                <a:srgbClr val="777777"/>
              </a:buClr>
              <a:buFontTx/>
              <a:buChar char="-"/>
            </a:pPr>
            <a:endParaRPr lang="en-US" b="0" strike="noStrike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286470" indent="-285750">
              <a:lnSpc>
                <a:spcPct val="100000"/>
              </a:lnSpc>
              <a:buClr>
                <a:srgbClr val="777777"/>
              </a:buClr>
              <a:buFontTx/>
              <a:buChar char="-"/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Extremely low number of devices and API levels available</a:t>
            </a:r>
          </a:p>
          <a:p>
            <a:pPr marL="286470" indent="-285750">
              <a:lnSpc>
                <a:spcPct val="100000"/>
              </a:lnSpc>
              <a:buClr>
                <a:srgbClr val="777777"/>
              </a:buClr>
              <a:buFontTx/>
              <a:buChar char="-"/>
            </a:pPr>
            <a:endParaRPr lang="en-US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71640" y="1038240"/>
            <a:ext cx="7201800" cy="274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b="0" strike="noStrike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99681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71640" y="549360"/>
            <a:ext cx="7201800" cy="488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2630" b="0" strike="noStrike" spc="-1" dirty="0" smtClean="0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Comparisons – </a:t>
            </a:r>
            <a:r>
              <a:rPr lang="en-US" sz="2630" b="0" strike="noStrike" spc="-1" dirty="0" err="1" smtClean="0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TestDroid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043608" y="1438019"/>
            <a:ext cx="7201800" cy="4510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+ Greatest selection of devices (low as API 10, 2.3.3, two devices) 	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spc="-1" dirty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+ Can try it for free, easy to setup 	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spc="-1" dirty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+ Easy to use </a:t>
            </a:r>
            <a:r>
              <a:rPr lang="en-US" b="0" strike="noStrike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Gradle</a:t>
            </a: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plugin 	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spc="-1" dirty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+ CPU and memory usage 	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spc="-1" dirty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+ Easy to read summary of the current "test summary" 	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spc="-1" dirty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+ What looks like a powerful API 	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spc="-1" dirty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71640" y="1038240"/>
            <a:ext cx="7201800" cy="274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b="0" strike="noStrike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207439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71640" y="549360"/>
            <a:ext cx="7201800" cy="488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2630" b="0" strike="noStrike" spc="-1" dirty="0" smtClean="0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Comparisons – </a:t>
            </a:r>
            <a:r>
              <a:rPr lang="en-US" sz="2630" b="0" strike="noStrike" spc="-1" dirty="0" err="1" smtClean="0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TestDroid</a:t>
            </a:r>
            <a:r>
              <a:rPr lang="en-US" sz="2630" b="0" strike="noStrike" spc="-1" dirty="0" smtClean="0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(continued)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043608" y="1438019"/>
            <a:ext cx="7201800" cy="4510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6470" indent="-285750">
              <a:lnSpc>
                <a:spcPct val="100000"/>
              </a:lnSpc>
              <a:buClr>
                <a:srgbClr val="777777"/>
              </a:buClr>
              <a:buFontTx/>
              <a:buChar char="-"/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Extremely bad web interface for test failure logs. </a:t>
            </a:r>
          </a:p>
          <a:p>
            <a:pPr marL="286470" indent="-285750">
              <a:lnSpc>
                <a:spcPct val="100000"/>
              </a:lnSpc>
              <a:buClr>
                <a:srgbClr val="777777"/>
              </a:buClr>
              <a:buFontTx/>
              <a:buChar char="-"/>
            </a:pPr>
            <a:endParaRPr lang="en-US" spc="-1" dirty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286470" indent="-285750">
              <a:lnSpc>
                <a:spcPct val="100000"/>
              </a:lnSpc>
              <a:buClr>
                <a:srgbClr val="777777"/>
              </a:buClr>
              <a:buFontTx/>
              <a:buChar char="-"/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Hard to read with several failures 	</a:t>
            </a:r>
          </a:p>
          <a:p>
            <a:pPr marL="286470" indent="-285750">
              <a:lnSpc>
                <a:spcPct val="100000"/>
              </a:lnSpc>
              <a:buClr>
                <a:srgbClr val="777777"/>
              </a:buClr>
              <a:buFontTx/>
              <a:buChar char="-"/>
            </a:pPr>
            <a:endParaRPr lang="en-US" spc="-1" dirty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286470" indent="-285750">
              <a:lnSpc>
                <a:spcPct val="100000"/>
              </a:lnSpc>
              <a:buClr>
                <a:srgbClr val="777777"/>
              </a:buClr>
              <a:buFontTx/>
              <a:buChar char="-"/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Individual test failures cannot be separated. Screenshots can be hard to match to the failure. 	</a:t>
            </a:r>
          </a:p>
          <a:p>
            <a:pPr marL="286470" indent="-285750">
              <a:lnSpc>
                <a:spcPct val="100000"/>
              </a:lnSpc>
              <a:buClr>
                <a:srgbClr val="777777"/>
              </a:buClr>
              <a:buFontTx/>
              <a:buChar char="-"/>
            </a:pPr>
            <a:endParaRPr lang="en-US" spc="-1" dirty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286470" indent="-285750">
              <a:lnSpc>
                <a:spcPct val="100000"/>
              </a:lnSpc>
              <a:buClr>
                <a:srgbClr val="777777"/>
              </a:buClr>
              <a:buFontTx/>
              <a:buChar char="-"/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No video available (</a:t>
            </a:r>
            <a:r>
              <a:rPr lang="en-US" b="0" strike="noStrike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TestDroid</a:t>
            </a: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say they can enable it for paying customers) 	</a:t>
            </a:r>
          </a:p>
          <a:p>
            <a:pPr marL="286470" indent="-285750">
              <a:lnSpc>
                <a:spcPct val="100000"/>
              </a:lnSpc>
              <a:buClr>
                <a:srgbClr val="777777"/>
              </a:buClr>
              <a:buFontTx/>
              <a:buChar char="-"/>
            </a:pPr>
            <a:endParaRPr lang="en-US" b="0" strike="noStrike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286470" indent="-285750">
              <a:lnSpc>
                <a:spcPct val="100000"/>
              </a:lnSpc>
              <a:buClr>
                <a:srgbClr val="777777"/>
              </a:buClr>
              <a:buFontTx/>
              <a:buChar char="-"/>
            </a:pPr>
            <a:r>
              <a:rPr lang="en-US" b="0" strike="noStrike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Gradle</a:t>
            </a: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plugin does not have the option to wait for tests to complete and print results on command line</a:t>
            </a:r>
          </a:p>
          <a:p>
            <a:pPr marL="286470" indent="-285750">
              <a:lnSpc>
                <a:spcPct val="100000"/>
              </a:lnSpc>
              <a:buClr>
                <a:srgbClr val="777777"/>
              </a:buClr>
              <a:buFontTx/>
              <a:buChar char="-"/>
            </a:pPr>
            <a:endParaRPr lang="en-US" spc="-1" dirty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6470" indent="-285750">
              <a:lnSpc>
                <a:spcPct val="100000"/>
              </a:lnSpc>
              <a:buClr>
                <a:srgbClr val="777777"/>
              </a:buClr>
              <a:buFontTx/>
              <a:buChar char="-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spc="-1" dirty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71640" y="1038240"/>
            <a:ext cx="7201800" cy="274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b="0" strike="noStrike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706454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71640" y="549360"/>
            <a:ext cx="7201800" cy="488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2630" b="0" strike="noStrike" spc="-1" dirty="0" smtClean="0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Comparisons – Amazon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043608" y="1438019"/>
            <a:ext cx="7201800" cy="4510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+ Second best selection of devices (low as API 17, 4.2.2) 	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spc="-1" dirty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+ Can try it for free (first 250 minutes of device time), easy to setup 	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spc="-1" dirty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+ Easy to use </a:t>
            </a:r>
            <a:r>
              <a:rPr lang="en-US" b="0" strike="noStrike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Gradle</a:t>
            </a: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plugin (setup may cause difficulties, add AWS SDK to top level in </a:t>
            </a:r>
            <a:r>
              <a:rPr lang="en-US" b="0" strike="noStrike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Gradle</a:t>
            </a: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)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spc="-1" dirty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+ Easy to read summary of the current "test run" 	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spc="-1" dirty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+ What looks like a powerful API 	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spc="-1" dirty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+ Best pricing model (250 / month per device slot, concurrency meaning how many devices can be tested at a time, no hourly limit </a:t>
            </a:r>
            <a:r>
              <a:rPr lang="en-US" b="0" strike="noStrike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etc</a:t>
            </a: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)	</a:t>
            </a:r>
            <a:endParaRPr lang="en-US" spc="-1" dirty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71640" y="1038240"/>
            <a:ext cx="7201800" cy="274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b="0" strike="noStrike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486170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71640" y="549360"/>
            <a:ext cx="7201800" cy="488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2630" b="0" strike="noStrike" spc="-1" dirty="0" smtClean="0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Comparisons – Amazon (continued)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043608" y="1438019"/>
            <a:ext cx="7201800" cy="4510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6470" indent="-285750">
              <a:lnSpc>
                <a:spcPct val="100000"/>
              </a:lnSpc>
              <a:buClr>
                <a:srgbClr val="777777"/>
              </a:buClr>
              <a:buFontTx/>
              <a:buChar char="-"/>
            </a:pPr>
            <a:r>
              <a:rPr lang="en-US" b="0" strike="noStrike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Gradle</a:t>
            </a: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plugin also does not have the option to wait for tests to complete and print results on command line</a:t>
            </a:r>
          </a:p>
          <a:p>
            <a:pPr marL="286470" indent="-285750">
              <a:lnSpc>
                <a:spcPct val="100000"/>
              </a:lnSpc>
              <a:buClr>
                <a:srgbClr val="777777"/>
              </a:buClr>
              <a:buFontTx/>
              <a:buChar char="-"/>
            </a:pPr>
            <a:endParaRPr lang="en-US" spc="-1" dirty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286470" indent="-285750">
              <a:lnSpc>
                <a:spcPct val="100000"/>
              </a:lnSpc>
              <a:buClr>
                <a:srgbClr val="777777"/>
              </a:buClr>
              <a:buFontTx/>
              <a:buChar char="-"/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Video FPS is low, can be difficult to tell what the problem actually was	</a:t>
            </a:r>
          </a:p>
          <a:p>
            <a:pPr marL="286470" indent="-285750">
              <a:lnSpc>
                <a:spcPct val="100000"/>
              </a:lnSpc>
              <a:buClr>
                <a:srgbClr val="777777"/>
              </a:buClr>
              <a:buFontTx/>
              <a:buChar char="-"/>
            </a:pPr>
            <a:endParaRPr lang="en-US" spc="-1" dirty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Other:	CPU and memory usage sometimes seems to be reporting incorrect values</a:t>
            </a:r>
            <a:endParaRPr lang="en-US" spc="-1" dirty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71640" y="1038240"/>
            <a:ext cx="7201800" cy="274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b="0" strike="noStrike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274178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71640" y="549360"/>
            <a:ext cx="7201800" cy="488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2630" b="0" strike="noStrike" spc="-1" dirty="0" smtClean="0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Comparisons – All of them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043608" y="1438019"/>
            <a:ext cx="7201800" cy="4510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6470" indent="-285750">
              <a:lnSpc>
                <a:spcPct val="100000"/>
              </a:lnSpc>
              <a:buClr>
                <a:srgbClr val="777777"/>
              </a:buClr>
              <a:buFontTx/>
              <a:buChar char="-"/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No provider seems to have a working implementation for generating summaries from multiple weeks etc. </a:t>
            </a:r>
          </a:p>
          <a:p>
            <a:pPr marL="286470" indent="-285750">
              <a:lnSpc>
                <a:spcPct val="100000"/>
              </a:lnSpc>
              <a:buClr>
                <a:srgbClr val="777777"/>
              </a:buClr>
              <a:buFontTx/>
              <a:buChar char="-"/>
            </a:pPr>
            <a:endParaRPr lang="en-US" spc="-1" dirty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286470" indent="-285750">
              <a:lnSpc>
                <a:spcPct val="100000"/>
              </a:lnSpc>
              <a:buClr>
                <a:srgbClr val="777777"/>
              </a:buClr>
              <a:buFontTx/>
              <a:buChar char="-"/>
            </a:pPr>
            <a:r>
              <a:rPr lang="en-US" b="0" strike="noStrike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TestDroid</a:t>
            </a: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is the only one that theoretically supports this but I was unable to produce anything usable from the summary generation.</a:t>
            </a:r>
            <a:endParaRPr lang="en-US" spc="-1" dirty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71640" y="1038240"/>
            <a:ext cx="7201800" cy="274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b="0" strike="noStrike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220159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71640" y="549360"/>
            <a:ext cx="7201800" cy="488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2630" b="0" strike="noStrike" spc="-1" dirty="0" smtClean="0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Pricing – Firebase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043608" y="1438019"/>
            <a:ext cx="7201800" cy="4510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6470" indent="-285750">
              <a:lnSpc>
                <a:spcPct val="100000"/>
              </a:lnSpc>
              <a:buClr>
                <a:srgbClr val="777777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https://firebase.google.com/pricing/ 	</a:t>
            </a:r>
          </a:p>
          <a:p>
            <a:pPr marL="286470" indent="-285750">
              <a:lnSpc>
                <a:spcPct val="100000"/>
              </a:lnSpc>
              <a:buClr>
                <a:srgbClr val="777777"/>
              </a:buClr>
              <a:buFont typeface="Arial" pitchFamily="34" charset="0"/>
              <a:buChar char="•"/>
            </a:pPr>
            <a:endParaRPr lang="en-US" b="0" strike="noStrike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286470" indent="-285750">
              <a:lnSpc>
                <a:spcPct val="100000"/>
              </a:lnSpc>
              <a:buClr>
                <a:srgbClr val="777777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Device hours $5/physical, $1/virtual 	</a:t>
            </a:r>
          </a:p>
          <a:p>
            <a:pPr marL="286470" indent="-285750">
              <a:lnSpc>
                <a:spcPct val="100000"/>
              </a:lnSpc>
              <a:buClr>
                <a:srgbClr val="777777"/>
              </a:buClr>
              <a:buFont typeface="Arial" pitchFamily="34" charset="0"/>
              <a:buChar char="•"/>
            </a:pPr>
            <a:endParaRPr lang="en-US" spc="-1" dirty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286470" indent="-285750">
              <a:buClr>
                <a:srgbClr val="777777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Meaning 60 hours / 300$</a:t>
            </a:r>
            <a:endParaRPr lang="en-US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71640" y="1038240"/>
            <a:ext cx="7201800" cy="274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b="0" strike="noStrike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712553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71640" y="549360"/>
            <a:ext cx="7201800" cy="488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2630" b="0" strike="noStrike" spc="-1" dirty="0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Brief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971640" y="1413000"/>
            <a:ext cx="7201800" cy="4510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360" indent="-179640">
              <a:lnSpc>
                <a:spcPct val="100000"/>
              </a:lnSpc>
              <a:buClr>
                <a:srgbClr val="777777"/>
              </a:buClr>
              <a:buFont typeface="Arial"/>
              <a:buChar char="•"/>
            </a:pPr>
            <a:r>
              <a:rPr lang="en-US" b="0" strike="noStrike" spc="-1" dirty="0" err="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TestDroid</a:t>
            </a:r>
            <a:r>
              <a:rPr lang="en-US" b="0" strike="noStrike" spc="-1" dirty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(</a:t>
            </a:r>
            <a:r>
              <a:rPr lang="en-US" b="0" strike="noStrike" spc="-1" dirty="0" err="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BitBar</a:t>
            </a:r>
            <a:r>
              <a:rPr lang="en-US" b="0" strike="noStrike" spc="-1" dirty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), Amazon AWS Device Farm and Google Firebase Test </a:t>
            </a: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Labs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360" indent="-179640">
              <a:lnSpc>
                <a:spcPct val="100000"/>
              </a:lnSpc>
              <a:buClr>
                <a:srgbClr val="777777"/>
              </a:buClr>
              <a:buFont typeface="Arial"/>
              <a:buChar char="•"/>
            </a:pPr>
            <a:r>
              <a:rPr lang="en-US" b="0" strike="noStrike" spc="-1" dirty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Example project that has a ready made test and works with all three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360" indent="-179640">
              <a:lnSpc>
                <a:spcPct val="100000"/>
              </a:lnSpc>
              <a:buClr>
                <a:srgbClr val="777777"/>
              </a:buClr>
              <a:buFont typeface="Arial"/>
              <a:buChar char="•"/>
            </a:pPr>
            <a:r>
              <a:rPr lang="en-US" b="0" strike="noStrike" spc="-1" dirty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Instructions for setup on all three (create a project, create a user, enable billing, etc.)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360" indent="-179640">
              <a:lnSpc>
                <a:spcPct val="100000"/>
              </a:lnSpc>
              <a:buClr>
                <a:srgbClr val="777777"/>
              </a:buClr>
              <a:buFont typeface="Arial"/>
              <a:buChar char="•"/>
            </a:pPr>
            <a:r>
              <a:rPr lang="en-US" b="0" strike="noStrike" spc="-1" dirty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Example test runs on all three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71640" y="1038240"/>
            <a:ext cx="7201800" cy="274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Introduction to three different cloud test platforms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71640" y="549360"/>
            <a:ext cx="7201800" cy="488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2630" b="0" strike="noStrike" spc="-1" dirty="0" smtClean="0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Pricing – </a:t>
            </a:r>
            <a:r>
              <a:rPr lang="en-US" sz="2630" b="0" strike="noStrike" spc="-1" dirty="0" err="1" smtClean="0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TestDroid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043608" y="1438019"/>
            <a:ext cx="7201800" cy="4510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6470" indent="-285750">
              <a:lnSpc>
                <a:spcPct val="100000"/>
              </a:lnSpc>
              <a:buClr>
                <a:srgbClr val="777777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http://bitbar.com/testing/pricing/public-cloud/	</a:t>
            </a:r>
          </a:p>
          <a:p>
            <a:pPr marL="286470" indent="-285750">
              <a:lnSpc>
                <a:spcPct val="100000"/>
              </a:lnSpc>
              <a:buClr>
                <a:srgbClr val="777777"/>
              </a:buClr>
              <a:buFont typeface="Arial" pitchFamily="34" charset="0"/>
              <a:buChar char="•"/>
            </a:pPr>
            <a:endParaRPr lang="en-US" b="0" strike="noStrike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286470" indent="-285750">
              <a:lnSpc>
                <a:spcPct val="100000"/>
              </a:lnSpc>
              <a:buClr>
                <a:srgbClr val="777777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10 hours at $ 99 / month with $0.17 per Extra Minute</a:t>
            </a:r>
          </a:p>
          <a:p>
            <a:pPr marL="286470" indent="-285750">
              <a:lnSpc>
                <a:spcPct val="100000"/>
              </a:lnSpc>
              <a:buClr>
                <a:srgbClr val="777777"/>
              </a:buClr>
              <a:buFont typeface="Arial" pitchFamily="34" charset="0"/>
              <a:buChar char="•"/>
            </a:pPr>
            <a:endParaRPr lang="en-US" spc="-1" dirty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286470" indent="-285750">
              <a:lnSpc>
                <a:spcPct val="100000"/>
              </a:lnSpc>
              <a:buClr>
                <a:srgbClr val="777777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60 hours at $ 499 / month with $0.15 per Extra Minute</a:t>
            </a:r>
          </a:p>
          <a:p>
            <a:pPr marL="286470" indent="-285750">
              <a:lnSpc>
                <a:spcPct val="100000"/>
              </a:lnSpc>
              <a:buClr>
                <a:srgbClr val="777777"/>
              </a:buClr>
              <a:buFont typeface="Arial" pitchFamily="34" charset="0"/>
              <a:buChar char="•"/>
            </a:pPr>
            <a:endParaRPr lang="en-US" spc="-1" dirty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286470" indent="-285750">
              <a:buClr>
                <a:srgbClr val="777777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250 hours at $ 1799 / month with $0.13 per Extra Minute</a:t>
            </a:r>
          </a:p>
          <a:p>
            <a:pPr marL="286470" indent="-285750">
              <a:buClr>
                <a:srgbClr val="777777"/>
              </a:buClr>
              <a:buFont typeface="Arial" pitchFamily="34" charset="0"/>
              <a:buChar char="•"/>
            </a:pPr>
            <a:endParaRPr lang="en-US" spc="-1" dirty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286470" indent="-285750">
              <a:buClr>
                <a:srgbClr val="777777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Custom - Ask for Quote</a:t>
            </a:r>
          </a:p>
          <a:p>
            <a:pPr marL="286470" indent="-285750">
              <a:lnSpc>
                <a:spcPct val="100000"/>
              </a:lnSpc>
              <a:buClr>
                <a:srgbClr val="777777"/>
              </a:buClr>
              <a:buFont typeface="Arial" pitchFamily="34" charset="0"/>
              <a:buChar char="•"/>
            </a:pPr>
            <a:endParaRPr lang="en-US" b="0" strike="noStrike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71640" y="1038240"/>
            <a:ext cx="7201800" cy="274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b="0" strike="noStrike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313043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71640" y="549360"/>
            <a:ext cx="7201800" cy="488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2630" b="0" strike="noStrike" spc="-1" dirty="0" smtClean="0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Pricing – Amazon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043608" y="1438019"/>
            <a:ext cx="7201800" cy="4510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6470" indent="-285750">
              <a:lnSpc>
                <a:spcPct val="100000"/>
              </a:lnSpc>
              <a:buClr>
                <a:srgbClr val="777777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https://aws.amazon.com/device-farm/pricing/ 	</a:t>
            </a:r>
          </a:p>
          <a:p>
            <a:pPr marL="286470" indent="-285750">
              <a:lnSpc>
                <a:spcPct val="100000"/>
              </a:lnSpc>
              <a:buClr>
                <a:srgbClr val="777777"/>
              </a:buClr>
              <a:buFont typeface="Arial" pitchFamily="34" charset="0"/>
              <a:buChar char="•"/>
            </a:pPr>
            <a:endParaRPr lang="en-US" b="0" strike="noStrike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286470" indent="-285750">
              <a:lnSpc>
                <a:spcPct val="100000"/>
              </a:lnSpc>
              <a:buClr>
                <a:srgbClr val="777777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Pay as you go at $0.17/minute</a:t>
            </a:r>
          </a:p>
          <a:p>
            <a:pPr marL="286470" indent="-285750">
              <a:lnSpc>
                <a:spcPct val="100000"/>
              </a:lnSpc>
              <a:buClr>
                <a:srgbClr val="777777"/>
              </a:buClr>
              <a:buFont typeface="Arial" pitchFamily="34" charset="0"/>
              <a:buChar char="•"/>
            </a:pPr>
            <a:endParaRPr lang="en-US" spc="-1" dirty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286470" indent="-285750">
              <a:lnSpc>
                <a:spcPct val="100000"/>
              </a:lnSpc>
              <a:buClr>
                <a:srgbClr val="777777"/>
              </a:buClr>
              <a:buFont typeface="Arial" pitchFamily="34" charset="0"/>
              <a:buChar char="•"/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Unlimited test &amp; access at $250/device slot/month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b="0" strike="noStrike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Device slots correspond to </a:t>
            </a:r>
            <a:r>
              <a:rPr lang="en-US" b="1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concurrency</a:t>
            </a: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. For instance, if you </a:t>
            </a:r>
            <a:r>
              <a:rPr lang="en-US" b="1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purchase ten</a:t>
            </a: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automated test Android device slots and schedule a run on 100 Android devices, Device Farm will execute your tests on up to </a:t>
            </a:r>
            <a:r>
              <a:rPr lang="en-US" b="1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ten devices at a time </a:t>
            </a: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until all tests are completed on your selected devices.</a:t>
            </a:r>
            <a:endParaRPr lang="en-US" b="0" strike="noStrike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71640" y="1038240"/>
            <a:ext cx="7201800" cy="274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b="0" strike="noStrike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330929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971640" y="2060640"/>
            <a:ext cx="7200360" cy="504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3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Fin.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971640" y="2635200"/>
            <a:ext cx="7200360" cy="2955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30" b="0" strike="noStrike" spc="-1" dirty="0" smtClean="0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Kai </a:t>
            </a:r>
            <a:r>
              <a:rPr lang="en-US" sz="2630" b="0" strike="noStrike" spc="-1" dirty="0" err="1" smtClean="0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Molander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630" b="0" strike="noStrike" spc="-1" dirty="0" smtClean="0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Software / Test Automation Developer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630" b="0" strike="noStrike" spc="-1" dirty="0" smtClean="0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VALA Group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71640" y="549360"/>
            <a:ext cx="7201800" cy="488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2630" b="0" strike="noStrike" spc="-1" dirty="0" err="1" smtClean="0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TestDroid</a:t>
            </a:r>
            <a:r>
              <a:rPr lang="en-US" sz="2630" b="0" strike="noStrike" spc="-1" dirty="0" smtClean="0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(</a:t>
            </a:r>
            <a:r>
              <a:rPr lang="en-US" sz="2630" b="0" strike="noStrike" spc="-1" dirty="0" err="1" smtClean="0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BitBar</a:t>
            </a:r>
            <a:r>
              <a:rPr lang="en-US" sz="2630" b="0" strike="noStrike" spc="-1" dirty="0" smtClean="0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971640" y="1413000"/>
            <a:ext cx="7201800" cy="4510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80360" indent="-179640">
              <a:lnSpc>
                <a:spcPct val="100000"/>
              </a:lnSpc>
              <a:buClr>
                <a:srgbClr val="777777"/>
              </a:buClr>
              <a:buFont typeface="Arial"/>
              <a:buChar char="•"/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Used via </a:t>
            </a:r>
            <a:r>
              <a:rPr lang="en-US" b="0" strike="noStrike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TestDroid</a:t>
            </a: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</a:t>
            </a:r>
            <a:r>
              <a:rPr lang="en-US" b="0" strike="noStrike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Gradle</a:t>
            </a: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plugin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https://github.com/bitbar/testdroid-gradle-plugin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360" indent="-179640">
              <a:lnSpc>
                <a:spcPct val="100000"/>
              </a:lnSpc>
              <a:buClr>
                <a:srgbClr val="777777"/>
              </a:buClr>
              <a:buFont typeface="Arial"/>
              <a:buChar char="•"/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Create a free account 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https://cloud.testdroid.com/</a:t>
            </a:r>
          </a:p>
          <a:p>
            <a:pPr marL="180360" indent="-179640">
              <a:lnSpc>
                <a:spcPct val="100000"/>
              </a:lnSpc>
              <a:buClr>
                <a:srgbClr val="777777"/>
              </a:buClr>
              <a:buFont typeface="Arial"/>
              <a:buChar char="•"/>
            </a:pPr>
            <a:endParaRPr lang="en-US" b="0" strike="noStrike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180360" indent="-179640">
              <a:lnSpc>
                <a:spcPct val="100000"/>
              </a:lnSpc>
              <a:buClr>
                <a:srgbClr val="777777"/>
              </a:buClr>
              <a:buFont typeface="Arial"/>
              <a:buChar char="•"/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Create a project </a:t>
            </a:r>
          </a:p>
          <a:p>
            <a:pPr marL="180360" indent="-179640">
              <a:lnSpc>
                <a:spcPct val="100000"/>
              </a:lnSpc>
              <a:buClr>
                <a:srgbClr val="777777"/>
              </a:buClr>
              <a:buFont typeface="Arial"/>
              <a:buChar char="•"/>
            </a:pPr>
            <a:endParaRPr lang="en-US" spc="-1" dirty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180360" indent="-179640">
              <a:lnSpc>
                <a:spcPct val="100000"/>
              </a:lnSpc>
              <a:buClr>
                <a:srgbClr val="777777"/>
              </a:buClr>
              <a:buFont typeface="Arial"/>
              <a:buChar char="•"/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Create a device group </a:t>
            </a:r>
          </a:p>
          <a:p>
            <a:pPr marL="720">
              <a:buClr>
                <a:srgbClr val="777777"/>
              </a:buClr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(Note that the default groups might not work)</a:t>
            </a:r>
          </a:p>
          <a:p>
            <a:pPr marL="180360" indent="-179640">
              <a:lnSpc>
                <a:spcPct val="100000"/>
              </a:lnSpc>
              <a:buClr>
                <a:srgbClr val="777777"/>
              </a:buClr>
              <a:buFont typeface="Arial"/>
              <a:buChar char="•"/>
            </a:pPr>
            <a:endParaRPr lang="en-US" spc="-1" dirty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180360" indent="-179640">
              <a:lnSpc>
                <a:spcPct val="100000"/>
              </a:lnSpc>
              <a:buClr>
                <a:srgbClr val="777777"/>
              </a:buClr>
              <a:buFont typeface="Arial"/>
              <a:buChar char="•"/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Configure </a:t>
            </a:r>
            <a:r>
              <a:rPr lang="en-US" spc="-1" dirty="0" err="1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G</a:t>
            </a:r>
            <a:r>
              <a:rPr lang="en-US" b="0" strike="noStrike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radle</a:t>
            </a: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plugin based on the created settings (account, password, project, device group </a:t>
            </a:r>
            <a:r>
              <a:rPr lang="en-US" b="0" strike="noStrike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etc</a:t>
            </a: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).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spc="-1" dirty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71640" y="1038240"/>
            <a:ext cx="7201800" cy="274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b="0" strike="noStrike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20384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71640" y="549360"/>
            <a:ext cx="7201800" cy="488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2630" b="0" strike="noStrike" spc="-1" dirty="0" err="1" smtClean="0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TestDroid</a:t>
            </a:r>
            <a:r>
              <a:rPr lang="en-US" sz="2630" b="0" strike="noStrike" spc="-1" dirty="0" smtClean="0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(continued)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971640" y="1413000"/>
            <a:ext cx="7201800" cy="4510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sz="1200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testdroid</a:t>
            </a:r>
            <a:r>
              <a:rPr lang="en-US" sz="1200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{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sz="1200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username 'user'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sz="1200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password 'pw'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sz="1200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</a:t>
            </a:r>
            <a:r>
              <a:rPr lang="en-US" sz="1200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deviceGroup</a:t>
            </a:r>
            <a:r>
              <a:rPr lang="en-US" sz="1200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'Devices1'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sz="1200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sz="1200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</a:t>
            </a:r>
            <a:r>
              <a:rPr lang="en-US" sz="1200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cloudUrl</a:t>
            </a:r>
            <a:r>
              <a:rPr lang="en-US" sz="1200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= 'https://cloud.testdroid.com'         	// Optional - Used for </a:t>
            </a:r>
            <a:r>
              <a:rPr lang="en-US" sz="1200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PrivateCloud</a:t>
            </a:r>
            <a:r>
              <a:rPr lang="en-US" sz="1200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200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configs</a:t>
            </a:r>
            <a:endParaRPr lang="en-US" sz="1200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sz="1200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</a:t>
            </a:r>
            <a:r>
              <a:rPr lang="en-US" sz="1200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projectName</a:t>
            </a:r>
            <a:r>
              <a:rPr lang="en-US" sz="1200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"</a:t>
            </a:r>
            <a:r>
              <a:rPr lang="en-US" sz="1200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CloudDemo</a:t>
            </a:r>
            <a:r>
              <a:rPr lang="en-US" sz="1200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"                          	// Optional - Default: create a new project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sz="1200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mode "FULL_RUN"                                  	// FULL_RUN / APP_CRAWLER / UI_AUTOMATOR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sz="1200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sz="1200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if (</a:t>
            </a:r>
            <a:r>
              <a:rPr lang="en-US" sz="1200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project.hasProperty</a:t>
            </a:r>
            <a:r>
              <a:rPr lang="en-US" sz="1200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('</a:t>
            </a:r>
            <a:r>
              <a:rPr lang="en-US" sz="1200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argTestRunName</a:t>
            </a:r>
            <a:r>
              <a:rPr lang="en-US" sz="1200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')) {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sz="1200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    </a:t>
            </a:r>
            <a:r>
              <a:rPr lang="en-US" sz="1200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testRunName</a:t>
            </a:r>
            <a:r>
              <a:rPr lang="en-US" sz="1200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= </a:t>
            </a:r>
            <a:r>
              <a:rPr lang="en-US" sz="1200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project.property</a:t>
            </a:r>
            <a:r>
              <a:rPr lang="en-US" sz="1200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('</a:t>
            </a:r>
            <a:r>
              <a:rPr lang="en-US" sz="1200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argTestRunName</a:t>
            </a:r>
            <a:r>
              <a:rPr lang="en-US" sz="1200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')   // Optional 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sz="1200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}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sz="1200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sz="1200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scheduler "SINGLE"                      // Optional - PARALLEL or SERIAL default: PARALLEL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sz="1200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sz="1200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// Optional - Custom settings for test execution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sz="1200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</a:t>
            </a:r>
            <a:r>
              <a:rPr lang="en-US" sz="1200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fullRunConfig</a:t>
            </a:r>
            <a:r>
              <a:rPr lang="en-US" sz="1200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{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sz="1200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    </a:t>
            </a:r>
            <a:r>
              <a:rPr lang="en-US" sz="1200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instrumentationRunner</a:t>
            </a:r>
            <a:r>
              <a:rPr lang="en-US" sz="1200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=  "</a:t>
            </a:r>
            <a:r>
              <a:rPr lang="en-US" sz="1200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android.support.test.runner.AndroidJUnitRunner</a:t>
            </a:r>
            <a:r>
              <a:rPr lang="en-US" sz="1200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"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sz="1200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    </a:t>
            </a:r>
            <a:r>
              <a:rPr lang="en-US" sz="1200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limitationType</a:t>
            </a:r>
            <a:r>
              <a:rPr lang="en-US" sz="1200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= "PACKAGE"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sz="1200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    </a:t>
            </a:r>
            <a:r>
              <a:rPr lang="en-US" sz="1200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limitationValue</a:t>
            </a:r>
            <a:r>
              <a:rPr lang="en-US" sz="1200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= "</a:t>
            </a:r>
            <a:r>
              <a:rPr lang="en-US" sz="1200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com.octoberm.cloudtestdemo.test.testcases</a:t>
            </a:r>
            <a:r>
              <a:rPr lang="en-US" sz="1200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"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sz="1200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}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sz="1200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}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71640" y="1038240"/>
            <a:ext cx="7201800" cy="274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b="0" strike="noStrike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535915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71640" y="549360"/>
            <a:ext cx="7201800" cy="488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2630" b="0" strike="noStrike" spc="-1" dirty="0" err="1" smtClean="0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TestDroid</a:t>
            </a:r>
            <a:r>
              <a:rPr lang="en-US" sz="2630" b="0" strike="noStrike" spc="-1" dirty="0" smtClean="0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(continued)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971640" y="1413000"/>
            <a:ext cx="7201800" cy="4510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720">
              <a:buClr>
                <a:srgbClr val="777777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71640" y="1038240"/>
            <a:ext cx="7201800" cy="274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b="0" strike="noStrike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4831"/>
            <a:ext cx="9144000" cy="324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474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71640" y="549360"/>
            <a:ext cx="7201800" cy="488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2630" b="0" strike="noStrike" spc="-1" dirty="0" smtClean="0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AWS Device Farm (Amazon)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971640" y="1413000"/>
            <a:ext cx="7201800" cy="4510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80360" indent="-179640">
              <a:lnSpc>
                <a:spcPct val="100000"/>
              </a:lnSpc>
              <a:buClr>
                <a:srgbClr val="777777"/>
              </a:buClr>
              <a:buFont typeface="Arial"/>
              <a:buChar char="•"/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Used via AWS Device Farm </a:t>
            </a:r>
            <a:r>
              <a:rPr lang="en-US" b="0" strike="noStrike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Gradle</a:t>
            </a: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Plugin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https://github.com/awslabs/aws-device-farm-gradle-plugin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b="0" strike="noStrike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b="1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NOTE: </a:t>
            </a:r>
            <a:r>
              <a:rPr lang="en-US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Make sure you add the AWS SDK to the top level in </a:t>
            </a:r>
            <a:r>
              <a:rPr lang="en-US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Gradle</a:t>
            </a:r>
            <a:r>
              <a:rPr lang="en-US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!</a:t>
            </a:r>
            <a:endParaRPr lang="en-US" b="0" strike="noStrike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286470" indent="-285750">
              <a:buClr>
                <a:srgbClr val="777777"/>
              </a:buClr>
              <a:buFont typeface="Arial" pitchFamily="34" charset="0"/>
              <a:buChar char="•"/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360" indent="-179640">
              <a:lnSpc>
                <a:spcPct val="100000"/>
              </a:lnSpc>
              <a:buClr>
                <a:srgbClr val="777777"/>
              </a:buClr>
              <a:buFont typeface="Arial"/>
              <a:buChar char="•"/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Create an AWS account 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https://aws.amazon.com/account/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b="0" strike="noStrike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180360" indent="-179640">
              <a:lnSpc>
                <a:spcPct val="100000"/>
              </a:lnSpc>
              <a:buClr>
                <a:srgbClr val="777777"/>
              </a:buClr>
              <a:buFont typeface="Arial"/>
              <a:buChar char="•"/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Billing needs to be enabled (first 250 minutes are free)</a:t>
            </a:r>
          </a:p>
          <a:p>
            <a:pPr marL="180360" indent="-179640">
              <a:lnSpc>
                <a:spcPct val="100000"/>
              </a:lnSpc>
              <a:buClr>
                <a:srgbClr val="777777"/>
              </a:buClr>
              <a:buFont typeface="Arial"/>
              <a:buChar char="•"/>
            </a:pPr>
            <a:endParaRPr lang="en-US" spc="-1" dirty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180360" indent="-179640">
              <a:lnSpc>
                <a:spcPct val="100000"/>
              </a:lnSpc>
              <a:buClr>
                <a:srgbClr val="777777"/>
              </a:buClr>
              <a:buFont typeface="Arial"/>
              <a:buChar char="•"/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Create a project</a:t>
            </a:r>
          </a:p>
          <a:p>
            <a:pPr marL="180360" indent="-179640">
              <a:lnSpc>
                <a:spcPct val="100000"/>
              </a:lnSpc>
              <a:buClr>
                <a:srgbClr val="777777"/>
              </a:buClr>
              <a:buFont typeface="Arial"/>
              <a:buChar char="•"/>
            </a:pPr>
            <a:endParaRPr lang="en-US" spc="-1" dirty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180360" indent="-179640">
              <a:lnSpc>
                <a:spcPct val="100000"/>
              </a:lnSpc>
              <a:buClr>
                <a:srgbClr val="777777"/>
              </a:buClr>
              <a:buFont typeface="Arial"/>
              <a:buChar char="•"/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Create a device pool (or use the default "Top Devices")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http://docs.aws.amazon.com/devicefarm/latest/developerguide/how-to-create-device-pool.html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spc="-1" dirty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71640" y="1038240"/>
            <a:ext cx="7201800" cy="274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b="0" strike="noStrike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855705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71640" y="549360"/>
            <a:ext cx="7201800" cy="488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2630" b="0" strike="noStrike" spc="-1" dirty="0" smtClean="0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AWS Device Farm (continued)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971640" y="1413000"/>
            <a:ext cx="7201800" cy="4510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80360" indent="-179640">
              <a:lnSpc>
                <a:spcPct val="100000"/>
              </a:lnSpc>
              <a:buClr>
                <a:srgbClr val="777777"/>
              </a:buClr>
              <a:buFont typeface="Arial"/>
              <a:buChar char="•"/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Generate a proper IAM user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https://github.com/awslabs/aws-device-farm-gradle-plugin</a:t>
            </a:r>
          </a:p>
          <a:p>
            <a:pPr marL="180360" indent="-179640">
              <a:lnSpc>
                <a:spcPct val="100000"/>
              </a:lnSpc>
              <a:buClr>
                <a:srgbClr val="777777"/>
              </a:buClr>
              <a:buFont typeface="Arial"/>
              <a:buChar char="•"/>
            </a:pPr>
            <a:endParaRPr lang="en-US" spc="-1" dirty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180360" indent="-179640">
              <a:buClr>
                <a:srgbClr val="777777"/>
              </a:buClr>
              <a:buFont typeface="Arial"/>
              <a:buChar char="•"/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Attach the policy: </a:t>
            </a:r>
            <a:r>
              <a:rPr lang="en-US" b="0" strike="noStrike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AWSDeviceFarmFullAccess</a:t>
            </a: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(this is the only policy related to device farm)</a:t>
            </a:r>
            <a:endParaRPr lang="en-US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80360" indent="-179640">
              <a:lnSpc>
                <a:spcPct val="100000"/>
              </a:lnSpc>
              <a:buClr>
                <a:srgbClr val="777777"/>
              </a:buClr>
              <a:buFont typeface="Arial"/>
              <a:buChar char="•"/>
            </a:pPr>
            <a:endParaRPr lang="en-US" b="0" strike="noStrike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180360" indent="-179640">
              <a:buClr>
                <a:srgbClr val="777777"/>
              </a:buClr>
              <a:buFont typeface="Arial"/>
              <a:buChar char="•"/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Configure </a:t>
            </a:r>
            <a:r>
              <a:rPr lang="en-US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G</a:t>
            </a:r>
            <a:r>
              <a:rPr lang="en-US" b="0" strike="noStrike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radle</a:t>
            </a: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plugin based on the created settings (access key, secret key, project, device group </a:t>
            </a:r>
            <a:r>
              <a:rPr lang="en-US" b="0" strike="noStrike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etc</a:t>
            </a: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).</a:t>
            </a:r>
          </a:p>
          <a:p>
            <a:pPr marL="180360" indent="-179640">
              <a:lnSpc>
                <a:spcPct val="100000"/>
              </a:lnSpc>
              <a:buClr>
                <a:srgbClr val="777777"/>
              </a:buClr>
              <a:buFont typeface="Arial"/>
              <a:buChar char="•"/>
            </a:pPr>
            <a:endParaRPr lang="en-US" b="0" strike="noStrike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	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71640" y="1038240"/>
            <a:ext cx="7201800" cy="274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b="0" strike="noStrike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612032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71640" y="549360"/>
            <a:ext cx="7201800" cy="488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2630" b="0" strike="noStrike" spc="-1" dirty="0" smtClean="0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AWS Device Farm (continued)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971640" y="1413000"/>
            <a:ext cx="7201800" cy="4510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sz="1100" b="0" strike="noStrike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devicefarm</a:t>
            </a:r>
            <a:r>
              <a:rPr lang="en-US" sz="1100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{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sz="1100" b="0" strike="noStrike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sz="1100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   </a:t>
            </a:r>
            <a:r>
              <a:rPr lang="en-US" sz="1100" b="0" strike="noStrike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projectName</a:t>
            </a:r>
            <a:r>
              <a:rPr lang="en-US" sz="1100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"</a:t>
            </a:r>
            <a:r>
              <a:rPr lang="en-US" sz="1100" b="0" strike="noStrike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CloudDemo</a:t>
            </a:r>
            <a:r>
              <a:rPr lang="en-US" sz="1100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" // required: Must already exists.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sz="1100" b="0" strike="noStrike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sz="1100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   </a:t>
            </a:r>
            <a:r>
              <a:rPr lang="en-US" sz="1100" b="0" strike="noStrike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devicePool</a:t>
            </a:r>
            <a:r>
              <a:rPr lang="en-US" sz="1100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"Devices1" // optional: Defaults to "Top Devices"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sz="1100" b="0" strike="noStrike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sz="1100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   authentication {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sz="1100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       </a:t>
            </a:r>
            <a:r>
              <a:rPr lang="en-US" sz="1100" b="0" strike="noStrike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accessKey</a:t>
            </a:r>
            <a:r>
              <a:rPr lang="en-US" sz="1100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"access"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sz="1100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       </a:t>
            </a:r>
            <a:r>
              <a:rPr lang="en-US" sz="1100" b="0" strike="noStrike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secretKey</a:t>
            </a:r>
            <a:r>
              <a:rPr lang="en-US" sz="1100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"secret"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sz="1100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   }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sz="1100" b="0" strike="noStrike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sz="1100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   // optional block, radios default to 'on' state, all parameters optional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sz="1100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   </a:t>
            </a:r>
            <a:r>
              <a:rPr lang="en-US" sz="1100" b="0" strike="noStrike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devicestate</a:t>
            </a:r>
            <a:r>
              <a:rPr lang="en-US" sz="1100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{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sz="1100" b="0" strike="noStrike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sz="1100" spc="-1" dirty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</a:t>
            </a:r>
            <a:r>
              <a:rPr lang="en-US" sz="1100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      </a:t>
            </a:r>
            <a:r>
              <a:rPr lang="en-US" sz="1100" b="0" strike="noStrike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wifi</a:t>
            </a:r>
            <a:r>
              <a:rPr lang="en-US" sz="1100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"on"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sz="1100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       </a:t>
            </a:r>
            <a:r>
              <a:rPr lang="en-US" sz="1100" b="0" strike="noStrike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bluetooth</a:t>
            </a:r>
            <a:r>
              <a:rPr lang="en-US" sz="1100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"off"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sz="1100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       </a:t>
            </a:r>
            <a:r>
              <a:rPr lang="en-US" sz="1100" b="0" strike="noStrike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gps</a:t>
            </a:r>
            <a:r>
              <a:rPr lang="en-US" sz="1100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"on"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sz="1100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       </a:t>
            </a:r>
            <a:r>
              <a:rPr lang="en-US" sz="1100" b="0" strike="noStrike" spc="-1" dirty="0" err="1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nfc</a:t>
            </a:r>
            <a:r>
              <a:rPr lang="en-US" sz="1100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"off"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sz="1100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       latitude 60.1653464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sz="1100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       longitude 24.94292561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sz="1100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   }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sz="1100" b="0" strike="noStrike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sz="1100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   // Instrumentation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sz="1100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   // See AWS Developer docs for filter (optional)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sz="1100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   // instrumentation { filter "my-filter" }</a:t>
            </a:r>
          </a:p>
          <a:p>
            <a:pPr marL="720">
              <a:lnSpc>
                <a:spcPct val="100000"/>
              </a:lnSpc>
              <a:buClr>
                <a:srgbClr val="777777"/>
              </a:buClr>
            </a:pPr>
            <a:r>
              <a:rPr lang="en-US" sz="1100" b="0" strike="noStrike" spc="-1" dirty="0" smtClean="0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}</a:t>
            </a: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71640" y="1038240"/>
            <a:ext cx="7201800" cy="274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b="0" strike="noStrike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497426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71640" y="549360"/>
            <a:ext cx="7201800" cy="488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2630" b="0" strike="noStrike" spc="-1" dirty="0" smtClean="0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AWS Device Farm (continued)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971640" y="1413000"/>
            <a:ext cx="7201800" cy="4510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71640" y="1038240"/>
            <a:ext cx="7201800" cy="274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720">
              <a:lnSpc>
                <a:spcPct val="100000"/>
              </a:lnSpc>
              <a:buClr>
                <a:srgbClr val="777777"/>
              </a:buClr>
            </a:pPr>
            <a:endParaRPr lang="en-US" b="0" strike="noStrike" spc="-1" dirty="0" smtClean="0">
              <a:solidFill>
                <a:srgbClr val="777777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3701"/>
            <a:ext cx="9144000" cy="483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480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701</Words>
  <Application>Microsoft Office PowerPoint</Application>
  <PresentationFormat>On-screen Show (4:3)</PresentationFormat>
  <Paragraphs>224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admin</cp:lastModifiedBy>
  <cp:revision>18</cp:revision>
  <dcterms:modified xsi:type="dcterms:W3CDTF">2016-10-26T16:57:33Z</dcterms:modified>
  <dc:language>en-US</dc:language>
</cp:coreProperties>
</file>