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63" r:id="rId2"/>
    <p:sldId id="264" r:id="rId3"/>
    <p:sldId id="256" r:id="rId4"/>
    <p:sldId id="257" r:id="rId5"/>
    <p:sldId id="259" r:id="rId6"/>
    <p:sldId id="258" r:id="rId7"/>
    <p:sldId id="260" r:id="rId8"/>
    <p:sldId id="261" r:id="rId9"/>
    <p:sldId id="262" r:id="rId10"/>
    <p:sldId id="266" r:id="rId11"/>
    <p:sldId id="267" r:id="rId12"/>
    <p:sldId id="265" r:id="rId1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90" autoAdjust="0"/>
    <p:restoredTop sz="94604" autoAdjust="0"/>
  </p:normalViewPr>
  <p:slideViewPr>
    <p:cSldViewPr>
      <p:cViewPr>
        <p:scale>
          <a:sx n="75" d="100"/>
          <a:sy n="75" d="100"/>
        </p:scale>
        <p:origin x="-1699" y="-3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D23CAF-C9A8-4527-A6DF-DBFA6DA8A007}" type="datetimeFigureOut">
              <a:rPr lang="zh-TW" altLang="en-US" smtClean="0"/>
              <a:t>2018/5/25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4B78ED-9E40-47EE-A1DF-E72B4DD022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31450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FDE53-C092-4631-9BB3-5CD461D5C7C2}" type="datetime1">
              <a:rPr lang="zh-TW" altLang="en-US" smtClean="0"/>
              <a:t>2018/5/25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EF8CF-8ECC-4198-9807-48552E44ED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8223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0316C-C610-49E6-836F-BBC75596496A}" type="datetime1">
              <a:rPr lang="zh-TW" altLang="en-US" smtClean="0"/>
              <a:t>2018/5/25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EF8CF-8ECC-4198-9807-48552E44ED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6959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3A891-343F-4AB2-BF2C-FDDDFA0639C6}" type="datetime1">
              <a:rPr lang="zh-TW" altLang="en-US" smtClean="0"/>
              <a:t>2018/5/25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EF8CF-8ECC-4198-9807-48552E44ED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6637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C09D3-DC4E-49E8-AEDC-D5D5D9B88F60}" type="datetime1">
              <a:rPr lang="zh-TW" altLang="en-US" smtClean="0"/>
              <a:t>2018/5/25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EF8CF-8ECC-4198-9807-48552E44ED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1246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EBA2C-1021-4488-A31F-5B7AECDA68BA}" type="datetime1">
              <a:rPr lang="zh-TW" altLang="en-US" smtClean="0"/>
              <a:t>2018/5/25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EF8CF-8ECC-4198-9807-48552E44ED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2838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DD8A-2575-4B82-BC05-F6F2B8858FC9}" type="datetime1">
              <a:rPr lang="zh-TW" altLang="en-US" smtClean="0"/>
              <a:t>2018/5/25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EF8CF-8ECC-4198-9807-48552E44ED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7659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DD337-D98E-4E2A-A361-3F465D4EC37C}" type="datetime1">
              <a:rPr lang="zh-TW" altLang="en-US" smtClean="0"/>
              <a:t>2018/5/25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EF8CF-8ECC-4198-9807-48552E44ED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3947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E14A4-B2C4-4B55-923E-426D51C9A7F6}" type="datetime1">
              <a:rPr lang="zh-TW" altLang="en-US" smtClean="0"/>
              <a:t>2018/5/25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EF8CF-8ECC-4198-9807-48552E44ED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2282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53095-BF46-4F6E-8465-8AC502E05F54}" type="datetime1">
              <a:rPr lang="zh-TW" altLang="en-US" smtClean="0"/>
              <a:t>2018/5/25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EF8CF-8ECC-4198-9807-48552E44ED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3592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EFA4A-7CFA-4CCA-901A-8B90AED8855A}" type="datetime1">
              <a:rPr lang="zh-TW" altLang="en-US" smtClean="0"/>
              <a:t>2018/5/25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EF8CF-8ECC-4198-9807-48552E44ED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9984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978EE-EF44-4292-BACD-F33DEC755BC9}" type="datetime1">
              <a:rPr lang="zh-TW" altLang="en-US" smtClean="0"/>
              <a:t>2018/5/25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EF8CF-8ECC-4198-9807-48552E44ED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1198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EAAA0B-02D5-4B0C-967B-D4C41347D193}" type="datetime1">
              <a:rPr lang="zh-TW" altLang="en-US" smtClean="0"/>
              <a:t>2018/5/25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3EF8CF-8ECC-4198-9807-48552E44ED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7739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oTtalk/ArduTalk-for-NodeNCU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>
                <a:latin typeface="Calibri" panose="020F0502020204030204" pitchFamily="34" charset="0"/>
                <a:ea typeface="微軟正黑體" panose="020B0604030504040204" pitchFamily="34" charset="-120"/>
              </a:rPr>
              <a:t>AuduTalk</a:t>
            </a:r>
            <a:r>
              <a:rPr lang="zh-TW" altLang="en-US" dirty="0">
                <a:latin typeface="Calibri" panose="020F0502020204030204" pitchFamily="34" charset="0"/>
                <a:ea typeface="微軟正黑體" panose="020B0604030504040204" pitchFamily="34" charset="-120"/>
              </a:rPr>
              <a:t>安裝程序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lphaUcPeriod"/>
            </a:pPr>
            <a:r>
              <a:rPr lang="en-US" altLang="zh-TW" dirty="0" smtClean="0">
                <a:latin typeface="Calibri" panose="020F0502020204030204" pitchFamily="34" charset="0"/>
                <a:ea typeface="微軟正黑體" panose="020B0604030504040204" pitchFamily="34" charset="-120"/>
              </a:rPr>
              <a:t>ArduTalk</a:t>
            </a:r>
            <a:r>
              <a:rPr lang="zh-TW" altLang="en-US" dirty="0" smtClean="0">
                <a:latin typeface="Calibri" panose="020F0502020204030204" pitchFamily="34" charset="0"/>
                <a:ea typeface="微軟正黑體" panose="020B0604030504040204" pitchFamily="34" charset="-120"/>
              </a:rPr>
              <a:t>只需要燒錄一次</a:t>
            </a:r>
            <a:endParaRPr lang="en-US" altLang="zh-TW" dirty="0" smtClean="0">
              <a:latin typeface="Calibri" panose="020F0502020204030204" pitchFamily="34" charset="0"/>
              <a:ea typeface="微軟正黑體" panose="020B0604030504040204" pitchFamily="34" charset="-120"/>
            </a:endParaRPr>
          </a:p>
          <a:p>
            <a:pPr marL="514350" indent="-514350">
              <a:buFont typeface="+mj-lt"/>
              <a:buAutoNum type="alphaUcPeriod"/>
            </a:pPr>
            <a:r>
              <a:rPr lang="zh-TW" altLang="en-US" dirty="0">
                <a:latin typeface="Calibri" panose="020F0502020204030204" pitchFamily="34" charset="0"/>
                <a:ea typeface="微軟正黑體" panose="020B0604030504040204" pitchFamily="34" charset="-120"/>
              </a:rPr>
              <a:t>燒</a:t>
            </a:r>
            <a:r>
              <a:rPr lang="zh-TW" altLang="en-US" dirty="0" smtClean="0">
                <a:latin typeface="Calibri" panose="020F0502020204030204" pitchFamily="34" charset="0"/>
                <a:ea typeface="微軟正黑體" panose="020B0604030504040204" pitchFamily="34" charset="-120"/>
              </a:rPr>
              <a:t>錄流程主要有三步驟</a:t>
            </a:r>
            <a:endParaRPr lang="en-US" altLang="zh-TW" dirty="0" smtClean="0">
              <a:latin typeface="Calibri" panose="020F0502020204030204" pitchFamily="34" charset="0"/>
              <a:ea typeface="微軟正黑體" panose="020B0604030504040204" pitchFamily="34" charset="-120"/>
            </a:endParaRPr>
          </a:p>
          <a:p>
            <a:pPr marL="914400" lvl="1" indent="-514350">
              <a:buFont typeface="+mj-lt"/>
              <a:buAutoNum type="arabicParenR"/>
            </a:pPr>
            <a:r>
              <a:rPr lang="zh-TW" altLang="en-US" dirty="0" smtClean="0">
                <a:latin typeface="Calibri" panose="020F0502020204030204" pitchFamily="34" charset="0"/>
                <a:ea typeface="微軟正黑體" panose="020B0604030504040204" pitchFamily="34" charset="-120"/>
              </a:rPr>
              <a:t>安裝</a:t>
            </a:r>
            <a:r>
              <a:rPr lang="en-US" altLang="zh-TW" dirty="0" smtClean="0">
                <a:latin typeface="Calibri" panose="020F0502020204030204" pitchFamily="34" charset="0"/>
                <a:ea typeface="微軟正黑體" panose="020B0604030504040204" pitchFamily="34" charset="-120"/>
              </a:rPr>
              <a:t>USB</a:t>
            </a:r>
            <a:r>
              <a:rPr lang="zh-TW" altLang="en-US" dirty="0" smtClean="0">
                <a:latin typeface="Calibri" panose="020F0502020204030204" pitchFamily="34" charset="0"/>
                <a:ea typeface="微軟正黑體" panose="020B0604030504040204" pitchFamily="34" charset="-120"/>
              </a:rPr>
              <a:t>轉</a:t>
            </a:r>
            <a:r>
              <a:rPr lang="en-US" altLang="zh-TW" dirty="0" smtClean="0">
                <a:latin typeface="Calibri" panose="020F0502020204030204" pitchFamily="34" charset="0"/>
                <a:ea typeface="微軟正黑體" panose="020B0604030504040204" pitchFamily="34" charset="-120"/>
              </a:rPr>
              <a:t>COM port</a:t>
            </a:r>
            <a:r>
              <a:rPr lang="zh-TW" altLang="en-US" dirty="0" smtClean="0">
                <a:latin typeface="Calibri" panose="020F0502020204030204" pitchFamily="34" charset="0"/>
                <a:ea typeface="微軟正黑體" panose="020B0604030504040204" pitchFamily="34" charset="-120"/>
              </a:rPr>
              <a:t>驅動</a:t>
            </a:r>
            <a:r>
              <a:rPr lang="zh-TW" altLang="en-US" dirty="0">
                <a:latin typeface="Calibri" panose="020F0502020204030204" pitchFamily="34" charset="0"/>
                <a:ea typeface="微軟正黑體" panose="020B0604030504040204" pitchFamily="34" charset="-120"/>
              </a:rPr>
              <a:t>程式</a:t>
            </a:r>
            <a:endParaRPr lang="en-US" altLang="zh-TW" dirty="0" smtClean="0">
              <a:latin typeface="Calibri" panose="020F0502020204030204" pitchFamily="34" charset="0"/>
              <a:ea typeface="微軟正黑體" panose="020B0604030504040204" pitchFamily="34" charset="-120"/>
            </a:endParaRPr>
          </a:p>
          <a:p>
            <a:pPr marL="914400" lvl="1" indent="-514350">
              <a:buFont typeface="+mj-lt"/>
              <a:buAutoNum type="arabicParenR"/>
            </a:pPr>
            <a:r>
              <a:rPr lang="en-US" altLang="zh-TW" dirty="0" smtClean="0">
                <a:latin typeface="Calibri" panose="020F0502020204030204" pitchFamily="34" charset="0"/>
                <a:ea typeface="微軟正黑體" panose="020B0604030504040204" pitchFamily="34" charset="-120"/>
              </a:rPr>
              <a:t>Arduino IDE</a:t>
            </a:r>
            <a:r>
              <a:rPr lang="zh-TW" altLang="en-US" dirty="0" smtClean="0">
                <a:latin typeface="Calibri" panose="020F0502020204030204" pitchFamily="34" charset="0"/>
                <a:ea typeface="微軟正黑體" panose="020B0604030504040204" pitchFamily="34" charset="-120"/>
              </a:rPr>
              <a:t>安裝</a:t>
            </a:r>
            <a:r>
              <a:rPr lang="en-US" altLang="zh-TW" dirty="0" smtClean="0">
                <a:latin typeface="Calibri" panose="020F0502020204030204" pitchFamily="34" charset="0"/>
                <a:ea typeface="微軟正黑體" panose="020B0604030504040204" pitchFamily="34" charset="-120"/>
              </a:rPr>
              <a:t>ESP8266</a:t>
            </a:r>
            <a:r>
              <a:rPr lang="zh-TW" altLang="en-US" dirty="0" smtClean="0">
                <a:latin typeface="Calibri" panose="020F0502020204030204" pitchFamily="34" charset="0"/>
                <a:ea typeface="微軟正黑體" panose="020B0604030504040204" pitchFamily="34" charset="-120"/>
              </a:rPr>
              <a:t>套件</a:t>
            </a:r>
            <a:endParaRPr lang="en-US" altLang="zh-TW" dirty="0" smtClean="0">
              <a:latin typeface="Calibri" panose="020F0502020204030204" pitchFamily="34" charset="0"/>
              <a:ea typeface="微軟正黑體" panose="020B0604030504040204" pitchFamily="34" charset="-120"/>
            </a:endParaRPr>
          </a:p>
          <a:p>
            <a:pPr marL="914400" lvl="1" indent="-514350">
              <a:buFont typeface="+mj-lt"/>
              <a:buAutoNum type="arabicParenR"/>
            </a:pPr>
            <a:r>
              <a:rPr lang="zh-TW" altLang="en-US" dirty="0" smtClean="0">
                <a:latin typeface="Calibri" panose="020F0502020204030204" pitchFamily="34" charset="0"/>
                <a:ea typeface="微軟正黑體" panose="020B0604030504040204" pitchFamily="34" charset="-120"/>
              </a:rPr>
              <a:t>在</a:t>
            </a:r>
            <a:r>
              <a:rPr lang="en-US" altLang="zh-TW" dirty="0" smtClean="0">
                <a:latin typeface="Calibri" panose="020F0502020204030204" pitchFamily="34" charset="0"/>
                <a:ea typeface="微軟正黑體" panose="020B0604030504040204" pitchFamily="34" charset="-120"/>
              </a:rPr>
              <a:t>IDE</a:t>
            </a:r>
            <a:r>
              <a:rPr lang="zh-TW" altLang="en-US" dirty="0" smtClean="0">
                <a:latin typeface="Calibri" panose="020F0502020204030204" pitchFamily="34" charset="0"/>
                <a:ea typeface="微軟正黑體" panose="020B0604030504040204" pitchFamily="34" charset="-120"/>
              </a:rPr>
              <a:t>中選擇</a:t>
            </a:r>
            <a:r>
              <a:rPr lang="en-US" altLang="zh-TW" dirty="0" err="1" smtClean="0">
                <a:latin typeface="Calibri" panose="020F0502020204030204" pitchFamily="34" charset="0"/>
                <a:ea typeface="微軟正黑體" panose="020B0604030504040204" pitchFamily="34" charset="-120"/>
              </a:rPr>
              <a:t>NodeMCU</a:t>
            </a:r>
            <a:r>
              <a:rPr lang="zh-TW" altLang="en-US" dirty="0" smtClean="0">
                <a:latin typeface="Calibri" panose="020F0502020204030204" pitchFamily="34" charset="0"/>
                <a:ea typeface="微軟正黑體" panose="020B0604030504040204" pitchFamily="34" charset="-120"/>
              </a:rPr>
              <a:t>板子並燒錄</a:t>
            </a:r>
            <a:r>
              <a:rPr lang="zh-TW" altLang="en-US" dirty="0">
                <a:latin typeface="Calibri" panose="020F0502020204030204" pitchFamily="34" charset="0"/>
                <a:ea typeface="微軟正黑體" panose="020B0604030504040204" pitchFamily="34" charset="-120"/>
              </a:rPr>
              <a:t>後</a:t>
            </a:r>
            <a:r>
              <a:rPr lang="zh-TW" altLang="en-US" dirty="0" smtClean="0">
                <a:latin typeface="Calibri" panose="020F0502020204030204" pitchFamily="34" charset="0"/>
                <a:ea typeface="微軟正黑體" panose="020B0604030504040204" pitchFamily="34" charset="-120"/>
              </a:rPr>
              <a:t>即完成</a:t>
            </a:r>
            <a:endParaRPr lang="en-US" altLang="zh-TW" dirty="0" smtClean="0">
              <a:latin typeface="Calibri" panose="020F0502020204030204" pitchFamily="34" charset="0"/>
              <a:ea typeface="微軟正黑體" panose="020B0604030504040204" pitchFamily="34" charset="-120"/>
            </a:endParaRPr>
          </a:p>
          <a:p>
            <a:pPr marL="514350" indent="-514350">
              <a:buFont typeface="+mj-lt"/>
              <a:buAutoNum type="alphaUcPeriod"/>
            </a:pPr>
            <a:r>
              <a:rPr lang="zh-TW" altLang="en-US" dirty="0" smtClean="0">
                <a:latin typeface="Calibri" panose="020F0502020204030204" pitchFamily="34" charset="0"/>
                <a:ea typeface="微軟正黑體" panose="020B0604030504040204" pitchFamily="34" charset="-120"/>
              </a:rPr>
              <a:t>所有邏輯控制都是在</a:t>
            </a:r>
            <a:r>
              <a:rPr lang="en-US" altLang="zh-TW" dirty="0" smtClean="0">
                <a:latin typeface="Calibri" panose="020F0502020204030204" pitchFamily="34" charset="0"/>
                <a:ea typeface="微軟正黑體" panose="020B0604030504040204" pitchFamily="34" charset="-120"/>
              </a:rPr>
              <a:t>ArduTalk</a:t>
            </a:r>
            <a:r>
              <a:rPr lang="zh-TW" altLang="en-US" dirty="0" smtClean="0">
                <a:latin typeface="Calibri" panose="020F0502020204030204" pitchFamily="34" charset="0"/>
                <a:ea typeface="微軟正黑體" panose="020B0604030504040204" pitchFamily="34" charset="-120"/>
              </a:rPr>
              <a:t>網頁</a:t>
            </a:r>
            <a:r>
              <a:rPr lang="en-US" altLang="zh-TW" dirty="0" smtClean="0">
                <a:latin typeface="Calibri" panose="020F0502020204030204" pitchFamily="34" charset="0"/>
                <a:ea typeface="微軟正黑體" panose="020B0604030504040204" pitchFamily="34" charset="-120"/>
              </a:rPr>
              <a:t>GUI</a:t>
            </a:r>
            <a:r>
              <a:rPr lang="zh-TW" altLang="en-US" dirty="0" smtClean="0">
                <a:latin typeface="Calibri" panose="020F0502020204030204" pitchFamily="34" charset="0"/>
                <a:ea typeface="微軟正黑體" panose="020B0604030504040204" pitchFamily="34" charset="-120"/>
              </a:rPr>
              <a:t>中完成</a:t>
            </a:r>
            <a:r>
              <a:rPr lang="zh-TW" altLang="en-US" dirty="0">
                <a:latin typeface="Calibri" panose="020F0502020204030204" pitchFamily="34" charset="0"/>
                <a:ea typeface="微軟正黑體" panose="020B0604030504040204" pitchFamily="34" charset="-120"/>
              </a:rPr>
              <a:t>，修改</a:t>
            </a:r>
            <a:r>
              <a:rPr lang="zh-TW" altLang="en-US" dirty="0" smtClean="0">
                <a:latin typeface="Calibri" panose="020F0502020204030204" pitchFamily="34" charset="0"/>
                <a:ea typeface="微軟正黑體" panose="020B0604030504040204" pitchFamily="34" charset="-120"/>
              </a:rPr>
              <a:t>邏輯後立刻生效，無須再燒錄板子。</a:t>
            </a:r>
            <a:endParaRPr lang="zh-TW" altLang="en-US" dirty="0">
              <a:latin typeface="Calibri" panose="020F050202020403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EF8CF-8ECC-4198-9807-48552E44ED8F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560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EF8CF-8ECC-4198-9807-48552E44ED8F}" type="slidenum">
              <a:rPr lang="zh-TW" altLang="en-US" smtClean="0"/>
              <a:t>10</a:t>
            </a:fld>
            <a:endParaRPr lang="zh-TW" altLang="en-US"/>
          </a:p>
        </p:txBody>
      </p:sp>
      <p:sp>
        <p:nvSpPr>
          <p:cNvPr id="3" name="標題 1"/>
          <p:cNvSpPr txBox="1">
            <a:spLocks/>
          </p:cNvSpPr>
          <p:nvPr/>
        </p:nvSpPr>
        <p:spPr>
          <a:xfrm>
            <a:off x="190313" y="188640"/>
            <a:ext cx="6099078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TW" sz="2800" dirty="0" smtClean="0">
                <a:latin typeface="Calibri" panose="020F0502020204030204" pitchFamily="34" charset="0"/>
                <a:ea typeface="微軟正黑體" panose="020B0604030504040204" pitchFamily="34" charset="-120"/>
              </a:rPr>
              <a:t>(3.1) </a:t>
            </a:r>
            <a:r>
              <a:rPr lang="zh-TW" altLang="en-US" sz="2800" dirty="0" smtClean="0">
                <a:latin typeface="Calibri" panose="020F0502020204030204" pitchFamily="34" charset="0"/>
                <a:ea typeface="微軟正黑體" panose="020B0604030504040204" pitchFamily="34" charset="-120"/>
              </a:rPr>
              <a:t>查詢</a:t>
            </a:r>
            <a:r>
              <a:rPr lang="en-US" altLang="zh-TW" sz="2800" dirty="0" smtClean="0">
                <a:latin typeface="Calibri" panose="020F0502020204030204" pitchFamily="34" charset="0"/>
                <a:ea typeface="微軟正黑體" panose="020B0604030504040204" pitchFamily="34" charset="-120"/>
              </a:rPr>
              <a:t>MAC address</a:t>
            </a:r>
            <a:r>
              <a:rPr lang="zh-TW" altLang="en-US" sz="2800" dirty="0" smtClean="0">
                <a:latin typeface="Calibri" panose="020F0502020204030204" pitchFamily="34" charset="0"/>
                <a:ea typeface="微軟正黑體" panose="020B0604030504040204" pitchFamily="34" charset="-120"/>
              </a:rPr>
              <a:t>的方法</a:t>
            </a:r>
            <a:endParaRPr lang="zh-TW" altLang="en-US" sz="2800" dirty="0">
              <a:latin typeface="Calibri" panose="020F050202020403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5220072" y="2748984"/>
            <a:ext cx="3505768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#include &lt;ESP8266WiFi.h&gt;</a:t>
            </a:r>
          </a:p>
          <a:p>
            <a:r>
              <a:rPr lang="en-US" altLang="zh-TW" dirty="0"/>
              <a:t> </a:t>
            </a:r>
          </a:p>
          <a:p>
            <a:r>
              <a:rPr lang="en-US" altLang="zh-TW" dirty="0"/>
              <a:t>void setup(){</a:t>
            </a:r>
          </a:p>
          <a:p>
            <a:r>
              <a:rPr lang="en-US" altLang="zh-TW" dirty="0"/>
              <a:t>    </a:t>
            </a:r>
            <a:r>
              <a:rPr lang="en-US" altLang="zh-TW" dirty="0" err="1"/>
              <a:t>Serial.begin</a:t>
            </a:r>
            <a:r>
              <a:rPr lang="en-US" altLang="zh-TW" dirty="0"/>
              <a:t>(115200);</a:t>
            </a:r>
          </a:p>
          <a:p>
            <a:r>
              <a:rPr lang="en-US" altLang="zh-TW" dirty="0"/>
              <a:t> }</a:t>
            </a:r>
          </a:p>
          <a:p>
            <a:r>
              <a:rPr lang="en-US" altLang="zh-TW" dirty="0"/>
              <a:t> </a:t>
            </a:r>
          </a:p>
          <a:p>
            <a:r>
              <a:rPr lang="en-US" altLang="zh-TW" dirty="0"/>
              <a:t>void loop(){</a:t>
            </a:r>
          </a:p>
          <a:p>
            <a:r>
              <a:rPr lang="en-US" altLang="zh-TW" dirty="0"/>
              <a:t>   delay(2000);</a:t>
            </a:r>
          </a:p>
          <a:p>
            <a:r>
              <a:rPr lang="en-US" altLang="zh-TW" dirty="0"/>
              <a:t>   </a:t>
            </a:r>
            <a:r>
              <a:rPr lang="en-US" altLang="zh-TW" dirty="0" err="1"/>
              <a:t>Serial.print</a:t>
            </a:r>
            <a:r>
              <a:rPr lang="en-US" altLang="zh-TW" dirty="0"/>
              <a:t>("MAC: ");</a:t>
            </a:r>
          </a:p>
          <a:p>
            <a:r>
              <a:rPr lang="en-US" altLang="zh-TW" dirty="0"/>
              <a:t>   </a:t>
            </a:r>
            <a:r>
              <a:rPr lang="en-US" altLang="zh-TW" dirty="0" err="1"/>
              <a:t>Serial.println</a:t>
            </a:r>
            <a:r>
              <a:rPr lang="en-US" altLang="zh-TW" dirty="0"/>
              <a:t>(</a:t>
            </a:r>
            <a:r>
              <a:rPr lang="en-US" altLang="zh-TW" dirty="0" err="1"/>
              <a:t>WiFi.macAddress</a:t>
            </a:r>
            <a:r>
              <a:rPr lang="en-US" altLang="zh-TW" dirty="0"/>
              <a:t>());</a:t>
            </a:r>
          </a:p>
          <a:p>
            <a:r>
              <a:rPr lang="en-US" altLang="zh-TW" dirty="0"/>
              <a:t>  }</a:t>
            </a:r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980728"/>
            <a:ext cx="4381500" cy="547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橢圓 5"/>
          <p:cNvSpPr/>
          <p:nvPr/>
        </p:nvSpPr>
        <p:spPr>
          <a:xfrm>
            <a:off x="714048" y="1311320"/>
            <a:ext cx="288032" cy="348519"/>
          </a:xfrm>
          <a:prstGeom prst="ellipse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5220072" y="962308"/>
            <a:ext cx="2954655" cy="92333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latin typeface="Calibri" panose="020F0502020204030204" pitchFamily="34" charset="0"/>
                <a:ea typeface="微軟正黑體" panose="020B0604030504040204" pitchFamily="34" charset="-120"/>
              </a:rPr>
              <a:t>先將本段程式碼燒入板子</a:t>
            </a:r>
            <a:r>
              <a:rPr lang="en-US" altLang="zh-TW" b="1" dirty="0" smtClean="0">
                <a:latin typeface="Calibri" panose="020F0502020204030204" pitchFamily="34" charset="0"/>
                <a:ea typeface="微軟正黑體" panose="020B0604030504040204" pitchFamily="34" charset="-120"/>
              </a:rPr>
              <a:t/>
            </a:r>
            <a:br>
              <a:rPr lang="en-US" altLang="zh-TW" b="1" dirty="0" smtClean="0">
                <a:latin typeface="Calibri" panose="020F0502020204030204" pitchFamily="34" charset="0"/>
                <a:ea typeface="微軟正黑體" panose="020B0604030504040204" pitchFamily="34" charset="-120"/>
              </a:rPr>
            </a:br>
            <a:r>
              <a:rPr lang="zh-TW" altLang="en-US" b="1" dirty="0" smtClean="0">
                <a:solidFill>
                  <a:srgbClr val="FF0000"/>
                </a:solidFill>
                <a:latin typeface="Calibri" panose="020F0502020204030204" pitchFamily="34" charset="0"/>
                <a:ea typeface="微軟正黑體" panose="020B0604030504040204" pitchFamily="34" charset="-120"/>
              </a:rPr>
              <a:t>注意：燒錄前請確定板子與</a:t>
            </a:r>
            <a:r>
              <a:rPr lang="en-US" altLang="zh-TW" b="1" dirty="0" smtClean="0">
                <a:solidFill>
                  <a:srgbClr val="FF0000"/>
                </a:solidFill>
                <a:latin typeface="Calibri" panose="020F0502020204030204" pitchFamily="34" charset="0"/>
                <a:ea typeface="微軟正黑體" panose="020B0604030504040204" pitchFamily="34" charset="-120"/>
              </a:rPr>
              <a:t/>
            </a:r>
            <a:br>
              <a:rPr lang="en-US" altLang="zh-TW" b="1" dirty="0" smtClean="0">
                <a:solidFill>
                  <a:srgbClr val="FF0000"/>
                </a:solidFill>
                <a:latin typeface="Calibri" panose="020F0502020204030204" pitchFamily="34" charset="0"/>
                <a:ea typeface="微軟正黑體" panose="020B0604030504040204" pitchFamily="34" charset="-120"/>
              </a:rPr>
            </a:br>
            <a:r>
              <a:rPr lang="zh-TW" altLang="en-US" b="1" dirty="0" smtClean="0">
                <a:solidFill>
                  <a:srgbClr val="FF0000"/>
                </a:solidFill>
                <a:latin typeface="Calibri" panose="020F0502020204030204" pitchFamily="34" charset="0"/>
                <a:ea typeface="微軟正黑體" panose="020B0604030504040204" pitchFamily="34" charset="-120"/>
              </a:rPr>
              <a:t>             </a:t>
            </a:r>
            <a:r>
              <a:rPr lang="en-US" altLang="zh-TW" b="1" dirty="0" smtClean="0">
                <a:solidFill>
                  <a:srgbClr val="FF0000"/>
                </a:solidFill>
                <a:latin typeface="Calibri" panose="020F0502020204030204" pitchFamily="34" charset="0"/>
                <a:ea typeface="微軟正黑體" panose="020B0604030504040204" pitchFamily="34" charset="-120"/>
              </a:rPr>
              <a:t>COM Port</a:t>
            </a:r>
            <a:r>
              <a:rPr lang="zh-TW" altLang="en-US" b="1" dirty="0" smtClean="0">
                <a:solidFill>
                  <a:srgbClr val="FF0000"/>
                </a:solidFill>
                <a:latin typeface="Calibri" panose="020F0502020204030204" pitchFamily="34" charset="0"/>
                <a:ea typeface="微軟正黑體" panose="020B0604030504040204" pitchFamily="34" charset="-120"/>
              </a:rPr>
              <a:t>均選對</a:t>
            </a:r>
            <a:endParaRPr lang="en-US" altLang="zh-TW" b="1" dirty="0" smtClean="0">
              <a:solidFill>
                <a:srgbClr val="FF0000"/>
              </a:solidFill>
              <a:latin typeface="Calibri" panose="020F0502020204030204" pitchFamily="34" charset="0"/>
              <a:ea typeface="微軟正黑體" panose="020B0604030504040204" pitchFamily="34" charset="-120"/>
            </a:endParaRPr>
          </a:p>
        </p:txBody>
      </p:sp>
      <p:cxnSp>
        <p:nvCxnSpPr>
          <p:cNvPr id="8" name="直線單箭頭接點 7"/>
          <p:cNvCxnSpPr>
            <a:stCxn id="7" idx="1"/>
            <a:endCxn id="6" idx="7"/>
          </p:cNvCxnSpPr>
          <p:nvPr/>
        </p:nvCxnSpPr>
        <p:spPr>
          <a:xfrm flipH="1" flipV="1">
            <a:off x="959899" y="1362359"/>
            <a:ext cx="4260173" cy="61614"/>
          </a:xfrm>
          <a:prstGeom prst="straightConnector1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>
            <a:stCxn id="7" idx="2"/>
          </p:cNvCxnSpPr>
          <p:nvPr/>
        </p:nvCxnSpPr>
        <p:spPr>
          <a:xfrm flipH="1">
            <a:off x="6012215" y="1885638"/>
            <a:ext cx="685185" cy="967298"/>
          </a:xfrm>
          <a:prstGeom prst="straightConnector1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127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EF8CF-8ECC-4198-9807-48552E44ED8F}" type="slidenum">
              <a:rPr lang="zh-TW" altLang="en-US" smtClean="0"/>
              <a:t>11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452" y="620688"/>
            <a:ext cx="4432672" cy="641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橢圓 3"/>
          <p:cNvSpPr/>
          <p:nvPr/>
        </p:nvSpPr>
        <p:spPr>
          <a:xfrm>
            <a:off x="1619672" y="1558582"/>
            <a:ext cx="792088" cy="348519"/>
          </a:xfrm>
          <a:prstGeom prst="ellipse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5220072" y="962308"/>
            <a:ext cx="2553904" cy="646331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latin typeface="Calibri" panose="020F0502020204030204" pitchFamily="34" charset="0"/>
                <a:ea typeface="微軟正黑體" panose="020B0604030504040204" pitchFamily="34" charset="-120"/>
              </a:rPr>
              <a:t>燒錄完成後，點擊</a:t>
            </a:r>
            <a:endParaRPr lang="en-US" altLang="zh-TW" b="1" dirty="0" smtClean="0">
              <a:latin typeface="Calibri" panose="020F0502020204030204" pitchFamily="34" charset="0"/>
              <a:ea typeface="微軟正黑體" panose="020B0604030504040204" pitchFamily="34" charset="-120"/>
            </a:endParaRPr>
          </a:p>
          <a:p>
            <a:r>
              <a:rPr lang="zh-TW" altLang="en-US" b="1" dirty="0" smtClean="0">
                <a:latin typeface="Calibri" panose="020F0502020204030204" pitchFamily="34" charset="0"/>
                <a:ea typeface="微軟正黑體" panose="020B0604030504040204" pitchFamily="34" charset="-120"/>
              </a:rPr>
              <a:t>工具 </a:t>
            </a:r>
            <a:r>
              <a:rPr lang="en-US" altLang="zh-TW" b="1" dirty="0" smtClean="0">
                <a:latin typeface="Calibri" panose="020F0502020204030204" pitchFamily="34" charset="0"/>
                <a:ea typeface="微軟正黑體" panose="020B0604030504040204" pitchFamily="34" charset="-120"/>
              </a:rPr>
              <a:t>-&gt; </a:t>
            </a:r>
            <a:r>
              <a:rPr lang="zh-TW" altLang="en-US" b="1" dirty="0" smtClean="0">
                <a:latin typeface="Calibri" panose="020F0502020204030204" pitchFamily="34" charset="0"/>
                <a:ea typeface="微軟正黑體" panose="020B0604030504040204" pitchFamily="34" charset="-120"/>
              </a:rPr>
              <a:t>序列阜監控視窗</a:t>
            </a:r>
            <a:endParaRPr lang="en-US" altLang="zh-TW" b="1" dirty="0" smtClean="0">
              <a:latin typeface="Calibri" panose="020F0502020204030204" pitchFamily="34" charset="0"/>
              <a:ea typeface="微軟正黑體" panose="020B0604030504040204" pitchFamily="34" charset="-120"/>
            </a:endParaRPr>
          </a:p>
        </p:txBody>
      </p:sp>
      <p:cxnSp>
        <p:nvCxnSpPr>
          <p:cNvPr id="6" name="直線單箭頭接點 5"/>
          <p:cNvCxnSpPr>
            <a:stCxn id="5" idx="1"/>
            <a:endCxn id="4" idx="7"/>
          </p:cNvCxnSpPr>
          <p:nvPr/>
        </p:nvCxnSpPr>
        <p:spPr>
          <a:xfrm flipH="1">
            <a:off x="2295761" y="1285474"/>
            <a:ext cx="2924311" cy="324147"/>
          </a:xfrm>
          <a:prstGeom prst="straightConnector1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093476"/>
            <a:ext cx="5533039" cy="448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橢圓 10"/>
          <p:cNvSpPr/>
          <p:nvPr/>
        </p:nvSpPr>
        <p:spPr>
          <a:xfrm>
            <a:off x="1674312" y="2739400"/>
            <a:ext cx="2269936" cy="348519"/>
          </a:xfrm>
          <a:prstGeom prst="ellipse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2" name="直線單箭頭接點 11"/>
          <p:cNvCxnSpPr>
            <a:endCxn id="11" idx="5"/>
          </p:cNvCxnSpPr>
          <p:nvPr/>
        </p:nvCxnSpPr>
        <p:spPr>
          <a:xfrm flipH="1" flipV="1">
            <a:off x="3611824" y="3036880"/>
            <a:ext cx="1392224" cy="789314"/>
          </a:xfrm>
          <a:prstGeom prst="straightConnector1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/>
          <p:cNvSpPr txBox="1"/>
          <p:nvPr/>
        </p:nvSpPr>
        <p:spPr>
          <a:xfrm>
            <a:off x="4716016" y="3641528"/>
            <a:ext cx="3513654" cy="646331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b="1" dirty="0">
                <a:latin typeface="Calibri" panose="020F0502020204030204" pitchFamily="34" charset="0"/>
                <a:ea typeface="微軟正黑體" panose="020B0604030504040204" pitchFamily="34" charset="-120"/>
              </a:rPr>
              <a:t>即可看見</a:t>
            </a:r>
            <a:r>
              <a:rPr lang="zh-TW" altLang="en-US" b="1" dirty="0" smtClean="0">
                <a:latin typeface="Calibri" panose="020F0502020204030204" pitchFamily="34" charset="0"/>
                <a:ea typeface="微軟正黑體" panose="020B0604030504040204" pitchFamily="34" charset="-120"/>
              </a:rPr>
              <a:t>自己</a:t>
            </a:r>
            <a:r>
              <a:rPr lang="zh-TW" altLang="en-US" b="1" dirty="0">
                <a:latin typeface="Calibri" panose="020F0502020204030204" pitchFamily="34" charset="0"/>
                <a:ea typeface="微軟正黑體" panose="020B0604030504040204" pitchFamily="34" charset="-120"/>
              </a:rPr>
              <a:t>板子</a:t>
            </a:r>
            <a:r>
              <a:rPr lang="zh-TW" altLang="en-US" b="1" dirty="0" smtClean="0">
                <a:latin typeface="Calibri" panose="020F0502020204030204" pitchFamily="34" charset="0"/>
                <a:ea typeface="微軟正黑體" panose="020B0604030504040204" pitchFamily="34" charset="-120"/>
              </a:rPr>
              <a:t>的</a:t>
            </a:r>
            <a:r>
              <a:rPr lang="en-US" altLang="zh-TW" b="1" dirty="0" smtClean="0">
                <a:latin typeface="Calibri" panose="020F0502020204030204" pitchFamily="34" charset="0"/>
                <a:ea typeface="微軟正黑體" panose="020B0604030504040204" pitchFamily="34" charset="-120"/>
              </a:rPr>
              <a:t>MAC address</a:t>
            </a:r>
          </a:p>
          <a:p>
            <a:r>
              <a:rPr lang="zh-TW" altLang="en-US" b="1" dirty="0">
                <a:latin typeface="Calibri" panose="020F0502020204030204" pitchFamily="34" charset="0"/>
                <a:ea typeface="微軟正黑體" panose="020B0604030504040204" pitchFamily="34" charset="-120"/>
              </a:rPr>
              <a:t>請抄下來。</a:t>
            </a:r>
            <a:endParaRPr lang="en-US" altLang="zh-TW" b="1" dirty="0" smtClean="0">
              <a:latin typeface="Calibri" panose="020F050202020403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16" name="標題 1"/>
          <p:cNvSpPr txBox="1">
            <a:spLocks/>
          </p:cNvSpPr>
          <p:nvPr/>
        </p:nvSpPr>
        <p:spPr>
          <a:xfrm>
            <a:off x="190313" y="44624"/>
            <a:ext cx="6099078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TW" sz="2800" dirty="0" smtClean="0">
                <a:latin typeface="Calibri" panose="020F0502020204030204" pitchFamily="34" charset="0"/>
                <a:ea typeface="微軟正黑體" panose="020B0604030504040204" pitchFamily="34" charset="-120"/>
              </a:rPr>
              <a:t>(A1) </a:t>
            </a:r>
            <a:r>
              <a:rPr lang="zh-TW" altLang="en-US" sz="2800" dirty="0" smtClean="0">
                <a:latin typeface="Calibri" panose="020F0502020204030204" pitchFamily="34" charset="0"/>
                <a:ea typeface="微軟正黑體" panose="020B0604030504040204" pitchFamily="34" charset="-120"/>
              </a:rPr>
              <a:t>查詢</a:t>
            </a:r>
            <a:r>
              <a:rPr lang="en-US" altLang="zh-TW" sz="2800" dirty="0" smtClean="0">
                <a:latin typeface="Calibri" panose="020F0502020204030204" pitchFamily="34" charset="0"/>
                <a:ea typeface="微軟正黑體" panose="020B0604030504040204" pitchFamily="34" charset="-120"/>
              </a:rPr>
              <a:t>MAC address</a:t>
            </a:r>
            <a:r>
              <a:rPr lang="zh-TW" altLang="en-US" sz="2800" dirty="0" smtClean="0">
                <a:latin typeface="Calibri" panose="020F0502020204030204" pitchFamily="34" charset="0"/>
                <a:ea typeface="微軟正黑體" panose="020B0604030504040204" pitchFamily="34" charset="-120"/>
              </a:rPr>
              <a:t>的方法</a:t>
            </a:r>
            <a:endParaRPr lang="zh-TW" altLang="en-US" sz="2800" dirty="0">
              <a:latin typeface="Calibri" panose="020F0502020204030204" pitchFamily="34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79234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/>
          </p:cNvSpPr>
          <p:nvPr/>
        </p:nvSpPr>
        <p:spPr>
          <a:xfrm>
            <a:off x="190312" y="188640"/>
            <a:ext cx="8342127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TW" sz="2800" dirty="0" smtClean="0">
                <a:latin typeface="Calibri" panose="020F0502020204030204" pitchFamily="34" charset="0"/>
                <a:ea typeface="微軟正黑體" panose="020B0604030504040204" pitchFamily="34" charset="-120"/>
              </a:rPr>
              <a:t>(3.2) </a:t>
            </a:r>
            <a:r>
              <a:rPr lang="zh-TW" altLang="en-US" sz="2800" dirty="0">
                <a:latin typeface="Calibri" panose="020F0502020204030204" pitchFamily="34" charset="0"/>
                <a:ea typeface="微軟正黑體" panose="020B0604030504040204" pitchFamily="34" charset="-120"/>
              </a:rPr>
              <a:t>再</a:t>
            </a:r>
            <a:r>
              <a:rPr lang="zh-TW" altLang="en-US" sz="2800" dirty="0" smtClean="0">
                <a:latin typeface="Calibri" panose="020F0502020204030204" pitchFamily="34" charset="0"/>
                <a:ea typeface="微軟正黑體" panose="020B0604030504040204" pitchFamily="34" charset="-120"/>
              </a:rPr>
              <a:t>將</a:t>
            </a:r>
            <a:r>
              <a:rPr lang="en-US" altLang="zh-TW" sz="2800" dirty="0" smtClean="0">
                <a:latin typeface="Calibri" panose="020F0502020204030204" pitchFamily="34" charset="0"/>
                <a:ea typeface="微軟正黑體" panose="020B0604030504040204" pitchFamily="34" charset="-120"/>
              </a:rPr>
              <a:t>ArduTalk</a:t>
            </a:r>
            <a:r>
              <a:rPr lang="zh-TW" altLang="en-US" sz="2800" dirty="0" smtClean="0">
                <a:latin typeface="Calibri" panose="020F0502020204030204" pitchFamily="34" charset="0"/>
                <a:ea typeface="微軟正黑體" panose="020B0604030504040204" pitchFamily="34" charset="-120"/>
              </a:rPr>
              <a:t>程式碼燒錄進</a:t>
            </a:r>
            <a:r>
              <a:rPr lang="en-US" altLang="zh-TW" sz="2800" dirty="0" err="1" smtClean="0">
                <a:latin typeface="Calibri" panose="020F0502020204030204" pitchFamily="34" charset="0"/>
                <a:ea typeface="微軟正黑體" panose="020B0604030504040204" pitchFamily="34" charset="-120"/>
              </a:rPr>
              <a:t>NodeMCU</a:t>
            </a:r>
            <a:r>
              <a:rPr lang="zh-TW" altLang="en-US" sz="2800" dirty="0" smtClean="0">
                <a:latin typeface="Calibri" panose="020F0502020204030204" pitchFamily="34" charset="0"/>
                <a:ea typeface="微軟正黑體" panose="020B0604030504040204" pitchFamily="34" charset="-120"/>
              </a:rPr>
              <a:t>板子</a:t>
            </a:r>
            <a:endParaRPr lang="zh-TW" altLang="en-US" sz="2800" dirty="0">
              <a:latin typeface="Calibri" panose="020F0502020204030204" pitchFamily="34" charset="0"/>
              <a:ea typeface="微軟正黑體" panose="020B0604030504040204" pitchFamily="34" charset="-12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010" y="2548194"/>
            <a:ext cx="9157009" cy="41657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" name="直線單箭頭接點 7"/>
          <p:cNvCxnSpPr>
            <a:endCxn id="9" idx="0"/>
          </p:cNvCxnSpPr>
          <p:nvPr/>
        </p:nvCxnSpPr>
        <p:spPr>
          <a:xfrm flipH="1">
            <a:off x="1007604" y="1772816"/>
            <a:ext cx="756084" cy="3600400"/>
          </a:xfrm>
          <a:prstGeom prst="straightConnector1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107504" y="5373216"/>
            <a:ext cx="1800200" cy="1008112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45656" y="1124744"/>
            <a:ext cx="9054402" cy="92333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b="1" dirty="0">
                <a:latin typeface="Calibri" panose="020F0502020204030204" pitchFamily="34" charset="0"/>
                <a:ea typeface="微軟正黑體" panose="020B0604030504040204" pitchFamily="34" charset="-120"/>
              </a:rPr>
              <a:t>到</a:t>
            </a:r>
            <a:r>
              <a:rPr lang="en-US" altLang="zh-TW" b="1" dirty="0" err="1">
                <a:latin typeface="Calibri" panose="020F0502020204030204" pitchFamily="34" charset="0"/>
                <a:ea typeface="微軟正黑體" panose="020B0604030504040204" pitchFamily="34" charset="-120"/>
              </a:rPr>
              <a:t>Github</a:t>
            </a:r>
            <a:r>
              <a:rPr lang="zh-TW" altLang="en-US" b="1" dirty="0">
                <a:latin typeface="Calibri" panose="020F0502020204030204" pitchFamily="34" charset="0"/>
                <a:ea typeface="微軟正黑體" panose="020B0604030504040204" pitchFamily="34" charset="-120"/>
              </a:rPr>
              <a:t>上下載</a:t>
            </a:r>
            <a:r>
              <a:rPr lang="en-US" altLang="zh-TW" b="1" dirty="0">
                <a:latin typeface="Calibri" panose="020F0502020204030204" pitchFamily="34" charset="0"/>
                <a:ea typeface="微軟正黑體" panose="020B0604030504040204" pitchFamily="34" charset="-120"/>
              </a:rPr>
              <a:t>ArduTalk</a:t>
            </a:r>
            <a:r>
              <a:rPr lang="zh-TW" altLang="en-US" b="1" dirty="0">
                <a:latin typeface="Calibri" panose="020F0502020204030204" pitchFamily="34" charset="0"/>
                <a:ea typeface="微軟正黑體" panose="020B0604030504040204" pitchFamily="34" charset="-120"/>
              </a:rPr>
              <a:t>原始碼：</a:t>
            </a:r>
          </a:p>
          <a:p>
            <a:r>
              <a:rPr lang="en-US" altLang="zh-TW" b="1" dirty="0">
                <a:latin typeface="Calibri" panose="020F0502020204030204" pitchFamily="34" charset="0"/>
                <a:ea typeface="微軟正黑體" panose="020B0604030504040204" pitchFamily="34" charset="-120"/>
                <a:hlinkClick r:id="rId3"/>
              </a:rPr>
              <a:t>https://</a:t>
            </a:r>
            <a:r>
              <a:rPr lang="en-US" altLang="zh-TW" b="1" dirty="0" smtClean="0">
                <a:latin typeface="Calibri" panose="020F0502020204030204" pitchFamily="34" charset="0"/>
                <a:ea typeface="微軟正黑體" panose="020B0604030504040204" pitchFamily="34" charset="-120"/>
                <a:hlinkClick r:id="rId3"/>
              </a:rPr>
              <a:t>github.com/IoTtalk/ArduTalk-for-NodeNCU</a:t>
            </a:r>
            <a:endParaRPr lang="en-US" altLang="zh-TW" b="1" dirty="0" smtClean="0">
              <a:latin typeface="Calibri" panose="020F0502020204030204" pitchFamily="34" charset="0"/>
              <a:ea typeface="微軟正黑體" panose="020B0604030504040204" pitchFamily="34" charset="-120"/>
            </a:endParaRPr>
          </a:p>
          <a:p>
            <a:r>
              <a:rPr lang="zh-TW" altLang="en-US" b="1" dirty="0">
                <a:latin typeface="Calibri" panose="020F0502020204030204" pitchFamily="34" charset="0"/>
                <a:ea typeface="微軟正黑體" panose="020B0604030504040204" pitchFamily="34" charset="-120"/>
              </a:rPr>
              <a:t>下載後把這三個檔案</a:t>
            </a:r>
            <a:r>
              <a:rPr lang="zh-TW" altLang="en-US" b="1" dirty="0" smtClean="0">
                <a:latin typeface="Calibri" panose="020F0502020204030204" pitchFamily="34" charset="0"/>
                <a:ea typeface="微軟正黑體" panose="020B0604030504040204" pitchFamily="34" charset="-120"/>
              </a:rPr>
              <a:t>放在目錄</a:t>
            </a:r>
            <a:r>
              <a:rPr lang="en-US" altLang="zh-TW" b="1" dirty="0">
                <a:latin typeface="Calibri" panose="020F0502020204030204" pitchFamily="34" charset="0"/>
                <a:ea typeface="微軟正黑體" panose="020B0604030504040204" pitchFamily="34" charset="-120"/>
              </a:rPr>
              <a:t>” ArduTalk_ESP12e_1” </a:t>
            </a:r>
            <a:r>
              <a:rPr lang="zh-TW" altLang="en-US" b="1" dirty="0" smtClean="0">
                <a:latin typeface="Calibri" panose="020F0502020204030204" pitchFamily="34" charset="0"/>
                <a:ea typeface="微軟正黑體" panose="020B0604030504040204" pitchFamily="34" charset="-120"/>
              </a:rPr>
              <a:t>內，並用</a:t>
            </a:r>
            <a:r>
              <a:rPr lang="en-US" altLang="zh-TW" b="1" dirty="0" smtClean="0">
                <a:latin typeface="Calibri" panose="020F0502020204030204" pitchFamily="34" charset="0"/>
                <a:ea typeface="微軟正黑體" panose="020B0604030504040204" pitchFamily="34" charset="-120"/>
              </a:rPr>
              <a:t>Arduino IDE</a:t>
            </a:r>
            <a:r>
              <a:rPr lang="zh-TW" altLang="en-US" b="1" dirty="0" smtClean="0">
                <a:latin typeface="Calibri" panose="020F0502020204030204" pitchFamily="34" charset="0"/>
                <a:ea typeface="微軟正黑體" panose="020B0604030504040204" pitchFamily="34" charset="-120"/>
              </a:rPr>
              <a:t>開啟，進行燒錄</a:t>
            </a:r>
            <a:endParaRPr lang="en-US" altLang="zh-TW" b="1" dirty="0">
              <a:latin typeface="Calibri" panose="020F050202020403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EF8CF-8ECC-4198-9807-48552E44ED8F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1479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297925"/>
            <a:ext cx="3600400" cy="64927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文字方塊 1"/>
          <p:cNvSpPr txBox="1"/>
          <p:nvPr/>
        </p:nvSpPr>
        <p:spPr>
          <a:xfrm>
            <a:off x="35496" y="1196752"/>
            <a:ext cx="525658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400" dirty="0" smtClean="0">
                <a:latin typeface="Calibri" panose="020F0502020204030204" pitchFamily="34" charset="0"/>
                <a:ea typeface="微軟正黑體" panose="020B0604030504040204" pitchFamily="34" charset="-120"/>
              </a:rPr>
              <a:t>首次將</a:t>
            </a:r>
            <a:r>
              <a:rPr lang="en-US" altLang="zh-TW" sz="2400" dirty="0" err="1" smtClean="0">
                <a:latin typeface="Calibri" panose="020F0502020204030204" pitchFamily="34" charset="0"/>
                <a:ea typeface="微軟正黑體" panose="020B0604030504040204" pitchFamily="34" charset="-120"/>
              </a:rPr>
              <a:t>NodeMCU</a:t>
            </a:r>
            <a:r>
              <a:rPr lang="zh-TW" altLang="en-US" sz="2400" dirty="0" smtClean="0">
                <a:latin typeface="Calibri" panose="020F0502020204030204" pitchFamily="34" charset="0"/>
                <a:ea typeface="微軟正黑體" panose="020B0604030504040204" pitchFamily="34" charset="-120"/>
              </a:rPr>
              <a:t>接上</a:t>
            </a:r>
            <a:r>
              <a:rPr lang="en-US" altLang="zh-TW" sz="2400" dirty="0" smtClean="0">
                <a:latin typeface="Calibri" panose="020F0502020204030204" pitchFamily="34" charset="0"/>
                <a:ea typeface="微軟正黑體" panose="020B0604030504040204" pitchFamily="34" charset="-120"/>
              </a:rPr>
              <a:t>USB</a:t>
            </a:r>
            <a:r>
              <a:rPr lang="zh-TW" altLang="en-US" sz="2400" dirty="0" smtClean="0">
                <a:latin typeface="Calibri" panose="020F0502020204030204" pitchFamily="34" charset="0"/>
                <a:ea typeface="微軟正黑體" panose="020B0604030504040204" pitchFamily="34" charset="-120"/>
              </a:rPr>
              <a:t>時，會跳出需要安裝驅動的提示訊息，這是要安裝</a:t>
            </a:r>
            <a:r>
              <a:rPr lang="en-US" altLang="zh-TW" sz="2400" dirty="0" smtClean="0">
                <a:latin typeface="Calibri" panose="020F0502020204030204" pitchFamily="34" charset="0"/>
                <a:ea typeface="微軟正黑體" panose="020B0604030504040204" pitchFamily="34" charset="-120"/>
              </a:rPr>
              <a:t>USB</a:t>
            </a:r>
            <a:r>
              <a:rPr lang="zh-TW" altLang="en-US" sz="2400" dirty="0" smtClean="0">
                <a:latin typeface="Calibri" panose="020F0502020204030204" pitchFamily="34" charset="0"/>
                <a:ea typeface="微軟正黑體" panose="020B0604030504040204" pitchFamily="34" charset="-120"/>
              </a:rPr>
              <a:t>轉</a:t>
            </a:r>
            <a:r>
              <a:rPr lang="en-US" altLang="zh-TW" sz="2400" dirty="0" smtClean="0">
                <a:latin typeface="Calibri" panose="020F0502020204030204" pitchFamily="34" charset="0"/>
                <a:ea typeface="微軟正黑體" panose="020B0604030504040204" pitchFamily="34" charset="-120"/>
              </a:rPr>
              <a:t>COM port</a:t>
            </a:r>
            <a:r>
              <a:rPr lang="zh-TW" altLang="en-US" sz="2400" dirty="0" smtClean="0">
                <a:latin typeface="Calibri" panose="020F0502020204030204" pitchFamily="34" charset="0"/>
                <a:ea typeface="微軟正黑體" panose="020B0604030504040204" pitchFamily="34" charset="-120"/>
              </a:rPr>
              <a:t>的驅動程式。</a:t>
            </a:r>
            <a:endParaRPr lang="en-US" altLang="zh-TW" sz="2400" dirty="0" smtClean="0">
              <a:latin typeface="Calibri" panose="020F0502020204030204" pitchFamily="34" charset="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2400" dirty="0" smtClean="0">
              <a:latin typeface="Calibri" panose="020F0502020204030204" pitchFamily="34" charset="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400" dirty="0" smtClean="0">
                <a:latin typeface="Calibri" panose="020F0502020204030204" pitchFamily="34" charset="0"/>
                <a:ea typeface="微軟正黑體" panose="020B0604030504040204" pitchFamily="34" charset="-120"/>
              </a:rPr>
              <a:t>這時根據你所使用的</a:t>
            </a:r>
            <a:r>
              <a:rPr lang="en-US" altLang="zh-TW" sz="2400" dirty="0" err="1" smtClean="0">
                <a:latin typeface="Calibri" panose="020F0502020204030204" pitchFamily="34" charset="0"/>
                <a:ea typeface="微軟正黑體" panose="020B0604030504040204" pitchFamily="34" charset="-120"/>
              </a:rPr>
              <a:t>NodeMCU</a:t>
            </a:r>
            <a:r>
              <a:rPr lang="zh-TW" altLang="en-US" sz="2400" dirty="0">
                <a:latin typeface="Calibri" panose="020F0502020204030204" pitchFamily="34" charset="0"/>
                <a:ea typeface="微軟正黑體" panose="020B0604030504040204" pitchFamily="34" charset="-120"/>
              </a:rPr>
              <a:t>板子上的</a:t>
            </a:r>
            <a:r>
              <a:rPr lang="zh-TW" altLang="en-US" sz="2400" dirty="0" smtClean="0">
                <a:latin typeface="Calibri" panose="020F0502020204030204" pitchFamily="34" charset="0"/>
                <a:ea typeface="微軟正黑體" panose="020B0604030504040204" pitchFamily="34" charset="-120"/>
              </a:rPr>
              <a:t>晶片</a:t>
            </a:r>
            <a:r>
              <a:rPr lang="en-US" altLang="zh-TW" sz="2400" dirty="0" smtClean="0">
                <a:latin typeface="Calibri" panose="020F0502020204030204" pitchFamily="34" charset="0"/>
                <a:ea typeface="微軟正黑體" panose="020B0604030504040204" pitchFamily="34" charset="-120"/>
              </a:rPr>
              <a:t>(</a:t>
            </a:r>
            <a:r>
              <a:rPr lang="zh-TW" altLang="en-US" sz="2400" dirty="0" smtClean="0">
                <a:latin typeface="Calibri" panose="020F0502020204030204" pitchFamily="34" charset="0"/>
                <a:ea typeface="微軟正黑體" panose="020B0604030504040204" pitchFamily="34" charset="-120"/>
              </a:rPr>
              <a:t>可能是</a:t>
            </a:r>
            <a:r>
              <a:rPr lang="en-US" altLang="zh-TW" sz="2400" dirty="0" smtClean="0">
                <a:latin typeface="Calibri" panose="020F0502020204030204" pitchFamily="34" charset="0"/>
                <a:ea typeface="微軟正黑體" panose="020B0604030504040204" pitchFamily="34" charset="-120"/>
              </a:rPr>
              <a:t>CP2102</a:t>
            </a:r>
            <a:r>
              <a:rPr lang="zh-TW" altLang="en-US" sz="2400" dirty="0" smtClean="0">
                <a:latin typeface="Calibri" panose="020F0502020204030204" pitchFamily="34" charset="0"/>
                <a:ea typeface="微軟正黑體" panose="020B0604030504040204" pitchFamily="34" charset="-120"/>
              </a:rPr>
              <a:t>、或是</a:t>
            </a:r>
            <a:r>
              <a:rPr lang="en-US" altLang="zh-TW" sz="2400" dirty="0" smtClean="0">
                <a:latin typeface="Calibri" panose="020F0502020204030204" pitchFamily="34" charset="0"/>
                <a:ea typeface="微軟正黑體" panose="020B0604030504040204" pitchFamily="34" charset="-120"/>
              </a:rPr>
              <a:t>CH340G)</a:t>
            </a:r>
            <a:r>
              <a:rPr lang="zh-TW" altLang="en-US" sz="2400" dirty="0" smtClean="0">
                <a:latin typeface="Calibri" panose="020F0502020204030204" pitchFamily="34" charset="0"/>
                <a:ea typeface="微軟正黑體" panose="020B0604030504040204" pitchFamily="34" charset="-120"/>
              </a:rPr>
              <a:t>，安裝對應的驅動程式。</a:t>
            </a:r>
            <a:endParaRPr lang="en-US" altLang="zh-TW" sz="2400" dirty="0" smtClean="0">
              <a:latin typeface="Calibri" panose="020F0502020204030204" pitchFamily="34" charset="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latin typeface="Calibri" panose="020F0502020204030204" pitchFamily="34" charset="0"/>
                <a:ea typeface="微軟正黑體" panose="020B0604030504040204" pitchFamily="34" charset="-120"/>
              </a:rPr>
              <a:t>(</a:t>
            </a:r>
            <a:r>
              <a:rPr lang="zh-TW" altLang="en-US" sz="2400" dirty="0" smtClean="0">
                <a:latin typeface="Calibri" panose="020F0502020204030204" pitchFamily="34" charset="0"/>
                <a:ea typeface="微軟正黑體" panose="020B0604030504040204" pitchFamily="34" charset="-120"/>
              </a:rPr>
              <a:t>可在官方網站找，或是</a:t>
            </a:r>
            <a:r>
              <a:rPr lang="zh-TW" altLang="en-US" sz="2400" dirty="0">
                <a:latin typeface="Calibri" panose="020F0502020204030204" pitchFamily="34" charset="0"/>
                <a:ea typeface="微軟正黑體" panose="020B0604030504040204" pitchFamily="34" charset="-120"/>
              </a:rPr>
              <a:t>用我</a:t>
            </a:r>
            <a:r>
              <a:rPr lang="zh-TW" altLang="en-US" sz="2400" dirty="0" smtClean="0">
                <a:latin typeface="Calibri" panose="020F0502020204030204" pitchFamily="34" charset="0"/>
                <a:ea typeface="微軟正黑體" panose="020B0604030504040204" pitchFamily="34" charset="-120"/>
              </a:rPr>
              <a:t>放在</a:t>
            </a:r>
            <a:r>
              <a:rPr lang="en-US" altLang="zh-TW" sz="2400" dirty="0" err="1" smtClean="0">
                <a:latin typeface="Calibri" panose="020F0502020204030204" pitchFamily="34" charset="0"/>
                <a:ea typeface="微軟正黑體" panose="020B0604030504040204" pitchFamily="34" charset="-120"/>
              </a:rPr>
              <a:t>Github</a:t>
            </a:r>
            <a:r>
              <a:rPr lang="zh-TW" altLang="en-US" sz="2400" dirty="0" smtClean="0">
                <a:latin typeface="Calibri" panose="020F0502020204030204" pitchFamily="34" charset="0"/>
                <a:ea typeface="微軟正黑體" panose="020B0604030504040204" pitchFamily="34" charset="-120"/>
              </a:rPr>
              <a:t>上的</a:t>
            </a:r>
            <a:r>
              <a:rPr lang="en-US" altLang="zh-TW" sz="2400" dirty="0" smtClean="0">
                <a:latin typeface="Calibri" panose="020F0502020204030204" pitchFamily="34" charset="0"/>
                <a:ea typeface="微軟正黑體" panose="020B0604030504040204" pitchFamily="34" charset="-120"/>
              </a:rPr>
              <a:t>)</a:t>
            </a:r>
            <a:endParaRPr lang="en-US" altLang="zh-TW" sz="2400" dirty="0">
              <a:latin typeface="Calibri" panose="020F0502020204030204" pitchFamily="34" charset="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2400" dirty="0" smtClean="0">
              <a:latin typeface="Calibri" panose="020F0502020204030204" pitchFamily="34" charset="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Calibri" panose="020F0502020204030204" pitchFamily="34" charset="0"/>
                <a:ea typeface="微軟正黑體" panose="020B0604030504040204" pitchFamily="34" charset="-120"/>
              </a:rPr>
              <a:t>安裝成功後</a:t>
            </a:r>
            <a:r>
              <a:rPr lang="zh-TW" altLang="en-US" sz="2400" dirty="0" smtClean="0">
                <a:latin typeface="Calibri" panose="020F0502020204030204" pitchFamily="34" charset="0"/>
                <a:ea typeface="微軟正黑體" panose="020B0604030504040204" pitchFamily="34" charset="-120"/>
              </a:rPr>
              <a:t>，可以在  </a:t>
            </a:r>
            <a:r>
              <a:rPr lang="en-US" altLang="zh-TW" sz="2400" dirty="0" smtClean="0">
                <a:latin typeface="Calibri" panose="020F0502020204030204" pitchFamily="34" charset="0"/>
                <a:ea typeface="微軟正黑體" panose="020B0604030504040204" pitchFamily="34" charset="-120"/>
              </a:rPr>
              <a:t>”</a:t>
            </a:r>
            <a:r>
              <a:rPr lang="zh-TW" altLang="en-US" sz="2400" dirty="0" smtClean="0">
                <a:latin typeface="Calibri" panose="020F0502020204030204" pitchFamily="34" charset="0"/>
                <a:ea typeface="微軟正黑體" panose="020B0604030504040204" pitchFamily="34" charset="-120"/>
              </a:rPr>
              <a:t>控制台</a:t>
            </a:r>
            <a:r>
              <a:rPr lang="en-US" altLang="zh-TW" sz="2400" dirty="0" smtClean="0">
                <a:latin typeface="Calibri" panose="020F0502020204030204" pitchFamily="34" charset="0"/>
                <a:ea typeface="微軟正黑體" panose="020B0604030504040204" pitchFamily="34" charset="-120"/>
              </a:rPr>
              <a:t>” -&gt; ”</a:t>
            </a:r>
            <a:r>
              <a:rPr lang="zh-TW" altLang="en-US" sz="2400" dirty="0" smtClean="0">
                <a:latin typeface="Calibri" panose="020F0502020204030204" pitchFamily="34" charset="0"/>
                <a:ea typeface="微軟正黑體" panose="020B0604030504040204" pitchFamily="34" charset="-120"/>
              </a:rPr>
              <a:t>裝置管理員</a:t>
            </a:r>
            <a:r>
              <a:rPr lang="en-US" altLang="zh-TW" sz="2400" dirty="0" smtClean="0">
                <a:latin typeface="Calibri" panose="020F0502020204030204" pitchFamily="34" charset="0"/>
                <a:ea typeface="微軟正黑體" panose="020B0604030504040204" pitchFamily="34" charset="-120"/>
              </a:rPr>
              <a:t>” -&gt; ”</a:t>
            </a:r>
            <a:r>
              <a:rPr lang="zh-TW" altLang="en-US" sz="2400" dirty="0" smtClean="0">
                <a:latin typeface="Calibri" panose="020F0502020204030204" pitchFamily="34" charset="0"/>
                <a:ea typeface="微軟正黑體" panose="020B0604030504040204" pitchFamily="34" charset="-120"/>
              </a:rPr>
              <a:t>連接</a:t>
            </a:r>
            <a:r>
              <a:rPr lang="zh-TW" altLang="en-US" sz="2400" dirty="0">
                <a:latin typeface="Calibri" panose="020F0502020204030204" pitchFamily="34" charset="0"/>
                <a:ea typeface="微軟正黑體" panose="020B0604030504040204" pitchFamily="34" charset="-120"/>
              </a:rPr>
              <a:t>埠</a:t>
            </a:r>
            <a:r>
              <a:rPr lang="en-US" altLang="zh-TW" sz="2400" dirty="0">
                <a:latin typeface="Calibri" panose="020F0502020204030204" pitchFamily="34" charset="0"/>
                <a:ea typeface="微軟正黑體" panose="020B0604030504040204" pitchFamily="34" charset="-120"/>
              </a:rPr>
              <a:t>(COM </a:t>
            </a:r>
            <a:r>
              <a:rPr lang="zh-TW" altLang="en-US" sz="2400" dirty="0">
                <a:latin typeface="Calibri" panose="020F0502020204030204" pitchFamily="34" charset="0"/>
                <a:ea typeface="微軟正黑體" panose="020B0604030504040204" pitchFamily="34" charset="-120"/>
              </a:rPr>
              <a:t>和 </a:t>
            </a:r>
            <a:r>
              <a:rPr lang="en-US" altLang="zh-TW" sz="2400" dirty="0">
                <a:latin typeface="Calibri" panose="020F0502020204030204" pitchFamily="34" charset="0"/>
                <a:ea typeface="微軟正黑體" panose="020B0604030504040204" pitchFamily="34" charset="-120"/>
              </a:rPr>
              <a:t>LPT</a:t>
            </a:r>
            <a:r>
              <a:rPr lang="en-US" altLang="zh-TW" sz="2400" dirty="0" smtClean="0">
                <a:latin typeface="Calibri" panose="020F0502020204030204" pitchFamily="34" charset="0"/>
                <a:ea typeface="微軟正黑體" panose="020B0604030504040204" pitchFamily="34" charset="-120"/>
              </a:rPr>
              <a:t>)”  </a:t>
            </a:r>
            <a:r>
              <a:rPr lang="zh-TW" altLang="en-US" sz="2400" dirty="0" smtClean="0">
                <a:latin typeface="Calibri" panose="020F0502020204030204" pitchFamily="34" charset="0"/>
                <a:ea typeface="微軟正黑體" panose="020B0604030504040204" pitchFamily="34" charset="-120"/>
              </a:rPr>
              <a:t>中看到新出現的</a:t>
            </a:r>
            <a:r>
              <a:rPr lang="en-US" altLang="zh-TW" sz="2400" dirty="0" smtClean="0">
                <a:latin typeface="Calibri" panose="020F0502020204030204" pitchFamily="34" charset="0"/>
                <a:ea typeface="微軟正黑體" panose="020B0604030504040204" pitchFamily="34" charset="-120"/>
              </a:rPr>
              <a:t>COM port </a:t>
            </a:r>
            <a:r>
              <a:rPr lang="zh-TW" altLang="en-US" sz="2400" dirty="0" smtClean="0">
                <a:latin typeface="Calibri" panose="020F0502020204030204" pitchFamily="34" charset="0"/>
                <a:ea typeface="微軟正黑體" panose="020B0604030504040204" pitchFamily="34" charset="-120"/>
              </a:rPr>
              <a:t>。</a:t>
            </a:r>
            <a:endParaRPr lang="en-US" altLang="zh-TW" sz="2400" dirty="0" smtClean="0">
              <a:latin typeface="Calibri" panose="020F0502020204030204" pitchFamily="34" charset="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TW" altLang="en-US" sz="2400" dirty="0">
              <a:latin typeface="Calibri" panose="020F050202020403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4" name="橢圓 3"/>
          <p:cNvSpPr/>
          <p:nvPr/>
        </p:nvSpPr>
        <p:spPr>
          <a:xfrm>
            <a:off x="8132240" y="3470528"/>
            <a:ext cx="822088" cy="432048"/>
          </a:xfrm>
          <a:prstGeom prst="ellipse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7378861" y="4437112"/>
            <a:ext cx="1585627" cy="646331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latin typeface="Calibri" panose="020F0502020204030204" pitchFamily="34" charset="0"/>
                <a:ea typeface="微軟正黑體" panose="020B0604030504040204" pitchFamily="34" charset="-120"/>
              </a:rPr>
              <a:t>記住這個</a:t>
            </a:r>
            <a:r>
              <a:rPr lang="en-US" altLang="zh-TW" b="1" dirty="0" smtClean="0">
                <a:latin typeface="Calibri" panose="020F0502020204030204" pitchFamily="34" charset="0"/>
                <a:ea typeface="微軟正黑體" panose="020B0604030504040204" pitchFamily="34" charset="-120"/>
              </a:rPr>
              <a:t/>
            </a:r>
            <a:br>
              <a:rPr lang="en-US" altLang="zh-TW" b="1" dirty="0" smtClean="0">
                <a:latin typeface="Calibri" panose="020F0502020204030204" pitchFamily="34" charset="0"/>
                <a:ea typeface="微軟正黑體" panose="020B0604030504040204" pitchFamily="34" charset="-120"/>
              </a:rPr>
            </a:br>
            <a:r>
              <a:rPr lang="en-US" altLang="zh-TW" b="1" dirty="0" smtClean="0">
                <a:latin typeface="Calibri" panose="020F0502020204030204" pitchFamily="34" charset="0"/>
                <a:ea typeface="微軟正黑體" panose="020B0604030504040204" pitchFamily="34" charset="-120"/>
              </a:rPr>
              <a:t>COM port</a:t>
            </a:r>
            <a:r>
              <a:rPr lang="zh-TW" altLang="en-US" b="1" dirty="0" smtClean="0">
                <a:latin typeface="Calibri" panose="020F0502020204030204" pitchFamily="34" charset="0"/>
                <a:ea typeface="微軟正黑體" panose="020B0604030504040204" pitchFamily="34" charset="-120"/>
              </a:rPr>
              <a:t>號碼</a:t>
            </a:r>
            <a:endParaRPr lang="en-US" altLang="zh-TW" b="1" dirty="0" smtClean="0">
              <a:latin typeface="Calibri" panose="020F0502020204030204" pitchFamily="34" charset="0"/>
              <a:ea typeface="微軟正黑體" panose="020B0604030504040204" pitchFamily="34" charset="-120"/>
            </a:endParaRPr>
          </a:p>
        </p:txBody>
      </p:sp>
      <p:cxnSp>
        <p:nvCxnSpPr>
          <p:cNvPr id="6" name="直線單箭頭接點 5"/>
          <p:cNvCxnSpPr>
            <a:stCxn id="5" idx="0"/>
            <a:endCxn id="4" idx="4"/>
          </p:cNvCxnSpPr>
          <p:nvPr/>
        </p:nvCxnSpPr>
        <p:spPr>
          <a:xfrm flipV="1">
            <a:off x="8171675" y="3902576"/>
            <a:ext cx="371609" cy="534536"/>
          </a:xfrm>
          <a:prstGeom prst="straightConnector1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標題 1"/>
          <p:cNvSpPr txBox="1">
            <a:spLocks/>
          </p:cNvSpPr>
          <p:nvPr/>
        </p:nvSpPr>
        <p:spPr>
          <a:xfrm>
            <a:off x="35496" y="274638"/>
            <a:ext cx="5544616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TW" sz="2800" dirty="0" smtClean="0">
                <a:latin typeface="Calibri" panose="020F0502020204030204" pitchFamily="34" charset="0"/>
                <a:ea typeface="微軟正黑體" panose="020B0604030504040204" pitchFamily="34" charset="-120"/>
              </a:rPr>
              <a:t>(1) </a:t>
            </a:r>
            <a:r>
              <a:rPr lang="zh-TW" altLang="en-US" sz="2800" dirty="0" smtClean="0">
                <a:latin typeface="Calibri" panose="020F0502020204030204" pitchFamily="34" charset="0"/>
                <a:ea typeface="微軟正黑體" panose="020B0604030504040204" pitchFamily="34" charset="-120"/>
              </a:rPr>
              <a:t>安裝</a:t>
            </a:r>
            <a:r>
              <a:rPr lang="en-US" altLang="zh-TW" sz="2800" dirty="0" smtClean="0">
                <a:latin typeface="Calibri" panose="020F0502020204030204" pitchFamily="34" charset="0"/>
                <a:ea typeface="微軟正黑體" panose="020B0604030504040204" pitchFamily="34" charset="-120"/>
              </a:rPr>
              <a:t>USB</a:t>
            </a:r>
            <a:r>
              <a:rPr lang="zh-TW" altLang="en-US" sz="2800" dirty="0" smtClean="0">
                <a:latin typeface="Calibri" panose="020F0502020204030204" pitchFamily="34" charset="0"/>
                <a:ea typeface="微軟正黑體" panose="020B0604030504040204" pitchFamily="34" charset="-120"/>
              </a:rPr>
              <a:t>轉</a:t>
            </a:r>
            <a:r>
              <a:rPr lang="en-US" altLang="zh-TW" sz="2800" dirty="0" smtClean="0">
                <a:latin typeface="Calibri" panose="020F0502020204030204" pitchFamily="34" charset="0"/>
                <a:ea typeface="微軟正黑體" panose="020B0604030504040204" pitchFamily="34" charset="-120"/>
              </a:rPr>
              <a:t>COM</a:t>
            </a:r>
            <a:r>
              <a:rPr lang="zh-TW" altLang="en-US" sz="2800" dirty="0" smtClean="0">
                <a:latin typeface="Calibri" panose="020F0502020204030204" pitchFamily="34" charset="0"/>
                <a:ea typeface="微軟正黑體" panose="020B0604030504040204" pitchFamily="34" charset="-120"/>
              </a:rPr>
              <a:t> </a:t>
            </a:r>
            <a:r>
              <a:rPr lang="en-US" altLang="zh-TW" sz="2800" dirty="0" smtClean="0">
                <a:latin typeface="Calibri" panose="020F0502020204030204" pitchFamily="34" charset="0"/>
                <a:ea typeface="微軟正黑體" panose="020B0604030504040204" pitchFamily="34" charset="-120"/>
              </a:rPr>
              <a:t>Port</a:t>
            </a:r>
            <a:r>
              <a:rPr lang="zh-TW" altLang="en-US" sz="2800" dirty="0" smtClean="0">
                <a:latin typeface="Calibri" panose="020F0502020204030204" pitchFamily="34" charset="0"/>
                <a:ea typeface="微軟正黑體" panose="020B0604030504040204" pitchFamily="34" charset="-120"/>
              </a:rPr>
              <a:t>驅動程式</a:t>
            </a:r>
            <a:endParaRPr lang="zh-TW" altLang="en-US" sz="2800" dirty="0">
              <a:latin typeface="Calibri" panose="020F050202020403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EF8CF-8ECC-4198-9807-48552E44ED8F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0299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60418"/>
            <a:ext cx="9144000" cy="5140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橢圓 10"/>
          <p:cNvSpPr/>
          <p:nvPr/>
        </p:nvSpPr>
        <p:spPr>
          <a:xfrm>
            <a:off x="-1" y="3933056"/>
            <a:ext cx="1547665" cy="432048"/>
          </a:xfrm>
          <a:prstGeom prst="ellipse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1662738" y="1403484"/>
            <a:ext cx="2683748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latin typeface="Calibri" panose="020F0502020204030204" pitchFamily="34" charset="0"/>
                <a:ea typeface="微軟正黑體" panose="020B0604030504040204" pitchFamily="34" charset="-120"/>
              </a:rPr>
              <a:t> </a:t>
            </a:r>
            <a:r>
              <a:rPr lang="zh-TW" altLang="en-US" b="1" dirty="0" smtClean="0">
                <a:latin typeface="Calibri" panose="020F0502020204030204" pitchFamily="34" charset="0"/>
                <a:ea typeface="微軟正黑體" panose="020B0604030504040204" pitchFamily="34" charset="-120"/>
              </a:rPr>
              <a:t>點選 </a:t>
            </a:r>
            <a:r>
              <a:rPr lang="en-US" altLang="zh-TW" b="1" dirty="0" smtClean="0">
                <a:latin typeface="Calibri" panose="020F0502020204030204" pitchFamily="34" charset="0"/>
                <a:ea typeface="微軟正黑體" panose="020B0604030504040204" pitchFamily="34" charset="-120"/>
              </a:rPr>
              <a:t>“</a:t>
            </a:r>
            <a:r>
              <a:rPr lang="zh-TW" altLang="en-US" b="1" dirty="0" smtClean="0">
                <a:latin typeface="Calibri" panose="020F0502020204030204" pitchFamily="34" charset="0"/>
                <a:ea typeface="微軟正黑體" panose="020B0604030504040204" pitchFamily="34" charset="-120"/>
              </a:rPr>
              <a:t>檔案</a:t>
            </a:r>
            <a:r>
              <a:rPr lang="en-US" altLang="zh-TW" b="1" dirty="0" smtClean="0">
                <a:latin typeface="Calibri" panose="020F0502020204030204" pitchFamily="34" charset="0"/>
                <a:ea typeface="微軟正黑體" panose="020B0604030504040204" pitchFamily="34" charset="-120"/>
              </a:rPr>
              <a:t> -&gt; </a:t>
            </a:r>
            <a:r>
              <a:rPr lang="zh-TW" altLang="en-US" b="1" dirty="0" smtClean="0">
                <a:latin typeface="Calibri" panose="020F0502020204030204" pitchFamily="34" charset="0"/>
                <a:ea typeface="微軟正黑體" panose="020B0604030504040204" pitchFamily="34" charset="-120"/>
              </a:rPr>
              <a:t>偏好設定</a:t>
            </a:r>
            <a:r>
              <a:rPr lang="en-US" altLang="zh-TW" b="1" dirty="0" smtClean="0">
                <a:latin typeface="Calibri" panose="020F0502020204030204" pitchFamily="34" charset="0"/>
                <a:ea typeface="微軟正黑體" panose="020B0604030504040204" pitchFamily="34" charset="-120"/>
              </a:rPr>
              <a:t>” </a:t>
            </a:r>
          </a:p>
        </p:txBody>
      </p:sp>
      <p:cxnSp>
        <p:nvCxnSpPr>
          <p:cNvPr id="13" name="直線單箭頭接點 12"/>
          <p:cNvCxnSpPr>
            <a:stCxn id="12" idx="2"/>
          </p:cNvCxnSpPr>
          <p:nvPr/>
        </p:nvCxnSpPr>
        <p:spPr>
          <a:xfrm flipH="1">
            <a:off x="1115617" y="1772816"/>
            <a:ext cx="1888995" cy="2160240"/>
          </a:xfrm>
          <a:prstGeom prst="straightConnector1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標題 1"/>
          <p:cNvSpPr txBox="1">
            <a:spLocks/>
          </p:cNvSpPr>
          <p:nvPr/>
        </p:nvSpPr>
        <p:spPr>
          <a:xfrm>
            <a:off x="179512" y="274638"/>
            <a:ext cx="504056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2800" dirty="0" smtClean="0">
                <a:latin typeface="Calibri" panose="020F0502020204030204" pitchFamily="34" charset="0"/>
                <a:ea typeface="微軟正黑體" panose="020B0604030504040204" pitchFamily="34" charset="-120"/>
              </a:rPr>
              <a:t>(2) </a:t>
            </a:r>
            <a:r>
              <a:rPr lang="en-US" altLang="zh-TW" sz="2800" dirty="0">
                <a:latin typeface="Calibri" panose="020F0502020204030204" pitchFamily="34" charset="0"/>
                <a:ea typeface="微軟正黑體" panose="020B0604030504040204" pitchFamily="34" charset="-120"/>
              </a:rPr>
              <a:t>Arduino IDE</a:t>
            </a:r>
            <a:r>
              <a:rPr lang="zh-TW" altLang="en-US" sz="2800" dirty="0">
                <a:latin typeface="Calibri" panose="020F0502020204030204" pitchFamily="34" charset="0"/>
                <a:ea typeface="微軟正黑體" panose="020B0604030504040204" pitchFamily="34" charset="-120"/>
              </a:rPr>
              <a:t>安裝</a:t>
            </a:r>
            <a:r>
              <a:rPr lang="en-US" altLang="zh-TW" sz="2800" dirty="0">
                <a:latin typeface="Calibri" panose="020F0502020204030204" pitchFamily="34" charset="0"/>
                <a:ea typeface="微軟正黑體" panose="020B0604030504040204" pitchFamily="34" charset="-120"/>
              </a:rPr>
              <a:t>ESP8266</a:t>
            </a:r>
            <a:r>
              <a:rPr lang="zh-TW" altLang="en-US" sz="2800" dirty="0">
                <a:latin typeface="Calibri" panose="020F0502020204030204" pitchFamily="34" charset="0"/>
                <a:ea typeface="微軟正黑體" panose="020B0604030504040204" pitchFamily="34" charset="-120"/>
              </a:rPr>
              <a:t>套件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EF8CF-8ECC-4198-9807-48552E44ED8F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5602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96752"/>
            <a:ext cx="9144000" cy="5140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-37598"/>
            <a:ext cx="7880867" cy="68955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1403648" y="3767247"/>
            <a:ext cx="6872138" cy="646331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latin typeface="Calibri" panose="020F0502020204030204" pitchFamily="34" charset="0"/>
                <a:ea typeface="微軟正黑體" panose="020B0604030504040204" pitchFamily="34" charset="-120"/>
              </a:rPr>
              <a:t>額外的</a:t>
            </a:r>
            <a:r>
              <a:rPr lang="zh-TW" altLang="en-US" b="1" dirty="0">
                <a:latin typeface="Calibri" panose="020F0502020204030204" pitchFamily="34" charset="0"/>
                <a:ea typeface="微軟正黑體" panose="020B0604030504040204" pitchFamily="34" charset="-120"/>
              </a:rPr>
              <a:t>開發版管理員</a:t>
            </a:r>
            <a:r>
              <a:rPr lang="zh-TW" altLang="en-US" b="1" dirty="0" smtClean="0">
                <a:latin typeface="Calibri" panose="020F0502020204030204" pitchFamily="34" charset="0"/>
                <a:ea typeface="微軟正黑體" panose="020B0604030504040204" pitchFamily="34" charset="-120"/>
              </a:rPr>
              <a:t>網址 請填入：</a:t>
            </a:r>
            <a:endParaRPr lang="en-US" altLang="zh-TW" b="1" dirty="0" smtClean="0">
              <a:latin typeface="Calibri" panose="020F0502020204030204" pitchFamily="34" charset="0"/>
              <a:ea typeface="微軟正黑體" panose="020B0604030504040204" pitchFamily="34" charset="-120"/>
            </a:endParaRPr>
          </a:p>
          <a:p>
            <a:r>
              <a:rPr lang="en-US" altLang="zh-TW" b="1" dirty="0" smtClean="0">
                <a:solidFill>
                  <a:srgbClr val="FF0000"/>
                </a:solidFill>
                <a:latin typeface="Calibri" panose="020F0502020204030204" pitchFamily="34" charset="0"/>
                <a:ea typeface="微軟正黑體" panose="020B0604030504040204" pitchFamily="34" charset="-120"/>
              </a:rPr>
              <a:t>http://arduino.esp8266.com/stable/package_esp8266com_index.json</a:t>
            </a:r>
            <a:endParaRPr lang="zh-TW" altLang="en-US" b="1" dirty="0">
              <a:solidFill>
                <a:srgbClr val="FF0000"/>
              </a:solidFill>
              <a:latin typeface="Calibri" panose="020F050202020403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2" name="橢圓 1"/>
          <p:cNvSpPr/>
          <p:nvPr/>
        </p:nvSpPr>
        <p:spPr>
          <a:xfrm>
            <a:off x="739578" y="5013176"/>
            <a:ext cx="7664843" cy="720080"/>
          </a:xfrm>
          <a:prstGeom prst="ellipse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" name="直線單箭頭接點 6"/>
          <p:cNvCxnSpPr>
            <a:stCxn id="5" idx="2"/>
          </p:cNvCxnSpPr>
          <p:nvPr/>
        </p:nvCxnSpPr>
        <p:spPr>
          <a:xfrm flipH="1">
            <a:off x="4480081" y="4413578"/>
            <a:ext cx="359636" cy="959638"/>
          </a:xfrm>
          <a:prstGeom prst="straightConnector1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EF8CF-8ECC-4198-9807-48552E44ED8F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0469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9" y="1317856"/>
            <a:ext cx="9134201" cy="5135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橢圓 2"/>
          <p:cNvSpPr/>
          <p:nvPr/>
        </p:nvSpPr>
        <p:spPr>
          <a:xfrm>
            <a:off x="3937996" y="2644272"/>
            <a:ext cx="1728193" cy="421708"/>
          </a:xfrm>
          <a:prstGeom prst="ellipse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2309842" y="827420"/>
            <a:ext cx="2031325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叫出開發版管理員</a:t>
            </a:r>
            <a:endParaRPr lang="en-US" altLang="zh-TW" b="1" dirty="0" smtClean="0"/>
          </a:p>
        </p:txBody>
      </p:sp>
      <p:cxnSp>
        <p:nvCxnSpPr>
          <p:cNvPr id="7" name="直線單箭頭接點 6"/>
          <p:cNvCxnSpPr>
            <a:stCxn id="6" idx="2"/>
          </p:cNvCxnSpPr>
          <p:nvPr/>
        </p:nvCxnSpPr>
        <p:spPr>
          <a:xfrm>
            <a:off x="3325505" y="1196752"/>
            <a:ext cx="1390511" cy="1447520"/>
          </a:xfrm>
          <a:prstGeom prst="straightConnector1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標題 1"/>
          <p:cNvSpPr txBox="1">
            <a:spLocks/>
          </p:cNvSpPr>
          <p:nvPr/>
        </p:nvSpPr>
        <p:spPr>
          <a:xfrm>
            <a:off x="179512" y="44624"/>
            <a:ext cx="504056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2800" dirty="0" smtClean="0">
                <a:latin typeface="Calibri" panose="020F0502020204030204" pitchFamily="34" charset="0"/>
                <a:ea typeface="微軟正黑體" panose="020B0604030504040204" pitchFamily="34" charset="-120"/>
              </a:rPr>
              <a:t>(2) </a:t>
            </a:r>
            <a:r>
              <a:rPr lang="en-US" altLang="zh-TW" sz="2800" dirty="0">
                <a:latin typeface="Calibri" panose="020F0502020204030204" pitchFamily="34" charset="0"/>
                <a:ea typeface="微軟正黑體" panose="020B0604030504040204" pitchFamily="34" charset="-120"/>
              </a:rPr>
              <a:t>Arduino IDE</a:t>
            </a:r>
            <a:r>
              <a:rPr lang="zh-TW" altLang="en-US" sz="2800" dirty="0">
                <a:latin typeface="Calibri" panose="020F0502020204030204" pitchFamily="34" charset="0"/>
                <a:ea typeface="微軟正黑體" panose="020B0604030504040204" pitchFamily="34" charset="-120"/>
              </a:rPr>
              <a:t>安裝</a:t>
            </a:r>
            <a:r>
              <a:rPr lang="en-US" altLang="zh-TW" sz="2800" dirty="0">
                <a:latin typeface="Calibri" panose="020F0502020204030204" pitchFamily="34" charset="0"/>
                <a:ea typeface="微軟正黑體" panose="020B0604030504040204" pitchFamily="34" charset="-120"/>
              </a:rPr>
              <a:t>ESP8266</a:t>
            </a:r>
            <a:r>
              <a:rPr lang="zh-TW" altLang="en-US" sz="2800" dirty="0">
                <a:latin typeface="Calibri" panose="020F0502020204030204" pitchFamily="34" charset="0"/>
                <a:ea typeface="微軟正黑體" panose="020B0604030504040204" pitchFamily="34" charset="-120"/>
              </a:rPr>
              <a:t>套件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EF8CF-8ECC-4198-9807-48552E44ED8F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7620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167086"/>
            <a:ext cx="7620000" cy="428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橢圓 3"/>
          <p:cNvSpPr/>
          <p:nvPr/>
        </p:nvSpPr>
        <p:spPr>
          <a:xfrm>
            <a:off x="2266608" y="2488666"/>
            <a:ext cx="1298417" cy="348519"/>
          </a:xfrm>
          <a:prstGeom prst="ellipse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橢圓 4"/>
          <p:cNvSpPr/>
          <p:nvPr/>
        </p:nvSpPr>
        <p:spPr>
          <a:xfrm>
            <a:off x="769145" y="3992375"/>
            <a:ext cx="1428259" cy="348519"/>
          </a:xfrm>
          <a:prstGeom prst="ellipse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/>
          <p:cNvSpPr/>
          <p:nvPr/>
        </p:nvSpPr>
        <p:spPr>
          <a:xfrm>
            <a:off x="2267744" y="4008111"/>
            <a:ext cx="886836" cy="348519"/>
          </a:xfrm>
          <a:prstGeom prst="ellipse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2309842" y="1708631"/>
            <a:ext cx="3072636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4. </a:t>
            </a:r>
            <a:r>
              <a:rPr lang="zh-TW" altLang="en-US" b="1" dirty="0" smtClean="0"/>
              <a:t>搜尋關鍵</a:t>
            </a:r>
            <a:r>
              <a:rPr lang="en-US" altLang="zh-TW" b="1" dirty="0" smtClean="0"/>
              <a:t>ESP8266</a:t>
            </a:r>
            <a:r>
              <a:rPr lang="zh-TW" altLang="en-US" b="1" dirty="0" smtClean="0"/>
              <a:t>找尋套件</a:t>
            </a:r>
            <a:endParaRPr lang="en-US" altLang="zh-TW" b="1" dirty="0" smtClean="0"/>
          </a:p>
        </p:txBody>
      </p:sp>
      <p:cxnSp>
        <p:nvCxnSpPr>
          <p:cNvPr id="8" name="直線單箭頭接點 7"/>
          <p:cNvCxnSpPr/>
          <p:nvPr/>
        </p:nvCxnSpPr>
        <p:spPr>
          <a:xfrm flipH="1" flipV="1">
            <a:off x="1691680" y="4166634"/>
            <a:ext cx="1019482" cy="863657"/>
          </a:xfrm>
          <a:prstGeom prst="straightConnector1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/>
          <p:cNvSpPr txBox="1"/>
          <p:nvPr/>
        </p:nvSpPr>
        <p:spPr>
          <a:xfrm>
            <a:off x="2555776" y="5030291"/>
            <a:ext cx="3007555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找到</a:t>
            </a:r>
            <a:r>
              <a:rPr lang="zh-TW" altLang="en-US" b="1" dirty="0"/>
              <a:t>後選擇最新的</a:t>
            </a:r>
            <a:r>
              <a:rPr lang="zh-TW" altLang="en-US" b="1" dirty="0" smtClean="0"/>
              <a:t>版本安裝</a:t>
            </a:r>
            <a:endParaRPr lang="en-US" altLang="zh-TW" b="1" dirty="0" smtClean="0"/>
          </a:p>
        </p:txBody>
      </p:sp>
      <p:sp>
        <p:nvSpPr>
          <p:cNvPr id="9" name="標題 1"/>
          <p:cNvSpPr txBox="1">
            <a:spLocks/>
          </p:cNvSpPr>
          <p:nvPr/>
        </p:nvSpPr>
        <p:spPr>
          <a:xfrm>
            <a:off x="179512" y="274638"/>
            <a:ext cx="504056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2800" dirty="0" smtClean="0">
                <a:latin typeface="Calibri" panose="020F0502020204030204" pitchFamily="34" charset="0"/>
                <a:ea typeface="微軟正黑體" panose="020B0604030504040204" pitchFamily="34" charset="-120"/>
              </a:rPr>
              <a:t>(2) </a:t>
            </a:r>
            <a:r>
              <a:rPr lang="en-US" altLang="zh-TW" sz="2800" dirty="0">
                <a:latin typeface="Calibri" panose="020F0502020204030204" pitchFamily="34" charset="0"/>
                <a:ea typeface="微軟正黑體" panose="020B0604030504040204" pitchFamily="34" charset="-120"/>
              </a:rPr>
              <a:t>Arduino IDE</a:t>
            </a:r>
            <a:r>
              <a:rPr lang="zh-TW" altLang="en-US" sz="2800" dirty="0">
                <a:latin typeface="Calibri" panose="020F0502020204030204" pitchFamily="34" charset="0"/>
                <a:ea typeface="微軟正黑體" panose="020B0604030504040204" pitchFamily="34" charset="-120"/>
              </a:rPr>
              <a:t>安裝</a:t>
            </a:r>
            <a:r>
              <a:rPr lang="en-US" altLang="zh-TW" sz="2800" dirty="0">
                <a:latin typeface="Calibri" panose="020F0502020204030204" pitchFamily="34" charset="0"/>
                <a:ea typeface="微軟正黑體" panose="020B0604030504040204" pitchFamily="34" charset="-120"/>
              </a:rPr>
              <a:t>ESP8266</a:t>
            </a:r>
            <a:r>
              <a:rPr lang="zh-TW" altLang="en-US" sz="2800" dirty="0">
                <a:latin typeface="Calibri" panose="020F0502020204030204" pitchFamily="34" charset="0"/>
                <a:ea typeface="微軟正黑體" panose="020B0604030504040204" pitchFamily="34" charset="-120"/>
              </a:rPr>
              <a:t>套件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EF8CF-8ECC-4198-9807-48552E44ED8F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2617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90600"/>
            <a:ext cx="9144000" cy="5140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橢圓 2"/>
          <p:cNvSpPr/>
          <p:nvPr/>
        </p:nvSpPr>
        <p:spPr>
          <a:xfrm>
            <a:off x="3917503" y="4448633"/>
            <a:ext cx="2530248" cy="348519"/>
          </a:xfrm>
          <a:prstGeom prst="ellipse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/>
          <p:cNvSpPr txBox="1"/>
          <p:nvPr/>
        </p:nvSpPr>
        <p:spPr>
          <a:xfrm>
            <a:off x="5182627" y="1486525"/>
            <a:ext cx="3820277" cy="92333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latin typeface="Calibri" panose="020F0502020204030204" pitchFamily="34" charset="0"/>
                <a:ea typeface="微軟正黑體" panose="020B0604030504040204" pitchFamily="34" charset="-120"/>
              </a:rPr>
              <a:t>裝完</a:t>
            </a:r>
            <a:r>
              <a:rPr lang="en-US" altLang="zh-TW" b="1" dirty="0" smtClean="0">
                <a:latin typeface="Calibri" panose="020F0502020204030204" pitchFamily="34" charset="0"/>
                <a:ea typeface="微軟正黑體" panose="020B0604030504040204" pitchFamily="34" charset="-120"/>
              </a:rPr>
              <a:t>EPS8266</a:t>
            </a:r>
            <a:r>
              <a:rPr lang="zh-TW" altLang="en-US" b="1" dirty="0" smtClean="0">
                <a:latin typeface="Calibri" panose="020F0502020204030204" pitchFamily="34" charset="0"/>
                <a:ea typeface="微軟正黑體" panose="020B0604030504040204" pitchFamily="34" charset="-120"/>
              </a:rPr>
              <a:t>套件後，這時就可以在</a:t>
            </a:r>
            <a:endParaRPr lang="en-US" altLang="zh-TW" b="1" dirty="0" smtClean="0">
              <a:latin typeface="Calibri" panose="020F0502020204030204" pitchFamily="34" charset="0"/>
              <a:ea typeface="微軟正黑體" panose="020B0604030504040204" pitchFamily="34" charset="-120"/>
            </a:endParaRPr>
          </a:p>
          <a:p>
            <a:r>
              <a:rPr lang="en-US" altLang="zh-TW" b="1" dirty="0" smtClean="0">
                <a:latin typeface="Calibri" panose="020F0502020204030204" pitchFamily="34" charset="0"/>
                <a:ea typeface="微軟正黑體" panose="020B0604030504040204" pitchFamily="34" charset="-120"/>
              </a:rPr>
              <a:t> “</a:t>
            </a:r>
            <a:r>
              <a:rPr lang="zh-TW" altLang="en-US" b="1" dirty="0" smtClean="0">
                <a:latin typeface="Calibri" panose="020F0502020204030204" pitchFamily="34" charset="0"/>
                <a:ea typeface="微軟正黑體" panose="020B0604030504040204" pitchFamily="34" charset="-120"/>
              </a:rPr>
              <a:t>工具</a:t>
            </a:r>
            <a:r>
              <a:rPr lang="en-US" altLang="zh-TW" b="1" dirty="0" smtClean="0">
                <a:latin typeface="Calibri" panose="020F0502020204030204" pitchFamily="34" charset="0"/>
                <a:ea typeface="微軟正黑體" panose="020B0604030504040204" pitchFamily="34" charset="-120"/>
              </a:rPr>
              <a:t>-&gt;</a:t>
            </a:r>
            <a:r>
              <a:rPr lang="zh-TW" altLang="en-US" b="1" dirty="0" smtClean="0">
                <a:latin typeface="Calibri" panose="020F0502020204030204" pitchFamily="34" charset="0"/>
                <a:ea typeface="微軟正黑體" panose="020B0604030504040204" pitchFamily="34" charset="-120"/>
              </a:rPr>
              <a:t>開發板 </a:t>
            </a:r>
            <a:r>
              <a:rPr lang="en-US" altLang="zh-TW" b="1" dirty="0" smtClean="0">
                <a:latin typeface="Calibri" panose="020F0502020204030204" pitchFamily="34" charset="0"/>
                <a:ea typeface="微軟正黑體" panose="020B0604030504040204" pitchFamily="34" charset="-120"/>
              </a:rPr>
              <a:t>” </a:t>
            </a:r>
            <a:r>
              <a:rPr lang="zh-TW" altLang="en-US" b="1" dirty="0" smtClean="0">
                <a:latin typeface="Calibri" panose="020F0502020204030204" pitchFamily="34" charset="0"/>
                <a:ea typeface="微軟正黑體" panose="020B0604030504040204" pitchFamily="34" charset="-120"/>
              </a:rPr>
              <a:t>列表中選擇</a:t>
            </a:r>
            <a:endParaRPr lang="en-US" altLang="zh-TW" b="1" dirty="0" smtClean="0">
              <a:latin typeface="Calibri" panose="020F0502020204030204" pitchFamily="34" charset="0"/>
              <a:ea typeface="微軟正黑體" panose="020B0604030504040204" pitchFamily="34" charset="-120"/>
            </a:endParaRPr>
          </a:p>
          <a:p>
            <a:r>
              <a:rPr lang="zh-TW" altLang="en-US" b="1" dirty="0" smtClean="0">
                <a:latin typeface="Calibri" panose="020F0502020204030204" pitchFamily="34" charset="0"/>
                <a:ea typeface="微軟正黑體" panose="020B0604030504040204" pitchFamily="34" charset="-120"/>
              </a:rPr>
              <a:t> </a:t>
            </a:r>
            <a:r>
              <a:rPr lang="en-US" altLang="zh-TW" b="1" dirty="0" err="1" smtClean="0">
                <a:latin typeface="Calibri" panose="020F0502020204030204" pitchFamily="34" charset="0"/>
                <a:ea typeface="微軟正黑體" panose="020B0604030504040204" pitchFamily="34" charset="-120"/>
              </a:rPr>
              <a:t>NodeMCU</a:t>
            </a:r>
            <a:r>
              <a:rPr lang="zh-TW" altLang="en-US" b="1" dirty="0" smtClean="0">
                <a:latin typeface="Calibri" panose="020F0502020204030204" pitchFamily="34" charset="0"/>
                <a:ea typeface="微軟正黑體" panose="020B0604030504040204" pitchFamily="34" charset="-120"/>
              </a:rPr>
              <a:t> </a:t>
            </a:r>
            <a:r>
              <a:rPr lang="en-US" altLang="zh-TW" b="1" dirty="0" smtClean="0">
                <a:latin typeface="Calibri" panose="020F0502020204030204" pitchFamily="34" charset="0"/>
                <a:ea typeface="微軟正黑體" panose="020B0604030504040204" pitchFamily="34" charset="-120"/>
              </a:rPr>
              <a:t>1.0</a:t>
            </a:r>
            <a:r>
              <a:rPr lang="zh-TW" altLang="en-US" b="1" dirty="0" smtClean="0">
                <a:latin typeface="Calibri" panose="020F0502020204030204" pitchFamily="34" charset="0"/>
                <a:ea typeface="微軟正黑體" panose="020B0604030504040204" pitchFamily="34" charset="-120"/>
              </a:rPr>
              <a:t>   開發板了</a:t>
            </a:r>
            <a:endParaRPr lang="en-US" altLang="zh-TW" b="1" dirty="0" smtClean="0">
              <a:latin typeface="Calibri" panose="020F0502020204030204" pitchFamily="34" charset="0"/>
              <a:ea typeface="微軟正黑體" panose="020B0604030504040204" pitchFamily="34" charset="-120"/>
            </a:endParaRPr>
          </a:p>
        </p:txBody>
      </p:sp>
      <p:cxnSp>
        <p:nvCxnSpPr>
          <p:cNvPr id="5" name="直線單箭頭接點 4"/>
          <p:cNvCxnSpPr>
            <a:stCxn id="4" idx="2"/>
          </p:cNvCxnSpPr>
          <p:nvPr/>
        </p:nvCxnSpPr>
        <p:spPr>
          <a:xfrm flipH="1">
            <a:off x="5292120" y="2409855"/>
            <a:ext cx="1800646" cy="2038778"/>
          </a:xfrm>
          <a:prstGeom prst="straightConnector1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標題 1"/>
          <p:cNvSpPr txBox="1">
            <a:spLocks/>
          </p:cNvSpPr>
          <p:nvPr/>
        </p:nvSpPr>
        <p:spPr>
          <a:xfrm>
            <a:off x="190313" y="188640"/>
            <a:ext cx="6099078" cy="5715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TW" sz="2800" dirty="0" smtClean="0">
                <a:latin typeface="Calibri" panose="020F0502020204030204" pitchFamily="34" charset="0"/>
                <a:ea typeface="微軟正黑體" panose="020B0604030504040204" pitchFamily="34" charset="-120"/>
              </a:rPr>
              <a:t>(3) </a:t>
            </a:r>
            <a:r>
              <a:rPr lang="zh-TW" altLang="en-US" sz="2800" dirty="0" smtClean="0">
                <a:latin typeface="Calibri" panose="020F0502020204030204" pitchFamily="34" charset="0"/>
                <a:ea typeface="微軟正黑體" panose="020B0604030504040204" pitchFamily="34" charset="-120"/>
              </a:rPr>
              <a:t>在</a:t>
            </a:r>
            <a:r>
              <a:rPr lang="en-US" altLang="zh-TW" sz="2800" dirty="0">
                <a:latin typeface="Calibri" panose="020F0502020204030204" pitchFamily="34" charset="0"/>
                <a:ea typeface="微軟正黑體" panose="020B0604030504040204" pitchFamily="34" charset="-120"/>
              </a:rPr>
              <a:t>IDE</a:t>
            </a:r>
            <a:r>
              <a:rPr lang="zh-TW" altLang="en-US" sz="2800" dirty="0">
                <a:latin typeface="Calibri" panose="020F0502020204030204" pitchFamily="34" charset="0"/>
                <a:ea typeface="微軟正黑體" panose="020B0604030504040204" pitchFamily="34" charset="-120"/>
              </a:rPr>
              <a:t>中選擇</a:t>
            </a:r>
            <a:r>
              <a:rPr lang="en-US" altLang="zh-TW" sz="2800" dirty="0" err="1">
                <a:latin typeface="Calibri" panose="020F0502020204030204" pitchFamily="34" charset="0"/>
                <a:ea typeface="微軟正黑體" panose="020B0604030504040204" pitchFamily="34" charset="-120"/>
              </a:rPr>
              <a:t>NodeMCU</a:t>
            </a:r>
            <a:r>
              <a:rPr lang="zh-TW" altLang="en-US" sz="2800" dirty="0" smtClean="0">
                <a:latin typeface="Calibri" panose="020F0502020204030204" pitchFamily="34" charset="0"/>
                <a:ea typeface="微軟正黑體" panose="020B0604030504040204" pitchFamily="34" charset="-120"/>
              </a:rPr>
              <a:t>板子並燒錄</a:t>
            </a:r>
            <a:endParaRPr lang="zh-TW" altLang="en-US" sz="2800" dirty="0">
              <a:latin typeface="Calibri" panose="020F050202020403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EF8CF-8ECC-4198-9807-48552E44ED8F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3429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14" y="908720"/>
            <a:ext cx="8965372" cy="5040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橢圓 3"/>
          <p:cNvSpPr/>
          <p:nvPr/>
        </p:nvSpPr>
        <p:spPr>
          <a:xfrm>
            <a:off x="3692168" y="3543212"/>
            <a:ext cx="936104" cy="348519"/>
          </a:xfrm>
          <a:prstGeom prst="ellipse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標題 1"/>
          <p:cNvSpPr txBox="1">
            <a:spLocks/>
          </p:cNvSpPr>
          <p:nvPr/>
        </p:nvSpPr>
        <p:spPr>
          <a:xfrm>
            <a:off x="190313" y="188640"/>
            <a:ext cx="6099078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TW" sz="2800" dirty="0" smtClean="0">
                <a:latin typeface="Calibri" panose="020F0502020204030204" pitchFamily="34" charset="0"/>
                <a:ea typeface="微軟正黑體" panose="020B0604030504040204" pitchFamily="34" charset="-120"/>
              </a:rPr>
              <a:t>(3) </a:t>
            </a:r>
            <a:r>
              <a:rPr lang="zh-TW" altLang="en-US" sz="2800" dirty="0" smtClean="0">
                <a:latin typeface="Calibri" panose="020F0502020204030204" pitchFamily="34" charset="0"/>
                <a:ea typeface="微軟正黑體" panose="020B0604030504040204" pitchFamily="34" charset="-120"/>
              </a:rPr>
              <a:t>在</a:t>
            </a:r>
            <a:r>
              <a:rPr lang="en-US" altLang="zh-TW" sz="2800" dirty="0">
                <a:latin typeface="Calibri" panose="020F0502020204030204" pitchFamily="34" charset="0"/>
                <a:ea typeface="微軟正黑體" panose="020B0604030504040204" pitchFamily="34" charset="-120"/>
              </a:rPr>
              <a:t>IDE</a:t>
            </a:r>
            <a:r>
              <a:rPr lang="zh-TW" altLang="en-US" sz="2800" dirty="0">
                <a:latin typeface="Calibri" panose="020F0502020204030204" pitchFamily="34" charset="0"/>
                <a:ea typeface="微軟正黑體" panose="020B0604030504040204" pitchFamily="34" charset="-120"/>
              </a:rPr>
              <a:t>中選擇</a:t>
            </a:r>
            <a:r>
              <a:rPr lang="en-US" altLang="zh-TW" sz="2800" dirty="0" err="1">
                <a:latin typeface="Calibri" panose="020F0502020204030204" pitchFamily="34" charset="0"/>
                <a:ea typeface="微軟正黑體" panose="020B0604030504040204" pitchFamily="34" charset="-120"/>
              </a:rPr>
              <a:t>NodeMCU</a:t>
            </a:r>
            <a:r>
              <a:rPr lang="zh-TW" altLang="en-US" sz="2800" dirty="0" smtClean="0">
                <a:latin typeface="Calibri" panose="020F0502020204030204" pitchFamily="34" charset="0"/>
                <a:ea typeface="微軟正黑體" panose="020B0604030504040204" pitchFamily="34" charset="-120"/>
              </a:rPr>
              <a:t>板子並燒錄</a:t>
            </a:r>
            <a:endParaRPr lang="zh-TW" altLang="en-US" sz="2800" dirty="0">
              <a:latin typeface="Calibri" panose="020F050202020403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4503327" y="2051408"/>
            <a:ext cx="3621954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latin typeface="Calibri" panose="020F0502020204030204" pitchFamily="34" charset="0"/>
                <a:ea typeface="微軟正黑體" panose="020B0604030504040204" pitchFamily="34" charset="-120"/>
              </a:rPr>
              <a:t>選擇在步驟</a:t>
            </a:r>
            <a:r>
              <a:rPr lang="en-US" altLang="zh-TW" b="1" dirty="0" smtClean="0">
                <a:latin typeface="Calibri" panose="020F0502020204030204" pitchFamily="34" charset="0"/>
                <a:ea typeface="微軟正黑體" panose="020B0604030504040204" pitchFamily="34" charset="-120"/>
              </a:rPr>
              <a:t>(1)</a:t>
            </a:r>
            <a:r>
              <a:rPr lang="zh-TW" altLang="en-US" b="1" dirty="0" smtClean="0">
                <a:latin typeface="Calibri" panose="020F0502020204030204" pitchFamily="34" charset="0"/>
                <a:ea typeface="微軟正黑體" panose="020B0604030504040204" pitchFamily="34" charset="-120"/>
              </a:rPr>
              <a:t>時新</a:t>
            </a:r>
            <a:r>
              <a:rPr lang="zh-TW" altLang="en-US" b="1" dirty="0">
                <a:latin typeface="Calibri" panose="020F0502020204030204" pitchFamily="34" charset="0"/>
                <a:ea typeface="微軟正黑體" panose="020B0604030504040204" pitchFamily="34" charset="-120"/>
              </a:rPr>
              <a:t>出現</a:t>
            </a:r>
            <a:r>
              <a:rPr lang="zh-TW" altLang="en-US" b="1" dirty="0" smtClean="0">
                <a:latin typeface="Calibri" panose="020F0502020204030204" pitchFamily="34" charset="0"/>
                <a:ea typeface="微軟正黑體" panose="020B0604030504040204" pitchFamily="34" charset="-120"/>
              </a:rPr>
              <a:t>的</a:t>
            </a:r>
            <a:r>
              <a:rPr lang="en-US" altLang="zh-TW" b="1" dirty="0" smtClean="0">
                <a:latin typeface="Calibri" panose="020F0502020204030204" pitchFamily="34" charset="0"/>
                <a:ea typeface="微軟正黑體" panose="020B0604030504040204" pitchFamily="34" charset="-120"/>
              </a:rPr>
              <a:t>com port</a:t>
            </a:r>
          </a:p>
        </p:txBody>
      </p:sp>
      <p:cxnSp>
        <p:nvCxnSpPr>
          <p:cNvPr id="8" name="直線單箭頭接點 7"/>
          <p:cNvCxnSpPr>
            <a:stCxn id="7" idx="2"/>
            <a:endCxn id="4" idx="7"/>
          </p:cNvCxnSpPr>
          <p:nvPr/>
        </p:nvCxnSpPr>
        <p:spPr>
          <a:xfrm flipH="1">
            <a:off x="4491183" y="2420740"/>
            <a:ext cx="1823121" cy="1173511"/>
          </a:xfrm>
          <a:prstGeom prst="straightConnector1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EF8CF-8ECC-4198-9807-48552E44ED8F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0425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484" y="990600"/>
            <a:ext cx="86741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橢圓 2"/>
          <p:cNvSpPr/>
          <p:nvPr/>
        </p:nvSpPr>
        <p:spPr>
          <a:xfrm>
            <a:off x="395536" y="1289519"/>
            <a:ext cx="351655" cy="288032"/>
          </a:xfrm>
          <a:prstGeom prst="ellipse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4503327" y="2051408"/>
            <a:ext cx="2800767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b="1" dirty="0">
                <a:latin typeface="Calibri" panose="020F0502020204030204" pitchFamily="34" charset="0"/>
                <a:ea typeface="微軟正黑體" panose="020B0604030504040204" pitchFamily="34" charset="-120"/>
              </a:rPr>
              <a:t>點擊</a:t>
            </a:r>
            <a:r>
              <a:rPr lang="zh-TW" altLang="en-US" b="1" dirty="0" smtClean="0">
                <a:latin typeface="Calibri" panose="020F0502020204030204" pitchFamily="34" charset="0"/>
                <a:ea typeface="微軟正黑體" panose="020B0604030504040204" pitchFamily="34" charset="-120"/>
              </a:rPr>
              <a:t> </a:t>
            </a:r>
            <a:r>
              <a:rPr lang="en-US" altLang="zh-TW" b="1" dirty="0" smtClean="0">
                <a:latin typeface="Calibri" panose="020F0502020204030204" pitchFamily="34" charset="0"/>
                <a:ea typeface="微軟正黑體" panose="020B0604030504040204" pitchFamily="34" charset="-120"/>
              </a:rPr>
              <a:t>“</a:t>
            </a:r>
            <a:r>
              <a:rPr lang="zh-TW" altLang="en-US" b="1" dirty="0" smtClean="0">
                <a:latin typeface="Calibri" panose="020F0502020204030204" pitchFamily="34" charset="0"/>
                <a:ea typeface="微軟正黑體" panose="020B0604030504040204" pitchFamily="34" charset="-120"/>
              </a:rPr>
              <a:t>上傳</a:t>
            </a:r>
            <a:r>
              <a:rPr lang="en-US" altLang="zh-TW" b="1" dirty="0" smtClean="0">
                <a:latin typeface="Calibri" panose="020F0502020204030204" pitchFamily="34" charset="0"/>
                <a:ea typeface="微軟正黑體" panose="020B0604030504040204" pitchFamily="34" charset="-120"/>
              </a:rPr>
              <a:t>”</a:t>
            </a:r>
            <a:r>
              <a:rPr lang="zh-TW" altLang="en-US" b="1" dirty="0" smtClean="0">
                <a:latin typeface="Calibri" panose="020F0502020204030204" pitchFamily="34" charset="0"/>
                <a:ea typeface="微軟正黑體" panose="020B0604030504040204" pitchFamily="34" charset="-120"/>
              </a:rPr>
              <a:t> 即可開始燒錄</a:t>
            </a:r>
            <a:endParaRPr lang="en-US" altLang="zh-TW" b="1" dirty="0" smtClean="0">
              <a:latin typeface="Calibri" panose="020F0502020204030204" pitchFamily="34" charset="0"/>
              <a:ea typeface="微軟正黑體" panose="020B0604030504040204" pitchFamily="34" charset="-120"/>
            </a:endParaRPr>
          </a:p>
        </p:txBody>
      </p:sp>
      <p:cxnSp>
        <p:nvCxnSpPr>
          <p:cNvPr id="6" name="直線單箭頭接點 5"/>
          <p:cNvCxnSpPr>
            <a:stCxn id="5" idx="1"/>
            <a:endCxn id="3" idx="6"/>
          </p:cNvCxnSpPr>
          <p:nvPr/>
        </p:nvCxnSpPr>
        <p:spPr>
          <a:xfrm flipH="1" flipV="1">
            <a:off x="747191" y="1433535"/>
            <a:ext cx="3756136" cy="802539"/>
          </a:xfrm>
          <a:prstGeom prst="straightConnector1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/>
          <p:nvPr/>
        </p:nvCxnSpPr>
        <p:spPr>
          <a:xfrm flipH="1" flipV="1">
            <a:off x="2339752" y="5466132"/>
            <a:ext cx="504056" cy="843188"/>
          </a:xfrm>
          <a:prstGeom prst="straightConnector1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/>
          <p:cNvSpPr txBox="1"/>
          <p:nvPr/>
        </p:nvSpPr>
        <p:spPr>
          <a:xfrm>
            <a:off x="1907704" y="6021288"/>
            <a:ext cx="6608476" cy="646331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latin typeface="Calibri" panose="020F0502020204030204" pitchFamily="34" charset="0"/>
                <a:ea typeface="微軟正黑體" panose="020B0604030504040204" pitchFamily="34" charset="-120"/>
              </a:rPr>
              <a:t>注意看狀態區會有</a:t>
            </a:r>
            <a:r>
              <a:rPr lang="en-US" altLang="zh-TW" b="1" dirty="0" smtClean="0">
                <a:latin typeface="Calibri" panose="020F0502020204030204" pitchFamily="34" charset="0"/>
                <a:ea typeface="微軟正黑體" panose="020B0604030504040204" pitchFamily="34" charset="-120"/>
              </a:rPr>
              <a:t>” </a:t>
            </a:r>
            <a:r>
              <a:rPr lang="en-US" altLang="zh-TW" sz="2400" b="1" baseline="30000" dirty="0" smtClean="0">
                <a:latin typeface="Calibri" panose="020F0502020204030204" pitchFamily="34" charset="0"/>
                <a:ea typeface="微軟正黑體" panose="020B0604030504040204" pitchFamily="34" charset="-120"/>
              </a:rPr>
              <a:t>…</a:t>
            </a:r>
            <a:r>
              <a:rPr lang="en-US" altLang="zh-TW" b="1" dirty="0" smtClean="0">
                <a:latin typeface="Calibri" panose="020F0502020204030204" pitchFamily="34" charset="0"/>
                <a:ea typeface="微軟正黑體" panose="020B0604030504040204" pitchFamily="34" charset="-120"/>
              </a:rPr>
              <a:t> </a:t>
            </a:r>
            <a:r>
              <a:rPr lang="en-US" altLang="zh-TW" b="1" dirty="0">
                <a:latin typeface="Calibri" panose="020F0502020204030204" pitchFamily="34" charset="0"/>
                <a:ea typeface="微軟正黑體" panose="020B0604030504040204" pitchFamily="34" charset="-120"/>
              </a:rPr>
              <a:t>“</a:t>
            </a:r>
            <a:r>
              <a:rPr lang="zh-TW" altLang="en-US" b="1" dirty="0" smtClean="0">
                <a:latin typeface="Calibri" panose="020F0502020204030204" pitchFamily="34" charset="0"/>
                <a:ea typeface="微軟正黑體" panose="020B0604030504040204" pitchFamily="34" charset="-120"/>
              </a:rPr>
              <a:t> 進度條，到達</a:t>
            </a:r>
            <a:r>
              <a:rPr lang="en-US" altLang="zh-TW" b="1" dirty="0" smtClean="0">
                <a:latin typeface="Calibri" panose="020F0502020204030204" pitchFamily="34" charset="0"/>
                <a:ea typeface="微軟正黑體" panose="020B0604030504040204" pitchFamily="34" charset="-120"/>
              </a:rPr>
              <a:t>100%</a:t>
            </a:r>
            <a:r>
              <a:rPr lang="zh-TW" altLang="en-US" b="1" dirty="0" smtClean="0">
                <a:latin typeface="Calibri" panose="020F0502020204030204" pitchFamily="34" charset="0"/>
                <a:ea typeface="微軟正黑體" panose="020B0604030504040204" pitchFamily="34" charset="-120"/>
              </a:rPr>
              <a:t>即是燒錄成功</a:t>
            </a:r>
            <a:endParaRPr lang="en-US" altLang="zh-TW" b="1" dirty="0" smtClean="0">
              <a:latin typeface="Calibri" panose="020F0502020204030204" pitchFamily="34" charset="0"/>
              <a:ea typeface="微軟正黑體" panose="020B0604030504040204" pitchFamily="34" charset="-120"/>
            </a:endParaRPr>
          </a:p>
          <a:p>
            <a:r>
              <a:rPr lang="zh-TW" altLang="en-US" b="1" dirty="0">
                <a:latin typeface="Calibri" panose="020F0502020204030204" pitchFamily="34" charset="0"/>
                <a:ea typeface="微軟正黑體" panose="020B0604030504040204" pitchFamily="34" charset="-120"/>
              </a:rPr>
              <a:t>可以開始</a:t>
            </a:r>
            <a:r>
              <a:rPr lang="zh-TW" altLang="en-US" b="1" dirty="0" smtClean="0">
                <a:latin typeface="Calibri" panose="020F0502020204030204" pitchFamily="34" charset="0"/>
                <a:ea typeface="微軟正黑體" panose="020B0604030504040204" pitchFamily="34" charset="-120"/>
              </a:rPr>
              <a:t>使用</a:t>
            </a:r>
            <a:r>
              <a:rPr lang="en-US" altLang="zh-TW" b="1" dirty="0" smtClean="0">
                <a:latin typeface="Calibri" panose="020F0502020204030204" pitchFamily="34" charset="0"/>
                <a:ea typeface="微軟正黑體" panose="020B0604030504040204" pitchFamily="34" charset="-120"/>
              </a:rPr>
              <a:t>ArduTalk</a:t>
            </a:r>
            <a:r>
              <a:rPr lang="zh-TW" altLang="en-US" b="1" dirty="0" smtClean="0">
                <a:latin typeface="Calibri" panose="020F0502020204030204" pitchFamily="34" charset="0"/>
                <a:ea typeface="微軟正黑體" panose="020B0604030504040204" pitchFamily="34" charset="-120"/>
              </a:rPr>
              <a:t>了</a:t>
            </a:r>
            <a:r>
              <a:rPr lang="en-US" altLang="zh-TW" b="1" dirty="0" smtClean="0">
                <a:latin typeface="Calibri" panose="020F0502020204030204" pitchFamily="34" charset="0"/>
                <a:ea typeface="微軟正黑體" panose="020B0604030504040204" pitchFamily="34" charset="-120"/>
              </a:rPr>
              <a:t>! (</a:t>
            </a:r>
            <a:r>
              <a:rPr lang="zh-TW" altLang="en-US" b="1" dirty="0" smtClean="0">
                <a:latin typeface="Calibri" panose="020F0502020204030204" pitchFamily="34" charset="0"/>
                <a:ea typeface="微軟正黑體" panose="020B0604030504040204" pitchFamily="34" charset="-120"/>
              </a:rPr>
              <a:t>請參閱另一份教學說明文件開始使用</a:t>
            </a:r>
            <a:r>
              <a:rPr lang="en-US" altLang="zh-TW" b="1" dirty="0" smtClean="0">
                <a:latin typeface="Calibri" panose="020F0502020204030204" pitchFamily="34" charset="0"/>
                <a:ea typeface="微軟正黑體" panose="020B0604030504040204" pitchFamily="34" charset="-120"/>
              </a:rPr>
              <a:t>)</a:t>
            </a:r>
          </a:p>
        </p:txBody>
      </p:sp>
      <p:sp>
        <p:nvSpPr>
          <p:cNvPr id="18" name="標題 1"/>
          <p:cNvSpPr txBox="1">
            <a:spLocks/>
          </p:cNvSpPr>
          <p:nvPr/>
        </p:nvSpPr>
        <p:spPr>
          <a:xfrm>
            <a:off x="190313" y="188640"/>
            <a:ext cx="6099078" cy="5715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TW" sz="2800" dirty="0" smtClean="0">
                <a:latin typeface="Calibri" panose="020F0502020204030204" pitchFamily="34" charset="0"/>
                <a:ea typeface="微軟正黑體" panose="020B0604030504040204" pitchFamily="34" charset="-120"/>
              </a:rPr>
              <a:t>(3) </a:t>
            </a:r>
            <a:r>
              <a:rPr lang="zh-TW" altLang="en-US" sz="2800" dirty="0" smtClean="0">
                <a:latin typeface="Calibri" panose="020F0502020204030204" pitchFamily="34" charset="0"/>
                <a:ea typeface="微軟正黑體" panose="020B0604030504040204" pitchFamily="34" charset="-120"/>
              </a:rPr>
              <a:t>在</a:t>
            </a:r>
            <a:r>
              <a:rPr lang="en-US" altLang="zh-TW" sz="2800" dirty="0">
                <a:latin typeface="Calibri" panose="020F0502020204030204" pitchFamily="34" charset="0"/>
                <a:ea typeface="微軟正黑體" panose="020B0604030504040204" pitchFamily="34" charset="-120"/>
              </a:rPr>
              <a:t>IDE</a:t>
            </a:r>
            <a:r>
              <a:rPr lang="zh-TW" altLang="en-US" sz="2800" dirty="0">
                <a:latin typeface="Calibri" panose="020F0502020204030204" pitchFamily="34" charset="0"/>
                <a:ea typeface="微軟正黑體" panose="020B0604030504040204" pitchFamily="34" charset="-120"/>
              </a:rPr>
              <a:t>中選擇</a:t>
            </a:r>
            <a:r>
              <a:rPr lang="en-US" altLang="zh-TW" sz="2800" dirty="0" err="1">
                <a:latin typeface="Calibri" panose="020F0502020204030204" pitchFamily="34" charset="0"/>
                <a:ea typeface="微軟正黑體" panose="020B0604030504040204" pitchFamily="34" charset="-120"/>
              </a:rPr>
              <a:t>NodeMCU</a:t>
            </a:r>
            <a:r>
              <a:rPr lang="zh-TW" altLang="en-US" sz="2800" dirty="0" smtClean="0">
                <a:latin typeface="Calibri" panose="020F0502020204030204" pitchFamily="34" charset="0"/>
                <a:ea typeface="微軟正黑體" panose="020B0604030504040204" pitchFamily="34" charset="-120"/>
              </a:rPr>
              <a:t>板子並燒錄</a:t>
            </a:r>
            <a:endParaRPr lang="zh-TW" altLang="en-US" sz="2800" dirty="0">
              <a:latin typeface="Calibri" panose="020F050202020403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EF8CF-8ECC-4198-9807-48552E44ED8F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1204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492</Words>
  <Application>Microsoft Office PowerPoint</Application>
  <PresentationFormat>如螢幕大小 (4:3)</PresentationFormat>
  <Paragraphs>68</Paragraphs>
  <Slides>12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3" baseType="lpstr">
      <vt:lpstr>Office 佈景主題</vt:lpstr>
      <vt:lpstr>AuduTalk安裝程序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Jyneda</dc:creator>
  <cp:lastModifiedBy>Jyneda</cp:lastModifiedBy>
  <cp:revision>27</cp:revision>
  <cp:lastPrinted>2018-05-25T03:42:13Z</cp:lastPrinted>
  <dcterms:created xsi:type="dcterms:W3CDTF">2018-01-26T06:10:13Z</dcterms:created>
  <dcterms:modified xsi:type="dcterms:W3CDTF">2018-05-25T03:43:20Z</dcterms:modified>
</cp:coreProperties>
</file>