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  <p:embeddedFont>
      <p:font typeface="Poppin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067CD4-6C5A-4A96-B08A-701A1105C6D6}">
  <a:tblStyle styleId="{1E067CD4-6C5A-4A96-B08A-701A1105C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42" Type="http://schemas.openxmlformats.org/officeDocument/2006/relationships/font" Target="fonts/PoppinsSemiBold-bold.fntdata"/><Relationship Id="rId41" Type="http://schemas.openxmlformats.org/officeDocument/2006/relationships/font" Target="fonts/PoppinsSemiBold-regular.fntdata"/><Relationship Id="rId22" Type="http://schemas.openxmlformats.org/officeDocument/2006/relationships/slide" Target="slides/slide16.xml"/><Relationship Id="rId44" Type="http://schemas.openxmlformats.org/officeDocument/2006/relationships/font" Target="fonts/PoppinsSemiBold-boldItalic.fntdata"/><Relationship Id="rId21" Type="http://schemas.openxmlformats.org/officeDocument/2006/relationships/slide" Target="slides/slide15.xml"/><Relationship Id="rId43" Type="http://schemas.openxmlformats.org/officeDocument/2006/relationships/font" Target="fonts/PoppinsSemiBold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3ebdc956c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3ebdc956c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ebdc956c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ebdc956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0fd950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e0fd950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d7275a10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d7275a10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7275a10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d7275a10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d7275a10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d7275a10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0fd950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e0fd950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d7275a1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d7275a1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d7275a1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d7275a1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e0fd950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e0fd950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0fd950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0fd950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973a57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973a57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e0fd950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e0fd950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d7275a10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d7275a10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e34e93d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e34e93d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ebdc956c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ebdc956c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ebdc95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ebdc95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ebdc956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ebdc956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organized into five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is Data Collection.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ebdc956c_3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ebdc956c_3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ebdc956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ebdc956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0fd950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0fd950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0fd950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0fd950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8773" y="152401"/>
            <a:ext cx="1432829" cy="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8773" y="152400"/>
            <a:ext cx="1432829" cy="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8773" y="152401"/>
            <a:ext cx="1432829" cy="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8773" y="152401"/>
            <a:ext cx="1432829" cy="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8773" y="152401"/>
            <a:ext cx="1432829" cy="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751100" y="2179750"/>
            <a:ext cx="1009500" cy="97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650" y="2179737"/>
            <a:ext cx="973574" cy="97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45250" y="2298275"/>
            <a:ext cx="60684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5151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Twitter Sentiment Analysis</a:t>
            </a:r>
            <a:endParaRPr sz="2800">
              <a:solidFill>
                <a:srgbClr val="15151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5151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for Real-Time Solana Trading</a:t>
            </a:r>
            <a:endParaRPr sz="2800">
              <a:solidFill>
                <a:srgbClr val="15151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6300" y="2984425"/>
            <a:ext cx="420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-5400000">
            <a:off x="-413364" y="3491026"/>
            <a:ext cx="2544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2022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213" y="2179713"/>
            <a:ext cx="973575" cy="9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Data Engineering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39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Associate tweet with 24-hour trailing returns minute-by-minute</a:t>
            </a:r>
            <a:endParaRPr sz="13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Remove punctuation and tokenize vectors on most common 1000 words to limit overfitting small samples</a:t>
            </a:r>
            <a:endParaRPr sz="13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Embedding layer to reduce input dimensionality </a:t>
            </a:r>
            <a:endParaRPr sz="13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F3F3F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Split train and test sets by time to</a:t>
            </a:r>
            <a:b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3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avoid data leakage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69" name="Google Shape;169;p22"/>
          <p:cNvGraphicFramePr/>
          <p:nvPr/>
        </p:nvGraphicFramePr>
        <p:xfrm>
          <a:off x="45273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{1E067CD4-6C5A-4A96-B08A-701A1105C6D6}</a:tableStyleId>
              </a:tblPr>
              <a:tblGrid>
                <a:gridCol w="1642850"/>
                <a:gridCol w="952650"/>
                <a:gridCol w="1709500"/>
              </a:tblGrid>
              <a:tr h="27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Time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Followers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Text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20:16:43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21880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Whats the highest price your favorite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[...]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20:16:44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This project is going to be great [...]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22"/>
          <p:cNvGraphicFramePr/>
          <p:nvPr/>
        </p:nvGraphicFramePr>
        <p:xfrm>
          <a:off x="4527325" y="255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{1E067CD4-6C5A-4A96-B08A-701A1105C6D6}</a:tableStyleId>
              </a:tblPr>
              <a:tblGrid>
                <a:gridCol w="1642850"/>
                <a:gridCol w="952650"/>
                <a:gridCol w="854725"/>
                <a:gridCol w="854725"/>
              </a:tblGrid>
              <a:tr h="11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Time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Close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Move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Percent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20:16:00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80.68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1.11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0.013758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20:17:00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80.78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1.05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0.012998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22"/>
          <p:cNvGraphicFramePr/>
          <p:nvPr/>
        </p:nvGraphicFramePr>
        <p:xfrm>
          <a:off x="3699150" y="36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{1E067CD4-6C5A-4A96-B08A-701A1105C6D6}</a:tableStyleId>
              </a:tblPr>
              <a:tblGrid>
                <a:gridCol w="1602725"/>
                <a:gridCol w="868275"/>
                <a:gridCol w="1807400"/>
                <a:gridCol w="854725"/>
              </a:tblGrid>
              <a:tr h="2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Time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Followers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Text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Returns</a:t>
                      </a:r>
                      <a:endParaRPr sz="1000">
                        <a:solidFill>
                          <a:schemeClr val="dk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20:16:43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21880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Whats the highest price your favorite [...]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0.012998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2022-03-11 20:16:44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This project is going to be great [...]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0.012998</a:t>
                      </a:r>
                      <a:endParaRPr sz="10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4000" marB="6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2"/>
          <p:cNvSpPr txBox="1"/>
          <p:nvPr/>
        </p:nvSpPr>
        <p:spPr>
          <a:xfrm>
            <a:off x="6494100" y="2226019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494100" y="3296722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↓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Model Selection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LSTM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Allows us to associate words with price movement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Long short-term memory (LSTM) models are a form of recurrent neural network with the ability to retain information over long sequences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When applied to text recognition, allows for pattern recognition of phrases or word combinations separated by long stretches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Implemented using the Keras library with MSE loss function, adam optimizer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ng short-term memory - Wikipedia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598" y="1312439"/>
            <a:ext cx="4520700" cy="309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Model Training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Training set of 13,000 Tweets collected over 2 weeks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Validation set time frame had significantly lower variance than training set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Training beyond 5 epochs did not improve validation loss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Poppins"/>
              <a:buChar char="○"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5 epochs used for final model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152475"/>
            <a:ext cx="45346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Model Predictions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2" name="Google Shape;202;p26"/>
          <p:cNvSpPr/>
          <p:nvPr/>
        </p:nvSpPr>
        <p:spPr>
          <a:xfrm flipH="1">
            <a:off x="1000771" y="1802575"/>
            <a:ext cx="3269100" cy="276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400" spcFirstLastPara="1" rIns="457200" wrap="square" tIns="91425">
            <a:noAutofit/>
          </a:bodyPr>
          <a:lstStyle/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Memecoin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Pengoicy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Airdrop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Xrp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Nftart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874329" y="1120200"/>
            <a:ext cx="3269100" cy="521100"/>
          </a:xfrm>
          <a:prstGeom prst="roundRect">
            <a:avLst>
              <a:gd fmla="val 50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Negative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000771" y="1120938"/>
            <a:ext cx="3269100" cy="521100"/>
          </a:xfrm>
          <a:prstGeom prst="roundRect">
            <a:avLst>
              <a:gd fmla="val 50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Positive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" name="Google Shape;205;p26"/>
          <p:cNvSpPr/>
          <p:nvPr/>
        </p:nvSpPr>
        <p:spPr>
          <a:xfrm flipH="1">
            <a:off x="4874329" y="1802575"/>
            <a:ext cx="3269100" cy="276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400" spcFirstLastPara="1" rIns="457200" wrap="square" tIns="91425">
            <a:noAutofit/>
          </a:bodyPr>
          <a:lstStyle/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Bnb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Binance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Avax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Cro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Tez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Shill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Chill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930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Poly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Trading Strategy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Sentiment Interpretation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3686550" y="1079975"/>
            <a:ext cx="1770900" cy="3321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Generate Sentiment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3008540" y="1639000"/>
            <a:ext cx="3126900" cy="503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hift small window 1 step forward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shift large window 1 step forward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726900" y="2369325"/>
            <a:ext cx="1690200" cy="40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Sm_Avg &gt; 0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3" name="Google Shape;223;p28"/>
          <p:cNvCxnSpPr>
            <a:stCxn id="220" idx="2"/>
            <a:endCxn id="221" idx="0"/>
          </p:cNvCxnSpPr>
          <p:nvPr/>
        </p:nvCxnSpPr>
        <p:spPr>
          <a:xfrm>
            <a:off x="4572001" y="1412075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8"/>
          <p:cNvCxnSpPr>
            <a:stCxn id="221" idx="2"/>
            <a:endCxn id="222" idx="0"/>
          </p:cNvCxnSpPr>
          <p:nvPr/>
        </p:nvCxnSpPr>
        <p:spPr>
          <a:xfrm>
            <a:off x="4571990" y="2142400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8"/>
          <p:cNvCxnSpPr>
            <a:stCxn id="222" idx="1"/>
            <a:endCxn id="226" idx="0"/>
          </p:cNvCxnSpPr>
          <p:nvPr/>
        </p:nvCxnSpPr>
        <p:spPr>
          <a:xfrm flipH="1">
            <a:off x="2463900" y="2569425"/>
            <a:ext cx="1263000" cy="29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8"/>
          <p:cNvSpPr txBox="1"/>
          <p:nvPr/>
        </p:nvSpPr>
        <p:spPr>
          <a:xfrm>
            <a:off x="2801050" y="2231475"/>
            <a:ext cx="5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yes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835050" y="2231463"/>
            <a:ext cx="3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no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6591900" y="1079975"/>
            <a:ext cx="2240100" cy="106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" sz="1000">
                <a:latin typeface="Poppins SemiBold"/>
                <a:ea typeface="Poppins SemiBold"/>
                <a:cs typeface="Poppins SemiBold"/>
                <a:sym typeface="Poppins SemiBold"/>
              </a:rPr>
              <a:t>m_Avg</a:t>
            </a:r>
            <a:endParaRPr sz="1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Average s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entiment score over a small window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Lg</a:t>
            </a: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_Avg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 sentiment score over a large window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618743" y="2864550"/>
            <a:ext cx="1690200" cy="40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Sm_Avg &gt; Lg_Avg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0" name="Google Shape;230;p28"/>
          <p:cNvCxnSpPr>
            <a:stCxn id="222" idx="3"/>
            <a:endCxn id="231" idx="0"/>
          </p:cNvCxnSpPr>
          <p:nvPr/>
        </p:nvCxnSpPr>
        <p:spPr>
          <a:xfrm>
            <a:off x="5417100" y="2569425"/>
            <a:ext cx="1174800" cy="29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/>
          <p:nvPr/>
        </p:nvSpPr>
        <p:spPr>
          <a:xfrm>
            <a:off x="5746919" y="2864550"/>
            <a:ext cx="1690200" cy="40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_Avg &lt; Lg_Avg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771675" y="3729075"/>
            <a:ext cx="7503300" cy="3243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Evaluate Signal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3" name="Google Shape;233;p28"/>
          <p:cNvCxnSpPr>
            <a:stCxn id="226" idx="1"/>
            <a:endCxn id="234" idx="0"/>
          </p:cNvCxnSpPr>
          <p:nvPr/>
        </p:nvCxnSpPr>
        <p:spPr>
          <a:xfrm flipH="1">
            <a:off x="1433343" y="3064650"/>
            <a:ext cx="1854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>
            <a:stCxn id="226" idx="3"/>
            <a:endCxn id="236" idx="0"/>
          </p:cNvCxnSpPr>
          <p:nvPr/>
        </p:nvCxnSpPr>
        <p:spPr>
          <a:xfrm>
            <a:off x="3308943" y="3064650"/>
            <a:ext cx="1845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1" idx="3"/>
            <a:endCxn id="238" idx="0"/>
          </p:cNvCxnSpPr>
          <p:nvPr/>
        </p:nvCxnSpPr>
        <p:spPr>
          <a:xfrm>
            <a:off x="7437119" y="3064650"/>
            <a:ext cx="1761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1" idx="1"/>
            <a:endCxn id="240" idx="0"/>
          </p:cNvCxnSpPr>
          <p:nvPr/>
        </p:nvCxnSpPr>
        <p:spPr>
          <a:xfrm flipH="1">
            <a:off x="5553119" y="3064650"/>
            <a:ext cx="1938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8"/>
          <p:cNvSpPr/>
          <p:nvPr/>
        </p:nvSpPr>
        <p:spPr>
          <a:xfrm>
            <a:off x="2831550" y="4306977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Weak Buy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891425" y="4306977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Weak Sell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71675" y="4306977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Strong Buy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6951300" y="4306977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Strong Sell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433350" y="3312263"/>
            <a:ext cx="5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yes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105325" y="3312250"/>
            <a:ext cx="5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yes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5553125" y="3312263"/>
            <a:ext cx="3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no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103750" y="3312263"/>
            <a:ext cx="3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no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1433350" y="1079975"/>
            <a:ext cx="1770900" cy="3321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Read Market Data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6" name="Google Shape;246;p28"/>
          <p:cNvCxnSpPr>
            <a:stCxn id="245" idx="3"/>
            <a:endCxn id="220" idx="1"/>
          </p:cNvCxnSpPr>
          <p:nvPr/>
        </p:nvCxnSpPr>
        <p:spPr>
          <a:xfrm>
            <a:off x="3204251" y="1246025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916100" y="3501450"/>
            <a:ext cx="7285800" cy="3243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Set Order Size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2" name="Google Shape;252;p29"/>
          <p:cNvCxnSpPr>
            <a:endCxn id="253" idx="0"/>
          </p:cNvCxnSpPr>
          <p:nvPr/>
        </p:nvCxnSpPr>
        <p:spPr>
          <a:xfrm flipH="1">
            <a:off x="3526125" y="1515752"/>
            <a:ext cx="3903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9"/>
          <p:cNvCxnSpPr>
            <a:endCxn id="255" idx="0"/>
          </p:cNvCxnSpPr>
          <p:nvPr/>
        </p:nvCxnSpPr>
        <p:spPr>
          <a:xfrm>
            <a:off x="5194800" y="1548752"/>
            <a:ext cx="391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9"/>
          <p:cNvSpPr/>
          <p:nvPr/>
        </p:nvSpPr>
        <p:spPr>
          <a:xfrm>
            <a:off x="804450" y="2344050"/>
            <a:ext cx="7503300" cy="3243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Set Target Position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Trading Algorithm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864325" y="1856552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Weak Buy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4924200" y="1856552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Weak Sell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344000" y="1093925"/>
            <a:ext cx="2395800" cy="506800"/>
          </a:xfrm>
          <a:prstGeom prst="flowChartPreparation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Evaluate Signal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555300" y="2831552"/>
            <a:ext cx="1821900" cy="506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2 × 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scaler 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× 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Sm_Avg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× log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(followers)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2710125" y="2831552"/>
            <a:ext cx="1632000" cy="506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scaler × Sm_Avg × log(followers)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16100" y="3988950"/>
            <a:ext cx="2934600" cy="366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Target Position - Current Position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6605025" y="2831552"/>
            <a:ext cx="2081700" cy="506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2 × 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scaler × Sm_Avg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× log(followers)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70000" y="2831552"/>
            <a:ext cx="1632000" cy="506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scaler × Sm_Avg × log(followers)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619600" y="4518450"/>
            <a:ext cx="1527600" cy="366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Place Buy Order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77650" y="4518450"/>
            <a:ext cx="1527600" cy="366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Place Sell Order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6" name="Google Shape;266;p29"/>
          <p:cNvCxnSpPr>
            <a:stCxn id="258" idx="1"/>
            <a:endCxn id="267" idx="0"/>
          </p:cNvCxnSpPr>
          <p:nvPr/>
        </p:nvCxnSpPr>
        <p:spPr>
          <a:xfrm flipH="1">
            <a:off x="1466300" y="1347325"/>
            <a:ext cx="1877700" cy="50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>
            <a:stCxn id="258" idx="3"/>
            <a:endCxn id="269" idx="0"/>
          </p:cNvCxnSpPr>
          <p:nvPr/>
        </p:nvCxnSpPr>
        <p:spPr>
          <a:xfrm>
            <a:off x="5739800" y="1347325"/>
            <a:ext cx="1906200" cy="50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>
            <a:stCxn id="267" idx="2"/>
            <a:endCxn id="259" idx="0"/>
          </p:cNvCxnSpPr>
          <p:nvPr/>
        </p:nvCxnSpPr>
        <p:spPr>
          <a:xfrm>
            <a:off x="1466250" y="2180852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>
            <a:stCxn id="253" idx="2"/>
            <a:endCxn id="260" idx="0"/>
          </p:cNvCxnSpPr>
          <p:nvPr/>
        </p:nvCxnSpPr>
        <p:spPr>
          <a:xfrm>
            <a:off x="3526125" y="2180852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>
            <a:stCxn id="255" idx="2"/>
            <a:endCxn id="263" idx="0"/>
          </p:cNvCxnSpPr>
          <p:nvPr/>
        </p:nvCxnSpPr>
        <p:spPr>
          <a:xfrm>
            <a:off x="5586000" y="2180852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>
            <a:stCxn id="269" idx="2"/>
            <a:endCxn id="262" idx="0"/>
          </p:cNvCxnSpPr>
          <p:nvPr/>
        </p:nvCxnSpPr>
        <p:spPr>
          <a:xfrm>
            <a:off x="7645875" y="2180852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9"/>
          <p:cNvCxnSpPr>
            <a:stCxn id="259" idx="2"/>
            <a:endCxn id="261" idx="0"/>
          </p:cNvCxnSpPr>
          <p:nvPr/>
        </p:nvCxnSpPr>
        <p:spPr>
          <a:xfrm>
            <a:off x="1466250" y="3338252"/>
            <a:ext cx="9171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>
            <a:stCxn id="260" idx="2"/>
            <a:endCxn id="261" idx="0"/>
          </p:cNvCxnSpPr>
          <p:nvPr/>
        </p:nvCxnSpPr>
        <p:spPr>
          <a:xfrm flipH="1">
            <a:off x="2383425" y="3338252"/>
            <a:ext cx="11427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>
            <a:stCxn id="263" idx="2"/>
            <a:endCxn id="277" idx="0"/>
          </p:cNvCxnSpPr>
          <p:nvPr/>
        </p:nvCxnSpPr>
        <p:spPr>
          <a:xfrm>
            <a:off x="5586000" y="3338252"/>
            <a:ext cx="11796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9"/>
          <p:cNvCxnSpPr>
            <a:stCxn id="261" idx="2"/>
            <a:endCxn id="264" idx="0"/>
          </p:cNvCxnSpPr>
          <p:nvPr/>
        </p:nvCxnSpPr>
        <p:spPr>
          <a:xfrm>
            <a:off x="2383400" y="4355250"/>
            <a:ext cx="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9"/>
          <p:cNvCxnSpPr>
            <a:stCxn id="280" idx="2"/>
            <a:endCxn id="265" idx="0"/>
          </p:cNvCxnSpPr>
          <p:nvPr/>
        </p:nvCxnSpPr>
        <p:spPr>
          <a:xfrm>
            <a:off x="6741450" y="4141650"/>
            <a:ext cx="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9"/>
          <p:cNvCxnSpPr>
            <a:stCxn id="262" idx="2"/>
            <a:endCxn id="277" idx="0"/>
          </p:cNvCxnSpPr>
          <p:nvPr/>
        </p:nvCxnSpPr>
        <p:spPr>
          <a:xfrm flipH="1">
            <a:off x="6765375" y="3338252"/>
            <a:ext cx="8805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/>
          <p:nvPr/>
        </p:nvSpPr>
        <p:spPr>
          <a:xfrm>
            <a:off x="5298200" y="3988950"/>
            <a:ext cx="2934600" cy="366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Target Position - Current Position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804450" y="1856552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Strong Buy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6984075" y="1856552"/>
            <a:ext cx="1323600" cy="324300"/>
          </a:xfrm>
          <a:prstGeom prst="flowChartAlternateProcess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Strong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Sell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</a:t>
            </a: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Trading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8" name="Google Shape;288;p30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0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Real-Time Trading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>
            <a:off x="311900" y="1745250"/>
            <a:ext cx="4073700" cy="10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Track positions, cash, holdings, profits and losses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Define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trading strategy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initialize parameters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Instantiate queues to record tweet sentiment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 time twitter stream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instance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4757425" y="1745252"/>
            <a:ext cx="4074900" cy="10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class inheriting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tweepy.Stream</a:t>
            </a:r>
            <a:endParaRPr sz="11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Establish 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streaming connection with Twitter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API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 and stop streaming tweets based on its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trading strategy superclass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instance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311761" y="1120200"/>
            <a:ext cx="4073700" cy="5211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Trading Strategy Class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4742775" y="1120200"/>
            <a:ext cx="4074900" cy="521100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Twitter Stream</a:t>
            </a:r>
            <a:r>
              <a:rPr lang="en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Class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0" name="Google Shape;300;p31"/>
          <p:cNvSpPr/>
          <p:nvPr/>
        </p:nvSpPr>
        <p:spPr>
          <a:xfrm flipH="1">
            <a:off x="311900" y="2989833"/>
            <a:ext cx="4073700" cy="9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rade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 to connect to twitter stream and begin trading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n_market_update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 to generate signal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heck_signal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 to execute orders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31"/>
          <p:cNvSpPr/>
          <p:nvPr/>
        </p:nvSpPr>
        <p:spPr>
          <a:xfrm flipH="1">
            <a:off x="311902" y="4148899"/>
            <a:ext cx="4073700" cy="81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top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 to disconnect from twitter stream and stop trading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lose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current position and liquidate all holdings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4757414" y="2989809"/>
            <a:ext cx="4074900" cy="9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Extract tweet fields in real time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Perform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sentiment analysis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extracted text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 an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update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containing sentiment, price, and followers to the trading system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757425" y="4148850"/>
            <a:ext cx="4074900" cy="81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Disconnect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from twitter stream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 a “disconnect update” to instruct trading system to </a:t>
            </a:r>
            <a:r>
              <a:rPr lang="en" sz="11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close position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at current price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4" name="Google Shape;304;p31"/>
          <p:cNvCxnSpPr>
            <a:stCxn id="296" idx="1"/>
            <a:endCxn id="297" idx="1"/>
          </p:cNvCxnSpPr>
          <p:nvPr/>
        </p:nvCxnSpPr>
        <p:spPr>
          <a:xfrm>
            <a:off x="4385600" y="2284200"/>
            <a:ext cx="371700" cy="0"/>
          </a:xfrm>
          <a:prstGeom prst="straightConnector1">
            <a:avLst/>
          </a:prstGeom>
          <a:noFill/>
          <a:ln cap="flat" cmpd="sng" w="19050">
            <a:solidFill>
              <a:srgbClr val="5858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1"/>
          <p:cNvCxnSpPr>
            <a:stCxn id="300" idx="1"/>
            <a:endCxn id="302" idx="1"/>
          </p:cNvCxnSpPr>
          <p:nvPr/>
        </p:nvCxnSpPr>
        <p:spPr>
          <a:xfrm>
            <a:off x="4385600" y="3486033"/>
            <a:ext cx="371700" cy="0"/>
          </a:xfrm>
          <a:prstGeom prst="straightConnector1">
            <a:avLst/>
          </a:prstGeom>
          <a:noFill/>
          <a:ln cap="flat" cmpd="sng" w="19050">
            <a:solidFill>
              <a:srgbClr val="58585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6" name="Google Shape;306;p31"/>
          <p:cNvCxnSpPr>
            <a:stCxn id="301" idx="1"/>
            <a:endCxn id="303" idx="1"/>
          </p:cNvCxnSpPr>
          <p:nvPr/>
        </p:nvCxnSpPr>
        <p:spPr>
          <a:xfrm>
            <a:off x="4385602" y="4556749"/>
            <a:ext cx="371700" cy="0"/>
          </a:xfrm>
          <a:prstGeom prst="straightConnector1">
            <a:avLst/>
          </a:prstGeom>
          <a:noFill/>
          <a:ln cap="flat" cmpd="sng" w="19050">
            <a:solidFill>
              <a:srgbClr val="58585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7" name="Google Shape;307;p31"/>
          <p:cNvCxnSpPr>
            <a:stCxn id="296" idx="2"/>
            <a:endCxn id="300" idx="0"/>
          </p:cNvCxnSpPr>
          <p:nvPr/>
        </p:nvCxnSpPr>
        <p:spPr>
          <a:xfrm>
            <a:off x="2348750" y="2823150"/>
            <a:ext cx="0" cy="166800"/>
          </a:xfrm>
          <a:prstGeom prst="straightConnector1">
            <a:avLst/>
          </a:prstGeom>
          <a:noFill/>
          <a:ln cap="flat" cmpd="sng" w="19050">
            <a:solidFill>
              <a:srgbClr val="5858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1"/>
          <p:cNvCxnSpPr>
            <a:stCxn id="300" idx="2"/>
            <a:endCxn id="301" idx="0"/>
          </p:cNvCxnSpPr>
          <p:nvPr/>
        </p:nvCxnSpPr>
        <p:spPr>
          <a:xfrm>
            <a:off x="2348750" y="3982233"/>
            <a:ext cx="0" cy="166800"/>
          </a:xfrm>
          <a:prstGeom prst="straightConnector1">
            <a:avLst/>
          </a:prstGeom>
          <a:noFill/>
          <a:ln cap="flat" cmpd="sng" w="19050">
            <a:solidFill>
              <a:srgbClr val="58585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40450" y="1917275"/>
            <a:ext cx="2945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Contents</a:t>
            </a:r>
            <a:endParaRPr b="1" sz="40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 rot="-5400000">
            <a:off x="-565764" y="3338626"/>
            <a:ext cx="2544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2021</a:t>
            </a:r>
            <a:endParaRPr b="1" sz="7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444200" y="1013525"/>
            <a:ext cx="46998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01 	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Project 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02	 — 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03	 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Data Engineering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04	 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05	 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Trading Strategy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06	 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Real-Time Trading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07	 —	</a:t>
            </a:r>
            <a:r>
              <a:rPr lang="en" sz="1200">
                <a:solidFill>
                  <a:srgbClr val="151515"/>
                </a:solidFill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sz="1200">
              <a:solidFill>
                <a:srgbClr val="15151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2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Next Steps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Gather tweets over a larger time frame and on multiple cryptocurrencies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Gather data from other sources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Reddit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News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Discord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Telegram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Explore whether phrase patterns and tweet activity translate across cryptocurrencies or are unique to each currency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Utilize model predicted risk and return to refine sizing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Alternative models (GRU, BERT)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00" y="1152475"/>
            <a:ext cx="37153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Demo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0" name="Google Shape;330;p34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4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 Overview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Why This Project?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Cryptocurrency trading volumes have skyrocketed to as high as $300B USD/day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no underlying asset, cryptocurrency valuations are often volatile and “hype-driven”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Twitter activity can signal both positive and negative interest in a coin.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Viral tweets can often have an near-immediate effect on the market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goal of this project is to create a profitable real time trading system that can generate signals in real time based on the sentiment of a tweet.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Project Steps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7"/>
          <p:cNvSpPr/>
          <p:nvPr/>
        </p:nvSpPr>
        <p:spPr>
          <a:xfrm rot="5400000">
            <a:off x="-1358450" y="2510600"/>
            <a:ext cx="4462200" cy="1745100"/>
          </a:xfrm>
          <a:prstGeom prst="trapezoid">
            <a:avLst>
              <a:gd fmla="val 25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7"/>
          <p:cNvSpPr/>
          <p:nvPr/>
        </p:nvSpPr>
        <p:spPr>
          <a:xfrm rot="5400000">
            <a:off x="490875" y="2510603"/>
            <a:ext cx="4462200" cy="1745100"/>
          </a:xfrm>
          <a:prstGeom prst="trapezoid">
            <a:avLst>
              <a:gd fmla="val 25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7"/>
          <p:cNvSpPr/>
          <p:nvPr/>
        </p:nvSpPr>
        <p:spPr>
          <a:xfrm rot="5400000">
            <a:off x="2323400" y="2527403"/>
            <a:ext cx="4495800" cy="1745100"/>
          </a:xfrm>
          <a:prstGeom prst="trapezoid">
            <a:avLst>
              <a:gd fmla="val 25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7"/>
          <p:cNvSpPr/>
          <p:nvPr/>
        </p:nvSpPr>
        <p:spPr>
          <a:xfrm rot="5400000">
            <a:off x="4139700" y="2528025"/>
            <a:ext cx="4561800" cy="1745100"/>
          </a:xfrm>
          <a:prstGeom prst="trapezoid">
            <a:avLst>
              <a:gd fmla="val 25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7"/>
          <p:cNvSpPr/>
          <p:nvPr/>
        </p:nvSpPr>
        <p:spPr>
          <a:xfrm rot="5400000">
            <a:off x="6033000" y="2525449"/>
            <a:ext cx="4476900" cy="1745100"/>
          </a:xfrm>
          <a:prstGeom prst="trapezoid">
            <a:avLst>
              <a:gd fmla="val 25000" name="adj"/>
            </a:avLst>
          </a:prstGeom>
          <a:solidFill>
            <a:srgbClr val="15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00" y="1962500"/>
            <a:ext cx="1745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</a:t>
            </a:r>
            <a:endParaRPr sz="1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Collection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849425" y="1962500"/>
            <a:ext cx="1745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Engineering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698750" y="1962500"/>
            <a:ext cx="1745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</a:t>
            </a:r>
            <a:endParaRPr sz="1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Training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548078" y="1978675"/>
            <a:ext cx="1745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Trading</a:t>
            </a:r>
            <a:endParaRPr sz="1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Strategy</a:t>
            </a:r>
            <a:endParaRPr sz="16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7398900" y="1962500"/>
            <a:ext cx="1745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Real-Time Trading</a:t>
            </a:r>
            <a:endParaRPr sz="1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00" y="2552250"/>
            <a:ext cx="1745100" cy="19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Twitter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API for historical tweet data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CryptoCompare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API for historical Solana price data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Binance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API for live Solana price data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849425" y="2552250"/>
            <a:ext cx="1745100" cy="19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Label tweets with 24h trailing return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Tokenize historical and real time tweets to standardize length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698750" y="2552250"/>
            <a:ext cx="1745100" cy="19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 </a:t>
            </a: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LSTM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model on two weeks of historical data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Predict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24-hour returns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548075" y="2552250"/>
            <a:ext cx="1745100" cy="19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Utilize </a:t>
            </a: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sentiment analysis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 predict price movement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 price predictions into </a:t>
            </a: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trading signals</a:t>
            </a:r>
            <a:endParaRPr sz="11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398900" y="2552250"/>
            <a:ext cx="1745100" cy="19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Stream Twitter data in </a:t>
            </a: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real-time</a:t>
            </a:r>
            <a:endParaRPr sz="11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 trading signals and track PNL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61290" lvl="0" marL="1828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Execute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long/buy and short/sell orders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descr="Icon of shopping cart." id="107" name="Google Shape;107;p17"/>
          <p:cNvSpPr/>
          <p:nvPr/>
        </p:nvSpPr>
        <p:spPr>
          <a:xfrm>
            <a:off x="710344" y="1577574"/>
            <a:ext cx="324608" cy="268054"/>
          </a:xfrm>
          <a:custGeom>
            <a:rect b="b" l="l" r="r" t="t"/>
            <a:pathLst>
              <a:path extrusionOk="0" h="826" w="901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Icon of wrench. " id="108" name="Google Shape;108;p17"/>
          <p:cNvSpPr/>
          <p:nvPr/>
        </p:nvSpPr>
        <p:spPr>
          <a:xfrm>
            <a:off x="2562369" y="1567827"/>
            <a:ext cx="319199" cy="287547"/>
          </a:xfrm>
          <a:custGeom>
            <a:rect b="b" l="l" r="r" t="t"/>
            <a:pathLst>
              <a:path extrusionOk="0" h="886" w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money. " id="109" name="Google Shape;109;p17"/>
          <p:cNvGrpSpPr/>
          <p:nvPr/>
        </p:nvGrpSpPr>
        <p:grpSpPr>
          <a:xfrm>
            <a:off x="6258752" y="1545361"/>
            <a:ext cx="324583" cy="294062"/>
            <a:chOff x="3746500" y="1344613"/>
            <a:chExt cx="285750" cy="287338"/>
          </a:xfrm>
        </p:grpSpPr>
        <p:sp>
          <p:nvSpPr>
            <p:cNvPr id="110" name="Google Shape;110;p17"/>
            <p:cNvSpPr/>
            <p:nvPr/>
          </p:nvSpPr>
          <p:spPr>
            <a:xfrm>
              <a:off x="3746500" y="1344613"/>
              <a:ext cx="285750" cy="182564"/>
            </a:xfrm>
            <a:custGeom>
              <a:rect b="b" l="l" r="r" t="t"/>
              <a:pathLst>
                <a:path extrusionOk="0" h="573" w="90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775075" y="1373188"/>
              <a:ext cx="228600" cy="125413"/>
            </a:xfrm>
            <a:custGeom>
              <a:rect b="b" l="l" r="r" t="t"/>
              <a:pathLst>
                <a:path extrusionOk="0" h="392" w="723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756025" y="1598613"/>
              <a:ext cx="133350" cy="33338"/>
            </a:xfrm>
            <a:custGeom>
              <a:rect b="b" l="l" r="r" t="t"/>
              <a:pathLst>
                <a:path extrusionOk="0" h="104" w="421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756025" y="1474788"/>
              <a:ext cx="133350" cy="28575"/>
            </a:xfrm>
            <a:custGeom>
              <a:rect b="b" l="l" r="r" t="t"/>
              <a:pathLst>
                <a:path extrusionOk="0" h="90" w="42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756025" y="1503363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756025" y="1574800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756025" y="1550988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756025" y="1527175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paper. " id="118" name="Google Shape;118;p17"/>
          <p:cNvGrpSpPr/>
          <p:nvPr/>
        </p:nvGrpSpPr>
        <p:grpSpPr>
          <a:xfrm>
            <a:off x="8106576" y="1538990"/>
            <a:ext cx="262810" cy="306581"/>
            <a:chOff x="4926013" y="796925"/>
            <a:chExt cx="220664" cy="285750"/>
          </a:xfrm>
        </p:grpSpPr>
        <p:sp>
          <p:nvSpPr>
            <p:cNvPr id="119" name="Google Shape;119;p17"/>
            <p:cNvSpPr/>
            <p:nvPr/>
          </p:nvSpPr>
          <p:spPr>
            <a:xfrm>
              <a:off x="5026025" y="996950"/>
              <a:ext cx="303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064125" y="930275"/>
              <a:ext cx="28500" cy="9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987925" y="977900"/>
              <a:ext cx="28500" cy="4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926013" y="796925"/>
              <a:ext cx="220664" cy="285750"/>
            </a:xfrm>
            <a:custGeom>
              <a:rect b="b" l="l" r="r" t="t"/>
              <a:pathLst>
                <a:path extrusionOk="0" h="722" w="553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408010" y="1545325"/>
            <a:ext cx="326387" cy="294063"/>
            <a:chOff x="877888" y="771525"/>
            <a:chExt cx="287338" cy="287339"/>
          </a:xfrm>
        </p:grpSpPr>
        <p:sp>
          <p:nvSpPr>
            <p:cNvPr id="124" name="Google Shape;124;p17"/>
            <p:cNvSpPr/>
            <p:nvPr/>
          </p:nvSpPr>
          <p:spPr>
            <a:xfrm>
              <a:off x="877888" y="771525"/>
              <a:ext cx="61913" cy="287339"/>
            </a:xfrm>
            <a:custGeom>
              <a:rect b="b" l="l" r="r" t="t"/>
              <a:pathLst>
                <a:path extrusionOk="0" h="903" w="196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27113" y="771525"/>
              <a:ext cx="66675" cy="287339"/>
            </a:xfrm>
            <a:custGeom>
              <a:rect b="b" l="l" r="r" t="t"/>
              <a:pathLst>
                <a:path extrusionOk="0" h="903" w="211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949325" y="771525"/>
              <a:ext cx="68263" cy="287339"/>
            </a:xfrm>
            <a:custGeom>
              <a:rect b="b" l="l" r="r" t="t"/>
              <a:pathLst>
                <a:path extrusionOk="0" h="903" w="211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103313" y="771525"/>
              <a:ext cx="61913" cy="287339"/>
            </a:xfrm>
            <a:custGeom>
              <a:rect b="b" l="l" r="r" t="t"/>
              <a:pathLst>
                <a:path extrusionOk="0" h="903" w="195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Collection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Data Collection with APIs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39999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Twitter Data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Developer account with elevated access to Twitter API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Tweepy library to access the Twitter API through Python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Search_recent_tweets function to collect historical tweets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Stream.filter function to stream tweets in real time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4832400" y="1152475"/>
            <a:ext cx="39999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Price Data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Cryptocompare web-socket API to collect historical Solana price data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From symbol - SOL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To symbol - USD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Binance web-socket API to collect real time Solana price data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From symbol - SOL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To symbol - USDT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345" y="3977168"/>
            <a:ext cx="1306501" cy="73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841" y="3691373"/>
            <a:ext cx="130652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150" y="3691375"/>
            <a:ext cx="13065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1650" y="3691375"/>
            <a:ext cx="1306500" cy="1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Text Analysis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75" y="1017725"/>
            <a:ext cx="54662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51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237575" y="501725"/>
            <a:ext cx="2443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Engineering</a:t>
            </a:r>
            <a:endParaRPr b="1"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384900" y="1661375"/>
            <a:ext cx="2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10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2566450" y="2451725"/>
            <a:ext cx="4608000" cy="0"/>
          </a:xfrm>
          <a:prstGeom prst="straightConnector1">
            <a:avLst/>
          </a:prstGeom>
          <a:noFill/>
          <a:ln cap="flat" cmpd="sng" w="9525">
            <a:solidFill>
              <a:srgbClr val="B1B1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 rot="-5400000">
            <a:off x="-359075" y="3773925"/>
            <a:ext cx="167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REAL TIME INTELLIGENT SYSTEMS FINAL PROJECT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89975" y="473075"/>
            <a:ext cx="248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BOGDAN CONSTANTINESCU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KAI HAYDEN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ROB VOLGMAN</a:t>
            </a:r>
            <a:endParaRPr b="1" sz="700">
              <a:solidFill>
                <a:srgbClr val="ADAD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