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71DAC2-D19F-4AD3-9EDE-E477E3A93F9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6491270-0429-4C12-B099-36A2FE35C2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ACD3B94-8BC9-4D7E-A2EE-D6D86EA0E294}"/>
              </a:ext>
            </a:extLst>
          </p:cNvPr>
          <p:cNvSpPr>
            <a:spLocks noGrp="1"/>
          </p:cNvSpPr>
          <p:nvPr>
            <p:ph type="dt" sz="half" idx="10"/>
          </p:nvPr>
        </p:nvSpPr>
        <p:spPr/>
        <p:txBody>
          <a:bodyPr/>
          <a:lstStyle/>
          <a:p>
            <a:fld id="{49D9EFAF-4DC8-4DE3-B697-922F167234DC}" type="datetimeFigureOut">
              <a:rPr lang="zh-CN" altLang="en-US" smtClean="0"/>
              <a:t>2019/12/28</a:t>
            </a:fld>
            <a:endParaRPr lang="zh-CN" altLang="en-US"/>
          </a:p>
        </p:txBody>
      </p:sp>
      <p:sp>
        <p:nvSpPr>
          <p:cNvPr id="5" name="页脚占位符 4">
            <a:extLst>
              <a:ext uri="{FF2B5EF4-FFF2-40B4-BE49-F238E27FC236}">
                <a16:creationId xmlns:a16="http://schemas.microsoft.com/office/drawing/2014/main" id="{76465AE4-D954-472B-9696-95480CE965E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5E62F35-1BD6-4448-B2F2-3EC283B82375}"/>
              </a:ext>
            </a:extLst>
          </p:cNvPr>
          <p:cNvSpPr>
            <a:spLocks noGrp="1"/>
          </p:cNvSpPr>
          <p:nvPr>
            <p:ph type="sldNum" sz="quarter" idx="12"/>
          </p:nvPr>
        </p:nvSpPr>
        <p:spPr/>
        <p:txBody>
          <a:bodyPr/>
          <a:lstStyle/>
          <a:p>
            <a:fld id="{71A6DBE8-0103-4635-95DA-F014E83B002C}" type="slidenum">
              <a:rPr lang="zh-CN" altLang="en-US" smtClean="0"/>
              <a:t>‹#›</a:t>
            </a:fld>
            <a:endParaRPr lang="zh-CN" altLang="en-US"/>
          </a:p>
        </p:txBody>
      </p:sp>
    </p:spTree>
    <p:extLst>
      <p:ext uri="{BB962C8B-B14F-4D97-AF65-F5344CB8AC3E}">
        <p14:creationId xmlns:p14="http://schemas.microsoft.com/office/powerpoint/2010/main" val="230144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2D4F6C-1BC0-4E6A-8457-EE5D0CD2303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BE41538-D7C1-4004-891A-E841AE8CDB1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1BDC311-B755-489B-B4D0-6E57DA64007D}"/>
              </a:ext>
            </a:extLst>
          </p:cNvPr>
          <p:cNvSpPr>
            <a:spLocks noGrp="1"/>
          </p:cNvSpPr>
          <p:nvPr>
            <p:ph type="dt" sz="half" idx="10"/>
          </p:nvPr>
        </p:nvSpPr>
        <p:spPr/>
        <p:txBody>
          <a:bodyPr/>
          <a:lstStyle/>
          <a:p>
            <a:fld id="{49D9EFAF-4DC8-4DE3-B697-922F167234DC}" type="datetimeFigureOut">
              <a:rPr lang="zh-CN" altLang="en-US" smtClean="0"/>
              <a:t>2019/12/28</a:t>
            </a:fld>
            <a:endParaRPr lang="zh-CN" altLang="en-US"/>
          </a:p>
        </p:txBody>
      </p:sp>
      <p:sp>
        <p:nvSpPr>
          <p:cNvPr id="5" name="页脚占位符 4">
            <a:extLst>
              <a:ext uri="{FF2B5EF4-FFF2-40B4-BE49-F238E27FC236}">
                <a16:creationId xmlns:a16="http://schemas.microsoft.com/office/drawing/2014/main" id="{BF962740-53C9-4AAE-8C4D-E4534CEF3BF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6171D81-2C81-4A7D-9E17-729E629C8E50}"/>
              </a:ext>
            </a:extLst>
          </p:cNvPr>
          <p:cNvSpPr>
            <a:spLocks noGrp="1"/>
          </p:cNvSpPr>
          <p:nvPr>
            <p:ph type="sldNum" sz="quarter" idx="12"/>
          </p:nvPr>
        </p:nvSpPr>
        <p:spPr/>
        <p:txBody>
          <a:bodyPr/>
          <a:lstStyle/>
          <a:p>
            <a:fld id="{71A6DBE8-0103-4635-95DA-F014E83B002C}" type="slidenum">
              <a:rPr lang="zh-CN" altLang="en-US" smtClean="0"/>
              <a:t>‹#›</a:t>
            </a:fld>
            <a:endParaRPr lang="zh-CN" altLang="en-US"/>
          </a:p>
        </p:txBody>
      </p:sp>
    </p:spTree>
    <p:extLst>
      <p:ext uri="{BB962C8B-B14F-4D97-AF65-F5344CB8AC3E}">
        <p14:creationId xmlns:p14="http://schemas.microsoft.com/office/powerpoint/2010/main" val="2910159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69C0BDD-D3B5-4032-B90E-23AF5EAC099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09C1E3E-7F41-45AE-B1B4-F4D058A0520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23282E7-3D85-488A-BF66-C91FA5F51704}"/>
              </a:ext>
            </a:extLst>
          </p:cNvPr>
          <p:cNvSpPr>
            <a:spLocks noGrp="1"/>
          </p:cNvSpPr>
          <p:nvPr>
            <p:ph type="dt" sz="half" idx="10"/>
          </p:nvPr>
        </p:nvSpPr>
        <p:spPr/>
        <p:txBody>
          <a:bodyPr/>
          <a:lstStyle/>
          <a:p>
            <a:fld id="{49D9EFAF-4DC8-4DE3-B697-922F167234DC}" type="datetimeFigureOut">
              <a:rPr lang="zh-CN" altLang="en-US" smtClean="0"/>
              <a:t>2019/12/28</a:t>
            </a:fld>
            <a:endParaRPr lang="zh-CN" altLang="en-US"/>
          </a:p>
        </p:txBody>
      </p:sp>
      <p:sp>
        <p:nvSpPr>
          <p:cNvPr id="5" name="页脚占位符 4">
            <a:extLst>
              <a:ext uri="{FF2B5EF4-FFF2-40B4-BE49-F238E27FC236}">
                <a16:creationId xmlns:a16="http://schemas.microsoft.com/office/drawing/2014/main" id="{D450594A-82E2-430C-9A49-446D72BB7B3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91E8EF1-5D03-4D66-87C2-2C61FB6BC2F4}"/>
              </a:ext>
            </a:extLst>
          </p:cNvPr>
          <p:cNvSpPr>
            <a:spLocks noGrp="1"/>
          </p:cNvSpPr>
          <p:nvPr>
            <p:ph type="sldNum" sz="quarter" idx="12"/>
          </p:nvPr>
        </p:nvSpPr>
        <p:spPr/>
        <p:txBody>
          <a:bodyPr/>
          <a:lstStyle/>
          <a:p>
            <a:fld id="{71A6DBE8-0103-4635-95DA-F014E83B002C}" type="slidenum">
              <a:rPr lang="zh-CN" altLang="en-US" smtClean="0"/>
              <a:t>‹#›</a:t>
            </a:fld>
            <a:endParaRPr lang="zh-CN" altLang="en-US"/>
          </a:p>
        </p:txBody>
      </p:sp>
    </p:spTree>
    <p:extLst>
      <p:ext uri="{BB962C8B-B14F-4D97-AF65-F5344CB8AC3E}">
        <p14:creationId xmlns:p14="http://schemas.microsoft.com/office/powerpoint/2010/main" val="2245819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08DE59-565D-40C6-A9CC-204B4EF6EDF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CCFB456-7C1D-4460-A92B-634EC11C424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1D650CF-6E47-44C9-AB96-77AF3AF27645}"/>
              </a:ext>
            </a:extLst>
          </p:cNvPr>
          <p:cNvSpPr>
            <a:spLocks noGrp="1"/>
          </p:cNvSpPr>
          <p:nvPr>
            <p:ph type="dt" sz="half" idx="10"/>
          </p:nvPr>
        </p:nvSpPr>
        <p:spPr/>
        <p:txBody>
          <a:bodyPr/>
          <a:lstStyle/>
          <a:p>
            <a:fld id="{49D9EFAF-4DC8-4DE3-B697-922F167234DC}" type="datetimeFigureOut">
              <a:rPr lang="zh-CN" altLang="en-US" smtClean="0"/>
              <a:t>2019/12/28</a:t>
            </a:fld>
            <a:endParaRPr lang="zh-CN" altLang="en-US"/>
          </a:p>
        </p:txBody>
      </p:sp>
      <p:sp>
        <p:nvSpPr>
          <p:cNvPr id="5" name="页脚占位符 4">
            <a:extLst>
              <a:ext uri="{FF2B5EF4-FFF2-40B4-BE49-F238E27FC236}">
                <a16:creationId xmlns:a16="http://schemas.microsoft.com/office/drawing/2014/main" id="{A3929D77-C4C2-44EF-8665-113D4AA6CB7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3209510-D868-4A8A-97D6-A32795AF7000}"/>
              </a:ext>
            </a:extLst>
          </p:cNvPr>
          <p:cNvSpPr>
            <a:spLocks noGrp="1"/>
          </p:cNvSpPr>
          <p:nvPr>
            <p:ph type="sldNum" sz="quarter" idx="12"/>
          </p:nvPr>
        </p:nvSpPr>
        <p:spPr/>
        <p:txBody>
          <a:bodyPr/>
          <a:lstStyle/>
          <a:p>
            <a:fld id="{71A6DBE8-0103-4635-95DA-F014E83B002C}" type="slidenum">
              <a:rPr lang="zh-CN" altLang="en-US" smtClean="0"/>
              <a:t>‹#›</a:t>
            </a:fld>
            <a:endParaRPr lang="zh-CN" altLang="en-US"/>
          </a:p>
        </p:txBody>
      </p:sp>
    </p:spTree>
    <p:extLst>
      <p:ext uri="{BB962C8B-B14F-4D97-AF65-F5344CB8AC3E}">
        <p14:creationId xmlns:p14="http://schemas.microsoft.com/office/powerpoint/2010/main" val="3106552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A5717B-EA3B-4DA7-93CC-3DC77EF2FC1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0172A8F-FC23-4DD8-974D-F4E8CA0B4F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553F9DD-7959-4DF5-A218-F86856027128}"/>
              </a:ext>
            </a:extLst>
          </p:cNvPr>
          <p:cNvSpPr>
            <a:spLocks noGrp="1"/>
          </p:cNvSpPr>
          <p:nvPr>
            <p:ph type="dt" sz="half" idx="10"/>
          </p:nvPr>
        </p:nvSpPr>
        <p:spPr/>
        <p:txBody>
          <a:bodyPr/>
          <a:lstStyle/>
          <a:p>
            <a:fld id="{49D9EFAF-4DC8-4DE3-B697-922F167234DC}" type="datetimeFigureOut">
              <a:rPr lang="zh-CN" altLang="en-US" smtClean="0"/>
              <a:t>2019/12/28</a:t>
            </a:fld>
            <a:endParaRPr lang="zh-CN" altLang="en-US"/>
          </a:p>
        </p:txBody>
      </p:sp>
      <p:sp>
        <p:nvSpPr>
          <p:cNvPr id="5" name="页脚占位符 4">
            <a:extLst>
              <a:ext uri="{FF2B5EF4-FFF2-40B4-BE49-F238E27FC236}">
                <a16:creationId xmlns:a16="http://schemas.microsoft.com/office/drawing/2014/main" id="{E9C44D81-81A7-4920-83D4-56539650254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32C5EEF-B15B-4B8F-A23F-F01DB3106378}"/>
              </a:ext>
            </a:extLst>
          </p:cNvPr>
          <p:cNvSpPr>
            <a:spLocks noGrp="1"/>
          </p:cNvSpPr>
          <p:nvPr>
            <p:ph type="sldNum" sz="quarter" idx="12"/>
          </p:nvPr>
        </p:nvSpPr>
        <p:spPr/>
        <p:txBody>
          <a:bodyPr/>
          <a:lstStyle/>
          <a:p>
            <a:fld id="{71A6DBE8-0103-4635-95DA-F014E83B002C}" type="slidenum">
              <a:rPr lang="zh-CN" altLang="en-US" smtClean="0"/>
              <a:t>‹#›</a:t>
            </a:fld>
            <a:endParaRPr lang="zh-CN" altLang="en-US"/>
          </a:p>
        </p:txBody>
      </p:sp>
    </p:spTree>
    <p:extLst>
      <p:ext uri="{BB962C8B-B14F-4D97-AF65-F5344CB8AC3E}">
        <p14:creationId xmlns:p14="http://schemas.microsoft.com/office/powerpoint/2010/main" val="2963546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3067A4-45C1-4889-B124-7419A135BA4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E894203-5ACD-45CF-9353-BAB6AE5B56D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8635CC3-040A-4AC0-AD2E-62FE66CB115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4A351D3-0E79-459A-9B2E-6C202B976665}"/>
              </a:ext>
            </a:extLst>
          </p:cNvPr>
          <p:cNvSpPr>
            <a:spLocks noGrp="1"/>
          </p:cNvSpPr>
          <p:nvPr>
            <p:ph type="dt" sz="half" idx="10"/>
          </p:nvPr>
        </p:nvSpPr>
        <p:spPr/>
        <p:txBody>
          <a:bodyPr/>
          <a:lstStyle/>
          <a:p>
            <a:fld id="{49D9EFAF-4DC8-4DE3-B697-922F167234DC}" type="datetimeFigureOut">
              <a:rPr lang="zh-CN" altLang="en-US" smtClean="0"/>
              <a:t>2019/12/28</a:t>
            </a:fld>
            <a:endParaRPr lang="zh-CN" altLang="en-US"/>
          </a:p>
        </p:txBody>
      </p:sp>
      <p:sp>
        <p:nvSpPr>
          <p:cNvPr id="6" name="页脚占位符 5">
            <a:extLst>
              <a:ext uri="{FF2B5EF4-FFF2-40B4-BE49-F238E27FC236}">
                <a16:creationId xmlns:a16="http://schemas.microsoft.com/office/drawing/2014/main" id="{F65A4737-3C7B-49B1-9381-38CD3719CDD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1D52C39-2A0B-4133-B6D1-63D236FC9E3D}"/>
              </a:ext>
            </a:extLst>
          </p:cNvPr>
          <p:cNvSpPr>
            <a:spLocks noGrp="1"/>
          </p:cNvSpPr>
          <p:nvPr>
            <p:ph type="sldNum" sz="quarter" idx="12"/>
          </p:nvPr>
        </p:nvSpPr>
        <p:spPr/>
        <p:txBody>
          <a:bodyPr/>
          <a:lstStyle/>
          <a:p>
            <a:fld id="{71A6DBE8-0103-4635-95DA-F014E83B002C}" type="slidenum">
              <a:rPr lang="zh-CN" altLang="en-US" smtClean="0"/>
              <a:t>‹#›</a:t>
            </a:fld>
            <a:endParaRPr lang="zh-CN" altLang="en-US"/>
          </a:p>
        </p:txBody>
      </p:sp>
    </p:spTree>
    <p:extLst>
      <p:ext uri="{BB962C8B-B14F-4D97-AF65-F5344CB8AC3E}">
        <p14:creationId xmlns:p14="http://schemas.microsoft.com/office/powerpoint/2010/main" val="1944886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D9CD62-8083-46FF-A292-00FA94A7DDB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B489AA9-1D12-4331-A1EC-7EC8ED1E25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C2A22A4-9AE2-46FA-8083-A923395BF84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F47064C-A54F-4B6B-8562-2249733E2C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7AF65EC-E71F-40BB-880B-0AA3492955A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5D3C9D09-ED92-4839-A690-84BB539925C4}"/>
              </a:ext>
            </a:extLst>
          </p:cNvPr>
          <p:cNvSpPr>
            <a:spLocks noGrp="1"/>
          </p:cNvSpPr>
          <p:nvPr>
            <p:ph type="dt" sz="half" idx="10"/>
          </p:nvPr>
        </p:nvSpPr>
        <p:spPr/>
        <p:txBody>
          <a:bodyPr/>
          <a:lstStyle/>
          <a:p>
            <a:fld id="{49D9EFAF-4DC8-4DE3-B697-922F167234DC}" type="datetimeFigureOut">
              <a:rPr lang="zh-CN" altLang="en-US" smtClean="0"/>
              <a:t>2019/12/28</a:t>
            </a:fld>
            <a:endParaRPr lang="zh-CN" altLang="en-US"/>
          </a:p>
        </p:txBody>
      </p:sp>
      <p:sp>
        <p:nvSpPr>
          <p:cNvPr id="8" name="页脚占位符 7">
            <a:extLst>
              <a:ext uri="{FF2B5EF4-FFF2-40B4-BE49-F238E27FC236}">
                <a16:creationId xmlns:a16="http://schemas.microsoft.com/office/drawing/2014/main" id="{75EB3098-FF8D-4D5F-821D-3C60C64A70E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CDF9DE1-E0A3-4DD5-8AEC-BCF9316A3509}"/>
              </a:ext>
            </a:extLst>
          </p:cNvPr>
          <p:cNvSpPr>
            <a:spLocks noGrp="1"/>
          </p:cNvSpPr>
          <p:nvPr>
            <p:ph type="sldNum" sz="quarter" idx="12"/>
          </p:nvPr>
        </p:nvSpPr>
        <p:spPr/>
        <p:txBody>
          <a:bodyPr/>
          <a:lstStyle/>
          <a:p>
            <a:fld id="{71A6DBE8-0103-4635-95DA-F014E83B002C}" type="slidenum">
              <a:rPr lang="zh-CN" altLang="en-US" smtClean="0"/>
              <a:t>‹#›</a:t>
            </a:fld>
            <a:endParaRPr lang="zh-CN" altLang="en-US"/>
          </a:p>
        </p:txBody>
      </p:sp>
    </p:spTree>
    <p:extLst>
      <p:ext uri="{BB962C8B-B14F-4D97-AF65-F5344CB8AC3E}">
        <p14:creationId xmlns:p14="http://schemas.microsoft.com/office/powerpoint/2010/main" val="2219740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ADBA8B-12AE-4921-A062-607363C219A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039CAF9-9440-47C6-BC64-177D14B1E712}"/>
              </a:ext>
            </a:extLst>
          </p:cNvPr>
          <p:cNvSpPr>
            <a:spLocks noGrp="1"/>
          </p:cNvSpPr>
          <p:nvPr>
            <p:ph type="dt" sz="half" idx="10"/>
          </p:nvPr>
        </p:nvSpPr>
        <p:spPr/>
        <p:txBody>
          <a:bodyPr/>
          <a:lstStyle/>
          <a:p>
            <a:fld id="{49D9EFAF-4DC8-4DE3-B697-922F167234DC}" type="datetimeFigureOut">
              <a:rPr lang="zh-CN" altLang="en-US" smtClean="0"/>
              <a:t>2019/12/28</a:t>
            </a:fld>
            <a:endParaRPr lang="zh-CN" altLang="en-US"/>
          </a:p>
        </p:txBody>
      </p:sp>
      <p:sp>
        <p:nvSpPr>
          <p:cNvPr id="4" name="页脚占位符 3">
            <a:extLst>
              <a:ext uri="{FF2B5EF4-FFF2-40B4-BE49-F238E27FC236}">
                <a16:creationId xmlns:a16="http://schemas.microsoft.com/office/drawing/2014/main" id="{70B3FBCB-41F8-4452-8ADC-9E176E3A95D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C68C472-96D6-4447-94F9-E2815180A51E}"/>
              </a:ext>
            </a:extLst>
          </p:cNvPr>
          <p:cNvSpPr>
            <a:spLocks noGrp="1"/>
          </p:cNvSpPr>
          <p:nvPr>
            <p:ph type="sldNum" sz="quarter" idx="12"/>
          </p:nvPr>
        </p:nvSpPr>
        <p:spPr/>
        <p:txBody>
          <a:bodyPr/>
          <a:lstStyle/>
          <a:p>
            <a:fld id="{71A6DBE8-0103-4635-95DA-F014E83B002C}" type="slidenum">
              <a:rPr lang="zh-CN" altLang="en-US" smtClean="0"/>
              <a:t>‹#›</a:t>
            </a:fld>
            <a:endParaRPr lang="zh-CN" altLang="en-US"/>
          </a:p>
        </p:txBody>
      </p:sp>
    </p:spTree>
    <p:extLst>
      <p:ext uri="{BB962C8B-B14F-4D97-AF65-F5344CB8AC3E}">
        <p14:creationId xmlns:p14="http://schemas.microsoft.com/office/powerpoint/2010/main" val="1232839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0C10999-6672-4A2A-AFB3-B589B51AD133}"/>
              </a:ext>
            </a:extLst>
          </p:cNvPr>
          <p:cNvSpPr>
            <a:spLocks noGrp="1"/>
          </p:cNvSpPr>
          <p:nvPr>
            <p:ph type="dt" sz="half" idx="10"/>
          </p:nvPr>
        </p:nvSpPr>
        <p:spPr/>
        <p:txBody>
          <a:bodyPr/>
          <a:lstStyle/>
          <a:p>
            <a:fld id="{49D9EFAF-4DC8-4DE3-B697-922F167234DC}" type="datetimeFigureOut">
              <a:rPr lang="zh-CN" altLang="en-US" smtClean="0"/>
              <a:t>2019/12/28</a:t>
            </a:fld>
            <a:endParaRPr lang="zh-CN" altLang="en-US"/>
          </a:p>
        </p:txBody>
      </p:sp>
      <p:sp>
        <p:nvSpPr>
          <p:cNvPr id="3" name="页脚占位符 2">
            <a:extLst>
              <a:ext uri="{FF2B5EF4-FFF2-40B4-BE49-F238E27FC236}">
                <a16:creationId xmlns:a16="http://schemas.microsoft.com/office/drawing/2014/main" id="{6521C8FE-3EA8-4E97-AE05-93A56184053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9FC7C57-065A-431C-A65C-921564BDF067}"/>
              </a:ext>
            </a:extLst>
          </p:cNvPr>
          <p:cNvSpPr>
            <a:spLocks noGrp="1"/>
          </p:cNvSpPr>
          <p:nvPr>
            <p:ph type="sldNum" sz="quarter" idx="12"/>
          </p:nvPr>
        </p:nvSpPr>
        <p:spPr/>
        <p:txBody>
          <a:bodyPr/>
          <a:lstStyle/>
          <a:p>
            <a:fld id="{71A6DBE8-0103-4635-95DA-F014E83B002C}" type="slidenum">
              <a:rPr lang="zh-CN" altLang="en-US" smtClean="0"/>
              <a:t>‹#›</a:t>
            </a:fld>
            <a:endParaRPr lang="zh-CN" altLang="en-US"/>
          </a:p>
        </p:txBody>
      </p:sp>
    </p:spTree>
    <p:extLst>
      <p:ext uri="{BB962C8B-B14F-4D97-AF65-F5344CB8AC3E}">
        <p14:creationId xmlns:p14="http://schemas.microsoft.com/office/powerpoint/2010/main" val="3784329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994DC3-2E51-42F8-989A-F84DE365A99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63147F5-A800-4F0B-A871-560F5FF635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177C49A-F114-4361-9F30-F68545565F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ADE6DCB-4535-4B6C-9B94-646E29ED3954}"/>
              </a:ext>
            </a:extLst>
          </p:cNvPr>
          <p:cNvSpPr>
            <a:spLocks noGrp="1"/>
          </p:cNvSpPr>
          <p:nvPr>
            <p:ph type="dt" sz="half" idx="10"/>
          </p:nvPr>
        </p:nvSpPr>
        <p:spPr/>
        <p:txBody>
          <a:bodyPr/>
          <a:lstStyle/>
          <a:p>
            <a:fld id="{49D9EFAF-4DC8-4DE3-B697-922F167234DC}" type="datetimeFigureOut">
              <a:rPr lang="zh-CN" altLang="en-US" smtClean="0"/>
              <a:t>2019/12/28</a:t>
            </a:fld>
            <a:endParaRPr lang="zh-CN" altLang="en-US"/>
          </a:p>
        </p:txBody>
      </p:sp>
      <p:sp>
        <p:nvSpPr>
          <p:cNvPr id="6" name="页脚占位符 5">
            <a:extLst>
              <a:ext uri="{FF2B5EF4-FFF2-40B4-BE49-F238E27FC236}">
                <a16:creationId xmlns:a16="http://schemas.microsoft.com/office/drawing/2014/main" id="{C140F696-CB83-4374-9D3F-D6330EB1662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DF1D9BB-1D79-4B87-8732-7F7DF49B8E8D}"/>
              </a:ext>
            </a:extLst>
          </p:cNvPr>
          <p:cNvSpPr>
            <a:spLocks noGrp="1"/>
          </p:cNvSpPr>
          <p:nvPr>
            <p:ph type="sldNum" sz="quarter" idx="12"/>
          </p:nvPr>
        </p:nvSpPr>
        <p:spPr/>
        <p:txBody>
          <a:bodyPr/>
          <a:lstStyle/>
          <a:p>
            <a:fld id="{71A6DBE8-0103-4635-95DA-F014E83B002C}" type="slidenum">
              <a:rPr lang="zh-CN" altLang="en-US" smtClean="0"/>
              <a:t>‹#›</a:t>
            </a:fld>
            <a:endParaRPr lang="zh-CN" altLang="en-US"/>
          </a:p>
        </p:txBody>
      </p:sp>
    </p:spTree>
    <p:extLst>
      <p:ext uri="{BB962C8B-B14F-4D97-AF65-F5344CB8AC3E}">
        <p14:creationId xmlns:p14="http://schemas.microsoft.com/office/powerpoint/2010/main" val="1080794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40B37C-39A9-4776-9EDD-6D9F1B50550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5542D8A-D43F-41E9-ADED-C2ACBEC7A6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05601EC-A5AD-40AD-80B8-61DB833D2C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5F0768A-743D-4F6E-A1F7-4D744608639D}"/>
              </a:ext>
            </a:extLst>
          </p:cNvPr>
          <p:cNvSpPr>
            <a:spLocks noGrp="1"/>
          </p:cNvSpPr>
          <p:nvPr>
            <p:ph type="dt" sz="half" idx="10"/>
          </p:nvPr>
        </p:nvSpPr>
        <p:spPr/>
        <p:txBody>
          <a:bodyPr/>
          <a:lstStyle/>
          <a:p>
            <a:fld id="{49D9EFAF-4DC8-4DE3-B697-922F167234DC}" type="datetimeFigureOut">
              <a:rPr lang="zh-CN" altLang="en-US" smtClean="0"/>
              <a:t>2019/12/28</a:t>
            </a:fld>
            <a:endParaRPr lang="zh-CN" altLang="en-US"/>
          </a:p>
        </p:txBody>
      </p:sp>
      <p:sp>
        <p:nvSpPr>
          <p:cNvPr id="6" name="页脚占位符 5">
            <a:extLst>
              <a:ext uri="{FF2B5EF4-FFF2-40B4-BE49-F238E27FC236}">
                <a16:creationId xmlns:a16="http://schemas.microsoft.com/office/drawing/2014/main" id="{71B9567B-FA09-4D42-B43F-30FE6BE2D83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4A8076B-C401-46A1-A61C-534752DEFCF6}"/>
              </a:ext>
            </a:extLst>
          </p:cNvPr>
          <p:cNvSpPr>
            <a:spLocks noGrp="1"/>
          </p:cNvSpPr>
          <p:nvPr>
            <p:ph type="sldNum" sz="quarter" idx="12"/>
          </p:nvPr>
        </p:nvSpPr>
        <p:spPr/>
        <p:txBody>
          <a:bodyPr/>
          <a:lstStyle/>
          <a:p>
            <a:fld id="{71A6DBE8-0103-4635-95DA-F014E83B002C}" type="slidenum">
              <a:rPr lang="zh-CN" altLang="en-US" smtClean="0"/>
              <a:t>‹#›</a:t>
            </a:fld>
            <a:endParaRPr lang="zh-CN" altLang="en-US"/>
          </a:p>
        </p:txBody>
      </p:sp>
    </p:spTree>
    <p:extLst>
      <p:ext uri="{BB962C8B-B14F-4D97-AF65-F5344CB8AC3E}">
        <p14:creationId xmlns:p14="http://schemas.microsoft.com/office/powerpoint/2010/main" val="314982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7983133-5FC2-44B5-A9BF-9ACD6FA09D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ED85FEC-8BA6-4D0F-9EBF-1A6713045C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6CF2A62-11EE-4977-9E22-80F926D534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D9EFAF-4DC8-4DE3-B697-922F167234DC}" type="datetimeFigureOut">
              <a:rPr lang="zh-CN" altLang="en-US" smtClean="0"/>
              <a:t>2019/12/28</a:t>
            </a:fld>
            <a:endParaRPr lang="zh-CN" altLang="en-US"/>
          </a:p>
        </p:txBody>
      </p:sp>
      <p:sp>
        <p:nvSpPr>
          <p:cNvPr id="5" name="页脚占位符 4">
            <a:extLst>
              <a:ext uri="{FF2B5EF4-FFF2-40B4-BE49-F238E27FC236}">
                <a16:creationId xmlns:a16="http://schemas.microsoft.com/office/drawing/2014/main" id="{ADAAF36F-CF9D-4B75-B37D-3B5775C48B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56C9D55-B485-49D3-B51E-A42A588A71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A6DBE8-0103-4635-95DA-F014E83B002C}" type="slidenum">
              <a:rPr lang="zh-CN" altLang="en-US" smtClean="0"/>
              <a:t>‹#›</a:t>
            </a:fld>
            <a:endParaRPr lang="zh-CN" altLang="en-US"/>
          </a:p>
        </p:txBody>
      </p:sp>
    </p:spTree>
    <p:extLst>
      <p:ext uri="{BB962C8B-B14F-4D97-AF65-F5344CB8AC3E}">
        <p14:creationId xmlns:p14="http://schemas.microsoft.com/office/powerpoint/2010/main" val="15527127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jiqizhixin.com/articles/2019-10-14-5"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0E7CAEB-D3E3-4A0C-B682-0F00E397115F}"/>
              </a:ext>
            </a:extLst>
          </p:cNvPr>
          <p:cNvPicPr>
            <a:picLocks noChangeAspect="1"/>
          </p:cNvPicPr>
          <p:nvPr/>
        </p:nvPicPr>
        <p:blipFill>
          <a:blip r:embed="rId2"/>
          <a:stretch>
            <a:fillRect/>
          </a:stretch>
        </p:blipFill>
        <p:spPr>
          <a:xfrm>
            <a:off x="2800350" y="2962690"/>
            <a:ext cx="6591300" cy="790575"/>
          </a:xfrm>
          <a:prstGeom prst="rect">
            <a:avLst/>
          </a:prstGeom>
        </p:spPr>
      </p:pic>
      <p:sp>
        <p:nvSpPr>
          <p:cNvPr id="6" name="文本框 5">
            <a:extLst>
              <a:ext uri="{FF2B5EF4-FFF2-40B4-BE49-F238E27FC236}">
                <a16:creationId xmlns:a16="http://schemas.microsoft.com/office/drawing/2014/main" id="{751E3970-566F-499C-8180-5F9BCC02F5FE}"/>
              </a:ext>
            </a:extLst>
          </p:cNvPr>
          <p:cNvSpPr txBox="1"/>
          <p:nvPr/>
        </p:nvSpPr>
        <p:spPr>
          <a:xfrm>
            <a:off x="2636668" y="4128117"/>
            <a:ext cx="6986726" cy="369332"/>
          </a:xfrm>
          <a:prstGeom prst="rect">
            <a:avLst/>
          </a:prstGeom>
          <a:noFill/>
        </p:spPr>
        <p:txBody>
          <a:bodyPr wrap="square" rtlCol="0">
            <a:spAutoFit/>
          </a:bodyPr>
          <a:lstStyle/>
          <a:p>
            <a:r>
              <a:rPr lang="zh-CN" altLang="en-US" dirty="0"/>
              <a:t>异构图神经网络</a:t>
            </a:r>
          </a:p>
        </p:txBody>
      </p:sp>
    </p:spTree>
    <p:extLst>
      <p:ext uri="{BB962C8B-B14F-4D97-AF65-F5344CB8AC3E}">
        <p14:creationId xmlns:p14="http://schemas.microsoft.com/office/powerpoint/2010/main" val="3799336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8924091-8961-4961-B7A8-B8310CC0855C}"/>
              </a:ext>
            </a:extLst>
          </p:cNvPr>
          <p:cNvSpPr txBox="1"/>
          <p:nvPr/>
        </p:nvSpPr>
        <p:spPr>
          <a:xfrm>
            <a:off x="2068497" y="337351"/>
            <a:ext cx="7448365" cy="369332"/>
          </a:xfrm>
          <a:prstGeom prst="rect">
            <a:avLst/>
          </a:prstGeom>
          <a:noFill/>
        </p:spPr>
        <p:txBody>
          <a:bodyPr wrap="square" rtlCol="0">
            <a:spAutoFit/>
          </a:bodyPr>
          <a:lstStyle/>
          <a:p>
            <a:pPr algn="ctr"/>
            <a:r>
              <a:rPr lang="en-US" altLang="zh-CN" b="1" dirty="0"/>
              <a:t>PROBLEM DEFINITION</a:t>
            </a:r>
            <a:r>
              <a:rPr lang="en-US" altLang="zh-CN" dirty="0"/>
              <a:t> </a:t>
            </a:r>
            <a:endParaRPr lang="zh-CN" altLang="en-US" dirty="0"/>
          </a:p>
        </p:txBody>
      </p:sp>
      <p:sp>
        <p:nvSpPr>
          <p:cNvPr id="5" name="文本框 4">
            <a:extLst>
              <a:ext uri="{FF2B5EF4-FFF2-40B4-BE49-F238E27FC236}">
                <a16:creationId xmlns:a16="http://schemas.microsoft.com/office/drawing/2014/main" id="{6EEA1F79-827F-45F6-8BCF-321885A99AE2}"/>
              </a:ext>
            </a:extLst>
          </p:cNvPr>
          <p:cNvSpPr txBox="1"/>
          <p:nvPr/>
        </p:nvSpPr>
        <p:spPr>
          <a:xfrm>
            <a:off x="479394" y="1154097"/>
            <a:ext cx="11194742" cy="646331"/>
          </a:xfrm>
          <a:prstGeom prst="rect">
            <a:avLst/>
          </a:prstGeom>
          <a:noFill/>
        </p:spPr>
        <p:txBody>
          <a:bodyPr wrap="square" rtlCol="0">
            <a:spAutoFit/>
          </a:bodyPr>
          <a:lstStyle/>
          <a:p>
            <a:r>
              <a:rPr lang="zh-CN" altLang="en-US" b="1" dirty="0"/>
              <a:t>定义： </a:t>
            </a:r>
            <a:endParaRPr lang="en-US" altLang="zh-CN" b="1" dirty="0"/>
          </a:p>
          <a:p>
            <a:r>
              <a:rPr lang="en-US" altLang="zh-CN" dirty="0"/>
              <a:t>Content-associated Heterogeneous Graphs </a:t>
            </a:r>
            <a:r>
              <a:rPr lang="zh-CN" altLang="en-US" dirty="0"/>
              <a:t>：定义为</a:t>
            </a:r>
          </a:p>
        </p:txBody>
      </p:sp>
      <p:pic>
        <p:nvPicPr>
          <p:cNvPr id="6" name="图片 5">
            <a:extLst>
              <a:ext uri="{FF2B5EF4-FFF2-40B4-BE49-F238E27FC236}">
                <a16:creationId xmlns:a16="http://schemas.microsoft.com/office/drawing/2014/main" id="{75836056-E3B5-409B-BACC-4B1D06A0F7DE}"/>
              </a:ext>
            </a:extLst>
          </p:cNvPr>
          <p:cNvPicPr>
            <a:picLocks noChangeAspect="1"/>
          </p:cNvPicPr>
          <p:nvPr/>
        </p:nvPicPr>
        <p:blipFill>
          <a:blip r:embed="rId2"/>
          <a:stretch>
            <a:fillRect/>
          </a:stretch>
        </p:blipFill>
        <p:spPr>
          <a:xfrm>
            <a:off x="5961864" y="1477262"/>
            <a:ext cx="1552575" cy="219075"/>
          </a:xfrm>
          <a:prstGeom prst="rect">
            <a:avLst/>
          </a:prstGeom>
        </p:spPr>
      </p:pic>
      <p:sp>
        <p:nvSpPr>
          <p:cNvPr id="7" name="文本框 6">
            <a:extLst>
              <a:ext uri="{FF2B5EF4-FFF2-40B4-BE49-F238E27FC236}">
                <a16:creationId xmlns:a16="http://schemas.microsoft.com/office/drawing/2014/main" id="{744E4E9C-EE04-46D4-8C7F-B6524409C2CC}"/>
              </a:ext>
            </a:extLst>
          </p:cNvPr>
          <p:cNvSpPr txBox="1"/>
          <p:nvPr/>
        </p:nvSpPr>
        <p:spPr>
          <a:xfrm>
            <a:off x="479394" y="2123593"/>
            <a:ext cx="8380521" cy="369332"/>
          </a:xfrm>
          <a:prstGeom prst="rect">
            <a:avLst/>
          </a:prstGeom>
          <a:noFill/>
        </p:spPr>
        <p:txBody>
          <a:bodyPr wrap="square" rtlCol="0">
            <a:spAutoFit/>
          </a:bodyPr>
          <a:lstStyle/>
          <a:p>
            <a:r>
              <a:rPr lang="en-US" altLang="zh-CN" dirty="0"/>
              <a:t>V </a:t>
            </a:r>
            <a:r>
              <a:rPr lang="zh-CN" altLang="en-US" dirty="0"/>
              <a:t>和 </a:t>
            </a:r>
            <a:r>
              <a:rPr lang="en-US" altLang="zh-CN" dirty="0"/>
              <a:t>E </a:t>
            </a:r>
            <a:r>
              <a:rPr lang="zh-CN" altLang="en-US" dirty="0"/>
              <a:t>分别表示有着多种</a:t>
            </a:r>
            <a:r>
              <a:rPr lang="en-US" altLang="zh-CN" dirty="0"/>
              <a:t>type</a:t>
            </a:r>
            <a:r>
              <a:rPr lang="zh-CN" altLang="en-US" dirty="0"/>
              <a:t>的节点和边，</a:t>
            </a:r>
            <a:r>
              <a:rPr lang="en-US" altLang="zh-CN" dirty="0" err="1"/>
              <a:t>Ov</a:t>
            </a:r>
            <a:r>
              <a:rPr lang="zh-CN" altLang="en-US" dirty="0"/>
              <a:t>表示节点类型</a:t>
            </a:r>
            <a:r>
              <a:rPr lang="en-US" altLang="zh-CN" dirty="0"/>
              <a:t>set</a:t>
            </a:r>
            <a:r>
              <a:rPr lang="zh-CN" altLang="en-US" dirty="0"/>
              <a:t>，</a:t>
            </a:r>
            <a:r>
              <a:rPr lang="en-US" altLang="zh-CN" dirty="0" err="1"/>
              <a:t>Oe</a:t>
            </a:r>
            <a:r>
              <a:rPr lang="zh-CN" altLang="en-US" dirty="0"/>
              <a:t>表示边类型</a:t>
            </a:r>
            <a:r>
              <a:rPr lang="en-US" altLang="zh-CN" dirty="0"/>
              <a:t>set</a:t>
            </a:r>
          </a:p>
        </p:txBody>
      </p:sp>
    </p:spTree>
    <p:extLst>
      <p:ext uri="{BB962C8B-B14F-4D97-AF65-F5344CB8AC3E}">
        <p14:creationId xmlns:p14="http://schemas.microsoft.com/office/powerpoint/2010/main" val="471515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44B159A-F828-4AE9-8002-E1A271EBD422}"/>
              </a:ext>
            </a:extLst>
          </p:cNvPr>
          <p:cNvSpPr txBox="1"/>
          <p:nvPr/>
        </p:nvSpPr>
        <p:spPr>
          <a:xfrm>
            <a:off x="612559" y="550416"/>
            <a:ext cx="11150354" cy="369332"/>
          </a:xfrm>
          <a:prstGeom prst="rect">
            <a:avLst/>
          </a:prstGeom>
          <a:noFill/>
        </p:spPr>
        <p:txBody>
          <a:bodyPr wrap="square" rtlCol="0">
            <a:spAutoFit/>
          </a:bodyPr>
          <a:lstStyle/>
          <a:p>
            <a:pPr algn="ctr"/>
            <a:r>
              <a:rPr lang="zh-CN" altLang="en-US" dirty="0"/>
              <a:t>问题解决</a:t>
            </a:r>
          </a:p>
        </p:txBody>
      </p:sp>
      <p:sp>
        <p:nvSpPr>
          <p:cNvPr id="5" name="文本框 4">
            <a:extLst>
              <a:ext uri="{FF2B5EF4-FFF2-40B4-BE49-F238E27FC236}">
                <a16:creationId xmlns:a16="http://schemas.microsoft.com/office/drawing/2014/main" id="{C8ADD5AF-45AF-41FC-8951-206A1EE496E3}"/>
              </a:ext>
            </a:extLst>
          </p:cNvPr>
          <p:cNvSpPr txBox="1"/>
          <p:nvPr/>
        </p:nvSpPr>
        <p:spPr>
          <a:xfrm>
            <a:off x="612559" y="1047566"/>
            <a:ext cx="11150354" cy="646331"/>
          </a:xfrm>
          <a:prstGeom prst="rect">
            <a:avLst/>
          </a:prstGeom>
          <a:noFill/>
        </p:spPr>
        <p:txBody>
          <a:bodyPr wrap="square" rtlCol="0">
            <a:spAutoFit/>
          </a:bodyPr>
          <a:lstStyle/>
          <a:p>
            <a:r>
              <a:rPr lang="en-US" altLang="zh-CN" b="1" dirty="0"/>
              <a:t>Sampling Heterogeneous Neighbors </a:t>
            </a:r>
            <a:r>
              <a:rPr lang="zh-CN" altLang="en-US" b="1" dirty="0"/>
              <a:t>问题</a:t>
            </a:r>
            <a:endParaRPr lang="en-US" altLang="zh-CN" b="1" dirty="0"/>
          </a:p>
          <a:p>
            <a:endParaRPr lang="zh-CN" altLang="en-US" dirty="0"/>
          </a:p>
        </p:txBody>
      </p:sp>
      <p:sp>
        <p:nvSpPr>
          <p:cNvPr id="6" name="文本框 5">
            <a:extLst>
              <a:ext uri="{FF2B5EF4-FFF2-40B4-BE49-F238E27FC236}">
                <a16:creationId xmlns:a16="http://schemas.microsoft.com/office/drawing/2014/main" id="{E1F65B61-AE53-4AA0-974F-6BB064DC74BB}"/>
              </a:ext>
            </a:extLst>
          </p:cNvPr>
          <p:cNvSpPr txBox="1"/>
          <p:nvPr/>
        </p:nvSpPr>
        <p:spPr>
          <a:xfrm>
            <a:off x="532660" y="1676141"/>
            <a:ext cx="11046781" cy="1754326"/>
          </a:xfrm>
          <a:prstGeom prst="rect">
            <a:avLst/>
          </a:prstGeom>
          <a:noFill/>
        </p:spPr>
        <p:txBody>
          <a:bodyPr wrap="square" rtlCol="0">
            <a:spAutoFit/>
          </a:bodyPr>
          <a:lstStyle/>
          <a:p>
            <a:r>
              <a:rPr lang="zh-CN" altLang="en-US" dirty="0"/>
              <a:t>目前大多数的</a:t>
            </a:r>
            <a:r>
              <a:rPr lang="en-US" altLang="zh-CN" dirty="0"/>
              <a:t>GNN</a:t>
            </a:r>
            <a:r>
              <a:rPr lang="zh-CN" altLang="en-US" dirty="0"/>
              <a:t>方法都是使用一个节点的直接邻居节点，例如</a:t>
            </a:r>
            <a:r>
              <a:rPr lang="en-US" altLang="zh-CN" dirty="0"/>
              <a:t>GAT</a:t>
            </a:r>
            <a:r>
              <a:rPr lang="zh-CN" altLang="en-US" dirty="0"/>
              <a:t>，但是直接使用这些方法会造成很多问题：</a:t>
            </a:r>
            <a:endParaRPr lang="en-US" altLang="zh-CN" dirty="0"/>
          </a:p>
          <a:p>
            <a:pPr marL="342900" indent="-342900">
              <a:buAutoNum type="arabicPeriod"/>
            </a:pPr>
            <a:r>
              <a:rPr lang="zh-CN" altLang="en-US" dirty="0"/>
              <a:t>因为节点与邻居之间可能是不同的</a:t>
            </a:r>
            <a:r>
              <a:rPr lang="en-US" altLang="zh-CN" dirty="0"/>
              <a:t>type</a:t>
            </a:r>
            <a:r>
              <a:rPr lang="zh-CN" altLang="en-US" dirty="0"/>
              <a:t>，因此不能直接通过获取到节点的特征信息</a:t>
            </a:r>
            <a:endParaRPr lang="en-US" altLang="zh-CN" dirty="0"/>
          </a:p>
          <a:p>
            <a:pPr marL="342900" indent="-342900">
              <a:buAutoNum type="arabicPeriod"/>
            </a:pPr>
            <a:r>
              <a:rPr lang="zh-CN" altLang="en-US" dirty="0"/>
              <a:t>会受到不同邻居规模的影响，例如有些</a:t>
            </a:r>
            <a:r>
              <a:rPr lang="en-US" altLang="zh-CN" dirty="0"/>
              <a:t>author</a:t>
            </a:r>
            <a:r>
              <a:rPr lang="zh-CN" altLang="en-US" dirty="0"/>
              <a:t>会写许多论文，但是有的</a:t>
            </a:r>
            <a:r>
              <a:rPr lang="en-US" altLang="zh-CN" dirty="0"/>
              <a:t>author</a:t>
            </a:r>
            <a:r>
              <a:rPr lang="zh-CN" altLang="en-US" dirty="0"/>
              <a:t>写很少的论文。节点的嵌入向量会被那些有较弱关系的邻居节点削弱。</a:t>
            </a:r>
            <a:endParaRPr lang="en-US" altLang="zh-CN" dirty="0"/>
          </a:p>
          <a:p>
            <a:pPr marL="342900" indent="-342900">
              <a:buAutoNum type="arabicPeriod"/>
            </a:pPr>
            <a:r>
              <a:rPr lang="zh-CN" altLang="en-US" dirty="0"/>
              <a:t>无法处理聚合异构网络中有不同</a:t>
            </a:r>
            <a:r>
              <a:rPr lang="en-US" altLang="zh-CN" dirty="0"/>
              <a:t>content features</a:t>
            </a:r>
            <a:r>
              <a:rPr lang="zh-CN" altLang="en-US" dirty="0"/>
              <a:t>的邻居节点</a:t>
            </a:r>
          </a:p>
        </p:txBody>
      </p:sp>
      <p:sp>
        <p:nvSpPr>
          <p:cNvPr id="7" name="文本框 6">
            <a:extLst>
              <a:ext uri="{FF2B5EF4-FFF2-40B4-BE49-F238E27FC236}">
                <a16:creationId xmlns:a16="http://schemas.microsoft.com/office/drawing/2014/main" id="{AE0C2668-02D3-45C6-B1A7-97B4673E1B2F}"/>
              </a:ext>
            </a:extLst>
          </p:cNvPr>
          <p:cNvSpPr txBox="1"/>
          <p:nvPr/>
        </p:nvSpPr>
        <p:spPr>
          <a:xfrm>
            <a:off x="532660" y="3721240"/>
            <a:ext cx="10626570" cy="1200329"/>
          </a:xfrm>
          <a:prstGeom prst="rect">
            <a:avLst/>
          </a:prstGeom>
          <a:noFill/>
        </p:spPr>
        <p:txBody>
          <a:bodyPr wrap="square" rtlCol="0">
            <a:spAutoFit/>
          </a:bodyPr>
          <a:lstStyle/>
          <a:p>
            <a:r>
              <a:rPr lang="zh-CN" altLang="en-US" dirty="0"/>
              <a:t>基于以上的问题，解决</a:t>
            </a:r>
            <a:r>
              <a:rPr lang="en-US" altLang="zh-CN" dirty="0"/>
              <a:t>C1</a:t>
            </a:r>
            <a:r>
              <a:rPr lang="zh-CN" altLang="en-US" dirty="0"/>
              <a:t>的困难，论文中设计了一个异构网络节点邻居采样策略，策略是基于</a:t>
            </a:r>
            <a:r>
              <a:rPr lang="en-US" altLang="zh-CN" dirty="0"/>
              <a:t>random walk</a:t>
            </a:r>
            <a:r>
              <a:rPr lang="zh-CN" altLang="en-US" dirty="0"/>
              <a:t> </a:t>
            </a:r>
            <a:r>
              <a:rPr lang="en-US" altLang="zh-CN" dirty="0"/>
              <a:t>with restart</a:t>
            </a:r>
            <a:r>
              <a:rPr lang="zh-CN" altLang="en-US" dirty="0"/>
              <a:t>，包括连续的两步：</a:t>
            </a:r>
            <a:endParaRPr lang="en-US" altLang="zh-CN" dirty="0"/>
          </a:p>
          <a:p>
            <a:r>
              <a:rPr lang="en-US" altLang="zh-CN" dirty="0"/>
              <a:t>1. Step – 1 </a:t>
            </a:r>
            <a:r>
              <a:rPr lang="zh-CN" altLang="en-US" dirty="0"/>
              <a:t>从一个节点开始</a:t>
            </a:r>
            <a:r>
              <a:rPr lang="en-US" altLang="zh-CN" dirty="0"/>
              <a:t>random walk</a:t>
            </a:r>
            <a:r>
              <a:rPr lang="zh-CN" altLang="en-US" dirty="0"/>
              <a:t>，</a:t>
            </a:r>
            <a:r>
              <a:rPr lang="en-US" altLang="zh-CN" dirty="0"/>
              <a:t>walk</a:t>
            </a:r>
            <a:r>
              <a:rPr lang="zh-CN" altLang="en-US" dirty="0"/>
              <a:t>反复的在当前节点的邻居节点上</a:t>
            </a:r>
            <a:r>
              <a:rPr lang="en-US" altLang="zh-CN" dirty="0"/>
              <a:t>travel</a:t>
            </a:r>
            <a:r>
              <a:rPr lang="zh-CN" altLang="en-US" dirty="0"/>
              <a:t>，或者以</a:t>
            </a:r>
            <a:r>
              <a:rPr lang="en-US" altLang="zh-CN" dirty="0"/>
              <a:t>p</a:t>
            </a:r>
            <a:r>
              <a:rPr lang="zh-CN" altLang="en-US" dirty="0"/>
              <a:t>的概率回到开始节点，知道</a:t>
            </a:r>
            <a:r>
              <a:rPr lang="en-US" altLang="zh-CN" dirty="0"/>
              <a:t>random walk</a:t>
            </a:r>
            <a:r>
              <a:rPr lang="zh-CN" altLang="en-US" dirty="0"/>
              <a:t>成功的收集了固定数量的节点，用</a:t>
            </a:r>
          </a:p>
        </p:txBody>
      </p:sp>
      <p:pic>
        <p:nvPicPr>
          <p:cNvPr id="8" name="图片 7">
            <a:extLst>
              <a:ext uri="{FF2B5EF4-FFF2-40B4-BE49-F238E27FC236}">
                <a16:creationId xmlns:a16="http://schemas.microsoft.com/office/drawing/2014/main" id="{FEB98B61-2519-438E-800A-4BDC3BCA58B5}"/>
              </a:ext>
            </a:extLst>
          </p:cNvPr>
          <p:cNvPicPr>
            <a:picLocks noChangeAspect="1"/>
          </p:cNvPicPr>
          <p:nvPr/>
        </p:nvPicPr>
        <p:blipFill>
          <a:blip r:embed="rId2"/>
          <a:stretch>
            <a:fillRect/>
          </a:stretch>
        </p:blipFill>
        <p:spPr>
          <a:xfrm>
            <a:off x="7309743" y="4610656"/>
            <a:ext cx="733425" cy="219075"/>
          </a:xfrm>
          <a:prstGeom prst="rect">
            <a:avLst/>
          </a:prstGeom>
        </p:spPr>
      </p:pic>
      <p:sp>
        <p:nvSpPr>
          <p:cNvPr id="9" name="文本框 8">
            <a:extLst>
              <a:ext uri="{FF2B5EF4-FFF2-40B4-BE49-F238E27FC236}">
                <a16:creationId xmlns:a16="http://schemas.microsoft.com/office/drawing/2014/main" id="{15838F7C-BC1F-4AA0-945A-42A44569F499}"/>
              </a:ext>
            </a:extLst>
          </p:cNvPr>
          <p:cNvSpPr txBox="1"/>
          <p:nvPr/>
        </p:nvSpPr>
        <p:spPr>
          <a:xfrm>
            <a:off x="8353887" y="4610656"/>
            <a:ext cx="3116062" cy="369332"/>
          </a:xfrm>
          <a:prstGeom prst="rect">
            <a:avLst/>
          </a:prstGeom>
          <a:noFill/>
        </p:spPr>
        <p:txBody>
          <a:bodyPr wrap="square" rtlCol="0">
            <a:spAutoFit/>
          </a:bodyPr>
          <a:lstStyle/>
          <a:p>
            <a:r>
              <a:rPr lang="zh-CN" altLang="en-US" dirty="0"/>
              <a:t>表示，注意在</a:t>
            </a:r>
            <a:r>
              <a:rPr lang="en-US" altLang="zh-CN" dirty="0"/>
              <a:t>RWR</a:t>
            </a:r>
            <a:r>
              <a:rPr lang="zh-CN" altLang="en-US" dirty="0"/>
              <a:t>中不同</a:t>
            </a:r>
            <a:endParaRPr lang="en-US" altLang="zh-CN" dirty="0"/>
          </a:p>
        </p:txBody>
      </p:sp>
      <p:sp>
        <p:nvSpPr>
          <p:cNvPr id="10" name="文本框 9">
            <a:extLst>
              <a:ext uri="{FF2B5EF4-FFF2-40B4-BE49-F238E27FC236}">
                <a16:creationId xmlns:a16="http://schemas.microsoft.com/office/drawing/2014/main" id="{EA2C4BF3-CC90-4BF8-A63E-FF3118160E7D}"/>
              </a:ext>
            </a:extLst>
          </p:cNvPr>
          <p:cNvSpPr txBox="1"/>
          <p:nvPr/>
        </p:nvSpPr>
        <p:spPr>
          <a:xfrm>
            <a:off x="532660" y="4888150"/>
            <a:ext cx="10626570" cy="369332"/>
          </a:xfrm>
          <a:prstGeom prst="rect">
            <a:avLst/>
          </a:prstGeom>
          <a:noFill/>
        </p:spPr>
        <p:txBody>
          <a:bodyPr wrap="square" rtlCol="0">
            <a:spAutoFit/>
          </a:bodyPr>
          <a:lstStyle/>
          <a:p>
            <a:r>
              <a:rPr lang="zh-CN" altLang="en-US" dirty="0"/>
              <a:t>类型的节点的数量被强迫确保所有类型都被采样到</a:t>
            </a:r>
          </a:p>
        </p:txBody>
      </p:sp>
      <p:sp>
        <p:nvSpPr>
          <p:cNvPr id="11" name="文本框 10">
            <a:extLst>
              <a:ext uri="{FF2B5EF4-FFF2-40B4-BE49-F238E27FC236}">
                <a16:creationId xmlns:a16="http://schemas.microsoft.com/office/drawing/2014/main" id="{B393E84F-AFCE-45D2-8703-45608257D77F}"/>
              </a:ext>
            </a:extLst>
          </p:cNvPr>
          <p:cNvSpPr txBox="1"/>
          <p:nvPr/>
        </p:nvSpPr>
        <p:spPr>
          <a:xfrm>
            <a:off x="532660" y="5468645"/>
            <a:ext cx="10937289" cy="369332"/>
          </a:xfrm>
          <a:prstGeom prst="rect">
            <a:avLst/>
          </a:prstGeom>
          <a:noFill/>
        </p:spPr>
        <p:txBody>
          <a:bodyPr wrap="square" rtlCol="0">
            <a:spAutoFit/>
          </a:bodyPr>
          <a:lstStyle/>
          <a:p>
            <a:r>
              <a:rPr lang="en-US" altLang="zh-CN" dirty="0"/>
              <a:t>2. Step – 2 </a:t>
            </a:r>
            <a:r>
              <a:rPr lang="zh-CN" altLang="en-US" dirty="0"/>
              <a:t>将不同</a:t>
            </a:r>
            <a:r>
              <a:rPr lang="en-US" altLang="zh-CN" dirty="0"/>
              <a:t>type</a:t>
            </a:r>
            <a:r>
              <a:rPr lang="zh-CN" altLang="en-US" dirty="0"/>
              <a:t>的邻居节点分组，对每一种节点</a:t>
            </a:r>
            <a:r>
              <a:rPr lang="en-US" altLang="zh-CN" dirty="0"/>
              <a:t>type t</a:t>
            </a:r>
            <a:r>
              <a:rPr lang="zh-CN" altLang="en-US" dirty="0"/>
              <a:t>，我们从</a:t>
            </a:r>
          </a:p>
        </p:txBody>
      </p:sp>
      <p:pic>
        <p:nvPicPr>
          <p:cNvPr id="12" name="图片 11">
            <a:extLst>
              <a:ext uri="{FF2B5EF4-FFF2-40B4-BE49-F238E27FC236}">
                <a16:creationId xmlns:a16="http://schemas.microsoft.com/office/drawing/2014/main" id="{2DF0842C-1A29-4C78-8266-F92192922364}"/>
              </a:ext>
            </a:extLst>
          </p:cNvPr>
          <p:cNvPicPr>
            <a:picLocks noChangeAspect="1"/>
          </p:cNvPicPr>
          <p:nvPr/>
        </p:nvPicPr>
        <p:blipFill>
          <a:blip r:embed="rId2"/>
          <a:stretch>
            <a:fillRect/>
          </a:stretch>
        </p:blipFill>
        <p:spPr>
          <a:xfrm>
            <a:off x="7620462" y="5500072"/>
            <a:ext cx="733425" cy="219075"/>
          </a:xfrm>
          <a:prstGeom prst="rect">
            <a:avLst/>
          </a:prstGeom>
        </p:spPr>
      </p:pic>
      <p:sp>
        <p:nvSpPr>
          <p:cNvPr id="13" name="文本框 12">
            <a:extLst>
              <a:ext uri="{FF2B5EF4-FFF2-40B4-BE49-F238E27FC236}">
                <a16:creationId xmlns:a16="http://schemas.microsoft.com/office/drawing/2014/main" id="{77428C25-A7F0-4977-8AF2-7C718B31369A}"/>
              </a:ext>
            </a:extLst>
          </p:cNvPr>
          <p:cNvSpPr txBox="1"/>
          <p:nvPr/>
        </p:nvSpPr>
        <p:spPr>
          <a:xfrm>
            <a:off x="8424909" y="5455684"/>
            <a:ext cx="3338004" cy="369332"/>
          </a:xfrm>
          <a:prstGeom prst="rect">
            <a:avLst/>
          </a:prstGeom>
          <a:noFill/>
        </p:spPr>
        <p:txBody>
          <a:bodyPr wrap="square" rtlCol="0">
            <a:spAutoFit/>
          </a:bodyPr>
          <a:lstStyle/>
          <a:p>
            <a:r>
              <a:rPr lang="zh-CN" altLang="en-US" dirty="0"/>
              <a:t>中根据频率选取前</a:t>
            </a:r>
            <a:r>
              <a:rPr lang="en-US" altLang="zh-CN" dirty="0"/>
              <a:t>k</a:t>
            </a:r>
            <a:r>
              <a:rPr lang="zh-CN" altLang="en-US" dirty="0"/>
              <a:t>个节点，并</a:t>
            </a:r>
          </a:p>
        </p:txBody>
      </p:sp>
      <p:sp>
        <p:nvSpPr>
          <p:cNvPr id="14" name="文本框 13">
            <a:extLst>
              <a:ext uri="{FF2B5EF4-FFF2-40B4-BE49-F238E27FC236}">
                <a16:creationId xmlns:a16="http://schemas.microsoft.com/office/drawing/2014/main" id="{FA5D1510-49A6-485F-B132-0A19CE68DD36}"/>
              </a:ext>
            </a:extLst>
          </p:cNvPr>
          <p:cNvSpPr txBox="1"/>
          <p:nvPr/>
        </p:nvSpPr>
        <p:spPr>
          <a:xfrm>
            <a:off x="692458" y="5837977"/>
            <a:ext cx="11150354" cy="369332"/>
          </a:xfrm>
          <a:prstGeom prst="rect">
            <a:avLst/>
          </a:prstGeom>
          <a:noFill/>
        </p:spPr>
        <p:txBody>
          <a:bodyPr wrap="square" rtlCol="0">
            <a:spAutoFit/>
          </a:bodyPr>
          <a:lstStyle/>
          <a:p>
            <a:r>
              <a:rPr lang="zh-CN" altLang="en-US" dirty="0"/>
              <a:t>将这</a:t>
            </a:r>
            <a:r>
              <a:rPr lang="en-US" altLang="zh-CN" dirty="0"/>
              <a:t>k(t)</a:t>
            </a:r>
            <a:r>
              <a:rPr lang="zh-CN" altLang="en-US" dirty="0"/>
              <a:t>个节点作为</a:t>
            </a:r>
            <a:r>
              <a:rPr lang="en-US" altLang="zh-CN" dirty="0"/>
              <a:t>hub</a:t>
            </a:r>
            <a:r>
              <a:rPr lang="zh-CN" altLang="en-US" dirty="0"/>
              <a:t>节点的对应于</a:t>
            </a:r>
            <a:r>
              <a:rPr lang="en-US" altLang="zh-CN" dirty="0"/>
              <a:t>type t </a:t>
            </a:r>
            <a:r>
              <a:rPr lang="zh-CN" altLang="en-US" dirty="0"/>
              <a:t>的相关邻居节点</a:t>
            </a:r>
            <a:r>
              <a:rPr lang="en-US" altLang="zh-CN" dirty="0"/>
              <a:t>set</a:t>
            </a:r>
            <a:endParaRPr lang="zh-CN" altLang="en-US" dirty="0"/>
          </a:p>
        </p:txBody>
      </p:sp>
    </p:spTree>
    <p:extLst>
      <p:ext uri="{BB962C8B-B14F-4D97-AF65-F5344CB8AC3E}">
        <p14:creationId xmlns:p14="http://schemas.microsoft.com/office/powerpoint/2010/main" val="974001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8650949-E287-4D68-BFD3-C499FF5A4BDE}"/>
              </a:ext>
            </a:extLst>
          </p:cNvPr>
          <p:cNvSpPr txBox="1"/>
          <p:nvPr/>
        </p:nvSpPr>
        <p:spPr>
          <a:xfrm>
            <a:off x="816746" y="390617"/>
            <a:ext cx="10582182" cy="1754326"/>
          </a:xfrm>
          <a:prstGeom prst="rect">
            <a:avLst/>
          </a:prstGeom>
          <a:noFill/>
        </p:spPr>
        <p:txBody>
          <a:bodyPr wrap="square" rtlCol="0">
            <a:spAutoFit/>
          </a:bodyPr>
          <a:lstStyle/>
          <a:p>
            <a:r>
              <a:rPr lang="zh-CN" altLang="en-US" dirty="0"/>
              <a:t>上面提出的策略能够避免之前提出的问题的原因是：</a:t>
            </a:r>
            <a:endParaRPr lang="en-US" altLang="zh-CN" dirty="0"/>
          </a:p>
          <a:p>
            <a:endParaRPr lang="en-US" altLang="zh-CN" dirty="0"/>
          </a:p>
          <a:p>
            <a:pPr marL="342900" indent="-342900">
              <a:buAutoNum type="arabicPeriod"/>
            </a:pPr>
            <a:r>
              <a:rPr lang="en-US" altLang="zh-CN" dirty="0"/>
              <a:t>RWR </a:t>
            </a:r>
            <a:r>
              <a:rPr lang="zh-CN" altLang="en-US" dirty="0"/>
              <a:t>对于每一个</a:t>
            </a:r>
            <a:r>
              <a:rPr lang="en-US" altLang="zh-CN" dirty="0"/>
              <a:t>hub</a:t>
            </a:r>
            <a:r>
              <a:rPr lang="zh-CN" altLang="en-US" dirty="0"/>
              <a:t>节点，收集所有类型的邻居</a:t>
            </a:r>
            <a:endParaRPr lang="en-US" altLang="zh-CN" dirty="0"/>
          </a:p>
          <a:p>
            <a:pPr marL="342900" indent="-342900">
              <a:buAutoNum type="arabicPeriod"/>
            </a:pPr>
            <a:r>
              <a:rPr lang="zh-CN" altLang="en-US" dirty="0"/>
              <a:t>对于每个</a:t>
            </a:r>
            <a:r>
              <a:rPr lang="en-US" altLang="zh-CN" dirty="0"/>
              <a:t>hub</a:t>
            </a:r>
            <a:r>
              <a:rPr lang="zh-CN" altLang="en-US" dirty="0"/>
              <a:t>节点，采样的邻居节点</a:t>
            </a:r>
            <a:r>
              <a:rPr lang="en-US" altLang="zh-CN" dirty="0"/>
              <a:t>size</a:t>
            </a:r>
            <a:r>
              <a:rPr lang="zh-CN" altLang="en-US" dirty="0"/>
              <a:t>是固定的，并且被访问频率越大的，越容易被选中</a:t>
            </a:r>
            <a:endParaRPr lang="en-US" altLang="zh-CN" dirty="0"/>
          </a:p>
          <a:p>
            <a:pPr marL="342900" indent="-342900">
              <a:buAutoNum type="arabicPeriod"/>
            </a:pPr>
            <a:r>
              <a:rPr lang="zh-CN" altLang="en-US" dirty="0"/>
              <a:t>同一类型的邻居节点（有相同的</a:t>
            </a:r>
            <a:r>
              <a:rPr lang="en-US" altLang="zh-CN" dirty="0"/>
              <a:t>content feature</a:t>
            </a:r>
            <a:r>
              <a:rPr lang="zh-CN" altLang="en-US" dirty="0"/>
              <a:t>）被分组，因此基于</a:t>
            </a:r>
            <a:r>
              <a:rPr lang="en-US" altLang="zh-CN" dirty="0"/>
              <a:t>type </a:t>
            </a:r>
            <a:r>
              <a:rPr lang="zh-CN" altLang="en-US" dirty="0"/>
              <a:t>的聚合能够进行</a:t>
            </a:r>
            <a:endParaRPr lang="en-US" altLang="zh-CN" dirty="0"/>
          </a:p>
          <a:p>
            <a:pPr marL="342900" indent="-342900">
              <a:buAutoNum type="arabicPeriod"/>
            </a:pPr>
            <a:endParaRPr lang="en-US" altLang="zh-CN" dirty="0"/>
          </a:p>
        </p:txBody>
      </p:sp>
      <p:sp>
        <p:nvSpPr>
          <p:cNvPr id="5" name="文本框 4">
            <a:extLst>
              <a:ext uri="{FF2B5EF4-FFF2-40B4-BE49-F238E27FC236}">
                <a16:creationId xmlns:a16="http://schemas.microsoft.com/office/drawing/2014/main" id="{E8F2180D-B164-4971-81F4-78AFA18CDD2B}"/>
              </a:ext>
            </a:extLst>
          </p:cNvPr>
          <p:cNvSpPr txBox="1"/>
          <p:nvPr/>
        </p:nvSpPr>
        <p:spPr>
          <a:xfrm>
            <a:off x="754602" y="3213716"/>
            <a:ext cx="10191565" cy="646331"/>
          </a:xfrm>
          <a:prstGeom prst="rect">
            <a:avLst/>
          </a:prstGeom>
          <a:noFill/>
        </p:spPr>
        <p:txBody>
          <a:bodyPr wrap="square" rtlCol="0">
            <a:spAutoFit/>
          </a:bodyPr>
          <a:lstStyle/>
          <a:p>
            <a:r>
              <a:rPr lang="zh-CN" altLang="en-US" dirty="0"/>
              <a:t>接下来，论文要设计一个有两个模块的异构图神经网络架构，这个架构能够对每一个</a:t>
            </a:r>
            <a:r>
              <a:rPr lang="en-US" altLang="zh-CN" dirty="0"/>
              <a:t>hub</a:t>
            </a:r>
            <a:r>
              <a:rPr lang="zh-CN" altLang="en-US" dirty="0"/>
              <a:t>节点所采样出的邻居的</a:t>
            </a:r>
            <a:r>
              <a:rPr lang="en-US" altLang="zh-CN" dirty="0"/>
              <a:t>feature information</a:t>
            </a:r>
            <a:r>
              <a:rPr lang="zh-CN" altLang="en-US" dirty="0"/>
              <a:t>进行聚合</a:t>
            </a:r>
          </a:p>
        </p:txBody>
      </p:sp>
    </p:spTree>
    <p:extLst>
      <p:ext uri="{BB962C8B-B14F-4D97-AF65-F5344CB8AC3E}">
        <p14:creationId xmlns:p14="http://schemas.microsoft.com/office/powerpoint/2010/main" val="35423052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5613FE80-BCD0-4658-950B-7B0ED55CE684}"/>
              </a:ext>
            </a:extLst>
          </p:cNvPr>
          <p:cNvSpPr txBox="1"/>
          <p:nvPr/>
        </p:nvSpPr>
        <p:spPr>
          <a:xfrm>
            <a:off x="1012054" y="275208"/>
            <a:ext cx="9365942" cy="369332"/>
          </a:xfrm>
          <a:prstGeom prst="rect">
            <a:avLst/>
          </a:prstGeom>
          <a:noFill/>
        </p:spPr>
        <p:txBody>
          <a:bodyPr wrap="square" rtlCol="0">
            <a:spAutoFit/>
          </a:bodyPr>
          <a:lstStyle/>
          <a:p>
            <a:pPr algn="ctr"/>
            <a:r>
              <a:rPr lang="en-US" altLang="zh-CN" b="1" dirty="0"/>
              <a:t>Encoding Heterogeneous Contents</a:t>
            </a:r>
            <a:r>
              <a:rPr lang="en-US" altLang="zh-CN" dirty="0"/>
              <a:t>  </a:t>
            </a:r>
            <a:r>
              <a:rPr lang="zh-CN" altLang="en-US" dirty="0"/>
              <a:t>解决</a:t>
            </a:r>
            <a:r>
              <a:rPr lang="en-US" altLang="zh-CN" dirty="0"/>
              <a:t>C2</a:t>
            </a:r>
            <a:r>
              <a:rPr lang="zh-CN" altLang="en-US" dirty="0"/>
              <a:t>问题</a:t>
            </a:r>
            <a:endParaRPr lang="en-US" altLang="zh-CN" dirty="0"/>
          </a:p>
        </p:txBody>
      </p:sp>
      <p:pic>
        <p:nvPicPr>
          <p:cNvPr id="10" name="图片 9">
            <a:extLst>
              <a:ext uri="{FF2B5EF4-FFF2-40B4-BE49-F238E27FC236}">
                <a16:creationId xmlns:a16="http://schemas.microsoft.com/office/drawing/2014/main" id="{A3DAE5A8-5787-4B0B-BAA9-25C94AFD542B}"/>
              </a:ext>
            </a:extLst>
          </p:cNvPr>
          <p:cNvPicPr>
            <a:picLocks noChangeAspect="1"/>
          </p:cNvPicPr>
          <p:nvPr/>
        </p:nvPicPr>
        <p:blipFill>
          <a:blip r:embed="rId2"/>
          <a:stretch>
            <a:fillRect/>
          </a:stretch>
        </p:blipFill>
        <p:spPr>
          <a:xfrm>
            <a:off x="3332178" y="1250180"/>
            <a:ext cx="5048250" cy="895350"/>
          </a:xfrm>
          <a:prstGeom prst="rect">
            <a:avLst/>
          </a:prstGeom>
        </p:spPr>
      </p:pic>
      <p:sp>
        <p:nvSpPr>
          <p:cNvPr id="11" name="文本框 10">
            <a:extLst>
              <a:ext uri="{FF2B5EF4-FFF2-40B4-BE49-F238E27FC236}">
                <a16:creationId xmlns:a16="http://schemas.microsoft.com/office/drawing/2014/main" id="{174831CF-CC6C-4E30-8454-93C98A0207E2}"/>
              </a:ext>
            </a:extLst>
          </p:cNvPr>
          <p:cNvSpPr txBox="1"/>
          <p:nvPr/>
        </p:nvSpPr>
        <p:spPr>
          <a:xfrm>
            <a:off x="1278384" y="2769833"/>
            <a:ext cx="10005134" cy="923330"/>
          </a:xfrm>
          <a:prstGeom prst="rect">
            <a:avLst/>
          </a:prstGeom>
          <a:noFill/>
        </p:spPr>
        <p:txBody>
          <a:bodyPr wrap="square" rtlCol="0">
            <a:spAutoFit/>
          </a:bodyPr>
          <a:lstStyle/>
          <a:p>
            <a:r>
              <a:rPr lang="zh-CN" altLang="en-US" dirty="0"/>
              <a:t>之前的模型将不同的</a:t>
            </a:r>
            <a:r>
              <a:rPr lang="en-US" altLang="zh-CN" dirty="0"/>
              <a:t>content feature </a:t>
            </a:r>
            <a:r>
              <a:rPr lang="zh-CN" altLang="en-US" dirty="0"/>
              <a:t>直接连在一起，或者线性的将他们转化成一个统一的向量。</a:t>
            </a:r>
            <a:endParaRPr lang="en-US" altLang="zh-CN" dirty="0"/>
          </a:p>
          <a:p>
            <a:endParaRPr lang="en-US" altLang="zh-CN" dirty="0"/>
          </a:p>
          <a:p>
            <a:r>
              <a:rPr lang="zh-CN" altLang="en-US" dirty="0"/>
              <a:t>论文中设计了一个新的结构，结构基于</a:t>
            </a:r>
            <a:r>
              <a:rPr lang="en-US" altLang="zh-CN" dirty="0"/>
              <a:t>bi-directional LSTM</a:t>
            </a:r>
          </a:p>
        </p:txBody>
      </p:sp>
      <p:pic>
        <p:nvPicPr>
          <p:cNvPr id="12" name="图片 11">
            <a:extLst>
              <a:ext uri="{FF2B5EF4-FFF2-40B4-BE49-F238E27FC236}">
                <a16:creationId xmlns:a16="http://schemas.microsoft.com/office/drawing/2014/main" id="{7CFBB2F8-D7B9-4679-9516-A6A280B5BACF}"/>
              </a:ext>
            </a:extLst>
          </p:cNvPr>
          <p:cNvPicPr>
            <a:picLocks noChangeAspect="1"/>
          </p:cNvPicPr>
          <p:nvPr/>
        </p:nvPicPr>
        <p:blipFill>
          <a:blip r:embed="rId3"/>
          <a:stretch>
            <a:fillRect/>
          </a:stretch>
        </p:blipFill>
        <p:spPr>
          <a:xfrm>
            <a:off x="3128037" y="3693163"/>
            <a:ext cx="5133975" cy="685800"/>
          </a:xfrm>
          <a:prstGeom prst="rect">
            <a:avLst/>
          </a:prstGeom>
        </p:spPr>
      </p:pic>
      <p:sp>
        <p:nvSpPr>
          <p:cNvPr id="13" name="文本框 12">
            <a:extLst>
              <a:ext uri="{FF2B5EF4-FFF2-40B4-BE49-F238E27FC236}">
                <a16:creationId xmlns:a16="http://schemas.microsoft.com/office/drawing/2014/main" id="{7A0C47FD-83E1-450F-B13A-BE68B91FF49F}"/>
              </a:ext>
            </a:extLst>
          </p:cNvPr>
          <p:cNvSpPr txBox="1"/>
          <p:nvPr/>
        </p:nvSpPr>
        <p:spPr>
          <a:xfrm>
            <a:off x="1278384" y="4749553"/>
            <a:ext cx="9365942" cy="369332"/>
          </a:xfrm>
          <a:prstGeom prst="rect">
            <a:avLst/>
          </a:prstGeom>
          <a:noFill/>
        </p:spPr>
        <p:txBody>
          <a:bodyPr wrap="square" rtlCol="0">
            <a:spAutoFit/>
          </a:bodyPr>
          <a:lstStyle/>
          <a:p>
            <a:r>
              <a:rPr lang="en-US" altLang="zh-CN" dirty="0"/>
              <a:t>the content embedding of </a:t>
            </a:r>
            <a:r>
              <a:rPr lang="en-US" altLang="zh-CN" i="1" dirty="0"/>
              <a:t>v </a:t>
            </a:r>
            <a:r>
              <a:rPr lang="en-US" altLang="zh-CN" dirty="0"/>
              <a:t>is computed as follows: </a:t>
            </a:r>
          </a:p>
        </p:txBody>
      </p:sp>
      <p:pic>
        <p:nvPicPr>
          <p:cNvPr id="14" name="图片 13">
            <a:extLst>
              <a:ext uri="{FF2B5EF4-FFF2-40B4-BE49-F238E27FC236}">
                <a16:creationId xmlns:a16="http://schemas.microsoft.com/office/drawing/2014/main" id="{8EDB4AA4-A769-4957-A864-CCA847CBEAA5}"/>
              </a:ext>
            </a:extLst>
          </p:cNvPr>
          <p:cNvPicPr>
            <a:picLocks noChangeAspect="1"/>
          </p:cNvPicPr>
          <p:nvPr/>
        </p:nvPicPr>
        <p:blipFill>
          <a:blip r:embed="rId4"/>
          <a:stretch>
            <a:fillRect/>
          </a:stretch>
        </p:blipFill>
        <p:spPr>
          <a:xfrm>
            <a:off x="3051836" y="5435353"/>
            <a:ext cx="5286375" cy="876300"/>
          </a:xfrm>
          <a:prstGeom prst="rect">
            <a:avLst/>
          </a:prstGeom>
        </p:spPr>
      </p:pic>
    </p:spTree>
    <p:extLst>
      <p:ext uri="{BB962C8B-B14F-4D97-AF65-F5344CB8AC3E}">
        <p14:creationId xmlns:p14="http://schemas.microsoft.com/office/powerpoint/2010/main" val="10930615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BE0A309-E8AD-4446-9B01-492447F5D9DE}"/>
              </a:ext>
            </a:extLst>
          </p:cNvPr>
          <p:cNvSpPr txBox="1"/>
          <p:nvPr/>
        </p:nvSpPr>
        <p:spPr>
          <a:xfrm>
            <a:off x="1367161" y="1020932"/>
            <a:ext cx="9951868" cy="369332"/>
          </a:xfrm>
          <a:prstGeom prst="rect">
            <a:avLst/>
          </a:prstGeom>
          <a:noFill/>
        </p:spPr>
        <p:txBody>
          <a:bodyPr wrap="square" rtlCol="0">
            <a:spAutoFit/>
          </a:bodyPr>
          <a:lstStyle/>
          <a:p>
            <a:r>
              <a:rPr lang="zh-CN" altLang="en-US" dirty="0"/>
              <a:t>论文中提出的结构有以下的优点：</a:t>
            </a:r>
            <a:endParaRPr lang="en-US" altLang="zh-CN" dirty="0"/>
          </a:p>
        </p:txBody>
      </p:sp>
      <p:pic>
        <p:nvPicPr>
          <p:cNvPr id="5" name="图片 4">
            <a:extLst>
              <a:ext uri="{FF2B5EF4-FFF2-40B4-BE49-F238E27FC236}">
                <a16:creationId xmlns:a16="http://schemas.microsoft.com/office/drawing/2014/main" id="{C12EB628-652C-4E4C-B077-F17676E9273F}"/>
              </a:ext>
            </a:extLst>
          </p:cNvPr>
          <p:cNvPicPr>
            <a:picLocks noChangeAspect="1"/>
          </p:cNvPicPr>
          <p:nvPr/>
        </p:nvPicPr>
        <p:blipFill>
          <a:blip r:embed="rId2"/>
          <a:stretch>
            <a:fillRect/>
          </a:stretch>
        </p:blipFill>
        <p:spPr>
          <a:xfrm>
            <a:off x="3135898" y="2028448"/>
            <a:ext cx="5920204" cy="1677747"/>
          </a:xfrm>
          <a:prstGeom prst="rect">
            <a:avLst/>
          </a:prstGeom>
        </p:spPr>
      </p:pic>
    </p:spTree>
    <p:extLst>
      <p:ext uri="{BB962C8B-B14F-4D97-AF65-F5344CB8AC3E}">
        <p14:creationId xmlns:p14="http://schemas.microsoft.com/office/powerpoint/2010/main" val="2705998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A248860-107D-4468-B832-387B325D6028}"/>
              </a:ext>
            </a:extLst>
          </p:cNvPr>
          <p:cNvSpPr txBox="1"/>
          <p:nvPr/>
        </p:nvSpPr>
        <p:spPr>
          <a:xfrm>
            <a:off x="1038688" y="1278384"/>
            <a:ext cx="10298097" cy="4801314"/>
          </a:xfrm>
          <a:prstGeom prst="rect">
            <a:avLst/>
          </a:prstGeom>
          <a:noFill/>
        </p:spPr>
        <p:txBody>
          <a:bodyPr wrap="square" rtlCol="0">
            <a:spAutoFit/>
          </a:bodyPr>
          <a:lstStyle/>
          <a:p>
            <a:r>
              <a:rPr lang="zh-CN" altLang="en-US" dirty="0"/>
              <a:t>异构网络的节点表示学习</a:t>
            </a:r>
            <a:endParaRPr lang="en-US" altLang="zh-CN" dirty="0"/>
          </a:p>
          <a:p>
            <a:endParaRPr lang="en-US" altLang="zh-CN" dirty="0"/>
          </a:p>
          <a:p>
            <a:r>
              <a:rPr lang="zh-CN" altLang="en-US" dirty="0"/>
              <a:t>目的是得到每个节点一个有意义的向量表示</a:t>
            </a:r>
            <a:endParaRPr lang="en-US" altLang="zh-CN" dirty="0"/>
          </a:p>
          <a:p>
            <a:r>
              <a:rPr lang="zh-CN" altLang="en-US" dirty="0"/>
              <a:t>困难是 </a:t>
            </a:r>
            <a:endParaRPr lang="en-US" altLang="zh-CN" dirty="0"/>
          </a:p>
          <a:p>
            <a:pPr marL="342900" indent="-342900">
              <a:buAutoNum type="arabicPeriod"/>
            </a:pPr>
            <a:r>
              <a:rPr lang="zh-CN" altLang="en-US" dirty="0"/>
              <a:t>合并异构图信息，这些信息包含着不同类型的节点和边</a:t>
            </a:r>
            <a:endParaRPr lang="en-US" altLang="zh-CN" dirty="0"/>
          </a:p>
          <a:p>
            <a:pPr marL="342900" indent="-342900">
              <a:buAutoNum type="arabicPeriod"/>
            </a:pPr>
            <a:r>
              <a:rPr lang="zh-CN" altLang="en-US" dirty="0"/>
              <a:t>需要考虑异构属性以及每个节点之间的关联内容</a:t>
            </a:r>
            <a:endParaRPr lang="en-US" altLang="zh-CN" dirty="0"/>
          </a:p>
          <a:p>
            <a:endParaRPr lang="en-US" altLang="zh-CN" dirty="0"/>
          </a:p>
          <a:p>
            <a:endParaRPr lang="en-US" altLang="zh-CN" dirty="0"/>
          </a:p>
          <a:p>
            <a:r>
              <a:rPr lang="zh-CN" altLang="en-US" dirty="0"/>
              <a:t>虽然已经有许多关于同构的或者是异构的图嵌入方法，但是很少有一种图嵌入方法能够高效综合考虑</a:t>
            </a:r>
            <a:endParaRPr lang="en-US" altLang="zh-CN" dirty="0"/>
          </a:p>
          <a:p>
            <a:pPr marL="342900" indent="-342900">
              <a:buAutoNum type="arabicPeriod"/>
            </a:pPr>
            <a:r>
              <a:rPr lang="zh-CN" altLang="en-US" dirty="0"/>
              <a:t>每个节点的相异结构信息（</a:t>
            </a:r>
            <a:r>
              <a:rPr lang="en-US" altLang="zh-CN" dirty="0"/>
              <a:t>heterogeneous structural information </a:t>
            </a:r>
            <a:r>
              <a:rPr lang="zh-CN" altLang="en-US" dirty="0"/>
              <a:t>）</a:t>
            </a:r>
            <a:endParaRPr lang="en-US" altLang="zh-CN" dirty="0"/>
          </a:p>
          <a:p>
            <a:pPr marL="342900" indent="-342900">
              <a:buAutoNum type="arabicPeriod"/>
            </a:pPr>
            <a:r>
              <a:rPr lang="zh-CN" altLang="en-US" dirty="0"/>
              <a:t>每个节点的相异内容信息（</a:t>
            </a:r>
            <a:r>
              <a:rPr lang="en-US" altLang="zh-CN" dirty="0"/>
              <a:t>heterogeneous contents information </a:t>
            </a:r>
            <a:r>
              <a:rPr lang="zh-CN" altLang="en-US" dirty="0"/>
              <a:t>）</a:t>
            </a:r>
            <a:endParaRPr lang="en-US" altLang="zh-CN" dirty="0"/>
          </a:p>
          <a:p>
            <a:pPr marL="342900" indent="-342900">
              <a:buAutoNum type="arabicPeriod"/>
            </a:pPr>
            <a:endParaRPr lang="en-US" altLang="zh-CN" dirty="0"/>
          </a:p>
          <a:p>
            <a:r>
              <a:rPr lang="zh-CN" altLang="en-US" dirty="0"/>
              <a:t>论文中作者提出 </a:t>
            </a:r>
            <a:r>
              <a:rPr lang="en-US" altLang="zh-CN" dirty="0" err="1"/>
              <a:t>HetGNN</a:t>
            </a:r>
            <a:r>
              <a:rPr lang="en-US" altLang="zh-CN" dirty="0"/>
              <a:t> </a:t>
            </a:r>
            <a:r>
              <a:rPr lang="zh-CN" altLang="en-US" dirty="0"/>
              <a:t>的异构图神经网络模型</a:t>
            </a:r>
            <a:endParaRPr lang="en-US" altLang="zh-CN" dirty="0"/>
          </a:p>
          <a:p>
            <a:endParaRPr lang="en-US" altLang="zh-CN" dirty="0"/>
          </a:p>
          <a:p>
            <a:endParaRPr lang="en-US" altLang="zh-CN" dirty="0"/>
          </a:p>
          <a:p>
            <a:endParaRPr lang="en-US" altLang="zh-CN" dirty="0"/>
          </a:p>
          <a:p>
            <a:endParaRPr lang="zh-CN" altLang="en-US" dirty="0"/>
          </a:p>
        </p:txBody>
      </p:sp>
      <p:sp>
        <p:nvSpPr>
          <p:cNvPr id="6" name="文本框 5">
            <a:extLst>
              <a:ext uri="{FF2B5EF4-FFF2-40B4-BE49-F238E27FC236}">
                <a16:creationId xmlns:a16="http://schemas.microsoft.com/office/drawing/2014/main" id="{6BDB89B7-D80E-40A1-AB8F-B217F6ACADD3}"/>
              </a:ext>
            </a:extLst>
          </p:cNvPr>
          <p:cNvSpPr txBox="1"/>
          <p:nvPr/>
        </p:nvSpPr>
        <p:spPr>
          <a:xfrm>
            <a:off x="3382392" y="266330"/>
            <a:ext cx="4687410" cy="369332"/>
          </a:xfrm>
          <a:prstGeom prst="rect">
            <a:avLst/>
          </a:prstGeom>
          <a:noFill/>
        </p:spPr>
        <p:txBody>
          <a:bodyPr wrap="square" rtlCol="0">
            <a:spAutoFit/>
          </a:bodyPr>
          <a:lstStyle/>
          <a:p>
            <a:pPr algn="ctr"/>
            <a:r>
              <a:rPr lang="en-US" altLang="zh-CN" b="1" dirty="0"/>
              <a:t>ABSTRACT</a:t>
            </a:r>
            <a:r>
              <a:rPr lang="en-US" altLang="zh-CN" dirty="0"/>
              <a:t> </a:t>
            </a:r>
            <a:endParaRPr lang="zh-CN" altLang="en-US" dirty="0"/>
          </a:p>
        </p:txBody>
      </p:sp>
    </p:spTree>
    <p:extLst>
      <p:ext uri="{BB962C8B-B14F-4D97-AF65-F5344CB8AC3E}">
        <p14:creationId xmlns:p14="http://schemas.microsoft.com/office/powerpoint/2010/main" val="534011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50E8211-25FF-4881-8D3B-802A8B814449}"/>
              </a:ext>
            </a:extLst>
          </p:cNvPr>
          <p:cNvSpPr/>
          <p:nvPr/>
        </p:nvSpPr>
        <p:spPr>
          <a:xfrm>
            <a:off x="1157056" y="1092355"/>
            <a:ext cx="10019929" cy="4801314"/>
          </a:xfrm>
          <a:prstGeom prst="rect">
            <a:avLst/>
          </a:prstGeom>
        </p:spPr>
        <p:txBody>
          <a:bodyPr wrap="square">
            <a:spAutoFit/>
          </a:bodyPr>
          <a:lstStyle/>
          <a:p>
            <a:r>
              <a:rPr lang="zh-CN" altLang="en-US" dirty="0"/>
              <a:t>总体操作如下：</a:t>
            </a:r>
            <a:endParaRPr lang="en-US" altLang="zh-CN" dirty="0"/>
          </a:p>
          <a:p>
            <a:pPr marL="342900" indent="-342900">
              <a:buAutoNum type="arabicPeriod"/>
            </a:pPr>
            <a:r>
              <a:rPr lang="en-US" altLang="zh-CN" dirty="0"/>
              <a:t>First </a:t>
            </a:r>
            <a:r>
              <a:rPr lang="zh-CN" altLang="en-US" dirty="0"/>
              <a:t>引入了 </a:t>
            </a:r>
            <a:r>
              <a:rPr lang="en-US" altLang="zh-CN" dirty="0"/>
              <a:t>random walk with restart strategy </a:t>
            </a:r>
            <a:r>
              <a:rPr lang="zh-CN" altLang="en-US" dirty="0"/>
              <a:t>来对图中每个节点</a:t>
            </a:r>
            <a:r>
              <a:rPr lang="en-US" altLang="zh-CN" dirty="0"/>
              <a:t>sample</a:t>
            </a:r>
            <a:r>
              <a:rPr lang="zh-CN" altLang="en-US" dirty="0"/>
              <a:t>一个固定</a:t>
            </a:r>
            <a:r>
              <a:rPr lang="en-US" altLang="zh-CN" dirty="0"/>
              <a:t>size</a:t>
            </a:r>
            <a:r>
              <a:rPr lang="zh-CN" altLang="en-US" dirty="0"/>
              <a:t>的强相互关系的邻居节点</a:t>
            </a:r>
            <a:r>
              <a:rPr lang="en-US" altLang="zh-CN" dirty="0"/>
              <a:t>(neighbors )</a:t>
            </a:r>
            <a:r>
              <a:rPr lang="zh-CN" altLang="en-US" dirty="0"/>
              <a:t>，并将这些邻居节点基于节点类型进行分组（</a:t>
            </a:r>
            <a:r>
              <a:rPr lang="en-US" altLang="zh-CN" dirty="0"/>
              <a:t>group</a:t>
            </a:r>
            <a:r>
              <a:rPr lang="zh-CN" altLang="en-US" dirty="0"/>
              <a:t>）。</a:t>
            </a:r>
            <a:endParaRPr lang="en-US" altLang="zh-CN" dirty="0"/>
          </a:p>
          <a:p>
            <a:pPr marL="342900" indent="-342900">
              <a:buAutoNum type="arabicPeriod"/>
            </a:pPr>
            <a:r>
              <a:rPr lang="en-US" altLang="zh-CN" dirty="0"/>
              <a:t>Second </a:t>
            </a:r>
            <a:r>
              <a:rPr lang="zh-CN" altLang="en-US" dirty="0"/>
              <a:t>设计一个神经网络架构，这个架构有两个</a:t>
            </a:r>
            <a:r>
              <a:rPr lang="en-US" altLang="zh-CN" dirty="0"/>
              <a:t>module</a:t>
            </a:r>
            <a:r>
              <a:rPr lang="zh-CN" altLang="en-US" dirty="0"/>
              <a:t>，通过这个架构来</a:t>
            </a:r>
            <a:r>
              <a:rPr lang="zh-CN" altLang="en-US" b="1" dirty="0"/>
              <a:t>聚合</a:t>
            </a:r>
            <a:r>
              <a:rPr lang="zh-CN" altLang="en-US" dirty="0"/>
              <a:t>被</a:t>
            </a:r>
            <a:r>
              <a:rPr lang="en-US" altLang="zh-CN" dirty="0"/>
              <a:t>sample</a:t>
            </a:r>
            <a:r>
              <a:rPr lang="zh-CN" altLang="en-US" dirty="0"/>
              <a:t>的邻居节点</a:t>
            </a:r>
            <a:r>
              <a:rPr lang="en-US" altLang="zh-CN" dirty="0"/>
              <a:t>feature information</a:t>
            </a:r>
            <a:r>
              <a:rPr lang="zh-CN" altLang="en-US" dirty="0"/>
              <a:t>。</a:t>
            </a:r>
            <a:endParaRPr lang="en-US" altLang="zh-CN" dirty="0"/>
          </a:p>
          <a:p>
            <a:pPr marL="800100" lvl="1" indent="-342900">
              <a:buFont typeface="+mj-lt"/>
              <a:buAutoNum type="alphaLcParenR"/>
            </a:pPr>
            <a:r>
              <a:rPr lang="en-US" altLang="zh-CN" dirty="0"/>
              <a:t>   </a:t>
            </a:r>
            <a:r>
              <a:rPr lang="zh-CN" altLang="en-US" dirty="0"/>
              <a:t>第一个</a:t>
            </a:r>
            <a:r>
              <a:rPr lang="en-US" altLang="zh-CN" dirty="0"/>
              <a:t>module</a:t>
            </a:r>
            <a:r>
              <a:rPr lang="zh-CN" altLang="en-US" dirty="0"/>
              <a:t>用来将相异的</a:t>
            </a:r>
            <a:r>
              <a:rPr lang="en-US" altLang="zh-CN" dirty="0"/>
              <a:t>contents</a:t>
            </a:r>
            <a:r>
              <a:rPr lang="zh-CN" altLang="en-US" dirty="0"/>
              <a:t>的</a:t>
            </a:r>
            <a:r>
              <a:rPr lang="en-US" altLang="zh-CN" dirty="0"/>
              <a:t> </a:t>
            </a:r>
            <a:r>
              <a:rPr lang="zh-CN" altLang="en-US" dirty="0"/>
              <a:t>“</a:t>
            </a:r>
            <a:r>
              <a:rPr lang="en-US" altLang="zh-CN" dirty="0"/>
              <a:t>deep</a:t>
            </a:r>
            <a:r>
              <a:rPr lang="zh-CN" altLang="en-US" dirty="0"/>
              <a:t>” </a:t>
            </a:r>
            <a:r>
              <a:rPr lang="en-US" altLang="zh-CN" dirty="0"/>
              <a:t>feature interactions </a:t>
            </a:r>
            <a:r>
              <a:rPr lang="zh-CN" altLang="en-US" dirty="0"/>
              <a:t>进行编码，并且生成每个节点的</a:t>
            </a:r>
            <a:r>
              <a:rPr lang="en-US" altLang="zh-CN" dirty="0"/>
              <a:t>content embedding</a:t>
            </a:r>
          </a:p>
          <a:p>
            <a:pPr marL="800100" lvl="1" indent="-342900">
              <a:buFont typeface="+mj-lt"/>
              <a:buAutoNum type="alphaLcParenR"/>
            </a:pPr>
            <a:r>
              <a:rPr lang="zh-CN" altLang="en-US" dirty="0"/>
              <a:t>第二个</a:t>
            </a:r>
            <a:r>
              <a:rPr lang="en-US" altLang="zh-CN" dirty="0"/>
              <a:t>module</a:t>
            </a:r>
            <a:r>
              <a:rPr lang="zh-CN" altLang="en-US" dirty="0"/>
              <a:t>是用来将不同的邻居分组（</a:t>
            </a:r>
            <a:r>
              <a:rPr lang="en-US" altLang="zh-CN" dirty="0"/>
              <a:t>group</a:t>
            </a:r>
            <a:r>
              <a:rPr lang="zh-CN" altLang="en-US" dirty="0"/>
              <a:t>）的</a:t>
            </a:r>
            <a:r>
              <a:rPr lang="en-US" altLang="zh-CN" dirty="0"/>
              <a:t>content embedding</a:t>
            </a:r>
            <a:r>
              <a:rPr lang="zh-CN" altLang="en-US" dirty="0"/>
              <a:t>进行聚合，更进一步，通过考虑不同组（</a:t>
            </a:r>
            <a:r>
              <a:rPr lang="en-US" altLang="zh-CN" dirty="0"/>
              <a:t>group</a:t>
            </a:r>
            <a:r>
              <a:rPr lang="zh-CN" altLang="en-US" dirty="0"/>
              <a:t>）的影响来将这些分组</a:t>
            </a:r>
            <a:r>
              <a:rPr lang="en-US" altLang="zh-CN" dirty="0"/>
              <a:t>combine</a:t>
            </a:r>
            <a:r>
              <a:rPr lang="zh-CN" altLang="en-US" dirty="0"/>
              <a:t>，来获取到最终的</a:t>
            </a:r>
            <a:r>
              <a:rPr lang="en-US" altLang="zh-CN" dirty="0"/>
              <a:t>node embedding </a:t>
            </a:r>
            <a:r>
              <a:rPr lang="zh-CN" altLang="en-US" dirty="0"/>
              <a:t>。</a:t>
            </a:r>
            <a:endParaRPr lang="en-US" altLang="zh-CN" dirty="0"/>
          </a:p>
          <a:p>
            <a:pPr marL="342900" indent="-342900">
              <a:buFont typeface="+mj-lt"/>
              <a:buAutoNum type="arabicPeriod"/>
            </a:pPr>
            <a:r>
              <a:rPr lang="en-US" altLang="zh-CN" dirty="0"/>
              <a:t>Finally </a:t>
            </a:r>
            <a:r>
              <a:rPr lang="zh-CN" altLang="en-US" dirty="0"/>
              <a:t>利用</a:t>
            </a:r>
            <a:r>
              <a:rPr lang="en-US" altLang="zh-CN" dirty="0"/>
              <a:t>group context loss </a:t>
            </a:r>
            <a:r>
              <a:rPr lang="zh-CN" altLang="en-US" dirty="0"/>
              <a:t>以及一个 </a:t>
            </a:r>
            <a:r>
              <a:rPr lang="en-US" altLang="zh-CN" dirty="0"/>
              <a:t>mini-batch </a:t>
            </a:r>
            <a:r>
              <a:rPr lang="zh-CN" altLang="en-US" dirty="0"/>
              <a:t>梯度下降程序来训练模型通过论文中所谓的</a:t>
            </a:r>
            <a:r>
              <a:rPr lang="en-US" altLang="zh-CN" b="1" dirty="0"/>
              <a:t>end-to-end manner </a:t>
            </a:r>
          </a:p>
          <a:p>
            <a:pPr marL="342900" indent="-342900">
              <a:buFont typeface="+mj-lt"/>
              <a:buAutoNum type="arabicPeriod"/>
            </a:pPr>
            <a:endParaRPr lang="en-US" altLang="zh-CN" b="1" dirty="0"/>
          </a:p>
          <a:p>
            <a:pPr marL="342900" indent="-342900">
              <a:buFont typeface="+mj-lt"/>
              <a:buAutoNum type="arabicPeriod"/>
            </a:pPr>
            <a:r>
              <a:rPr lang="en-US" altLang="zh-CN" b="1" dirty="0"/>
              <a:t>----- </a:t>
            </a:r>
            <a:r>
              <a:rPr lang="zh-CN" altLang="en-US" dirty="0"/>
              <a:t>大量实验说明了</a:t>
            </a:r>
            <a:r>
              <a:rPr lang="en-US" altLang="zh-CN" dirty="0" err="1"/>
              <a:t>HetGNN</a:t>
            </a:r>
            <a:r>
              <a:rPr lang="zh-CN" altLang="en-US" dirty="0"/>
              <a:t>能够在多种应用场景中表现成较好的性能，如</a:t>
            </a:r>
            <a:r>
              <a:rPr lang="en-US" altLang="zh-CN" dirty="0"/>
              <a:t>link prediction, recommendation </a:t>
            </a:r>
          </a:p>
          <a:p>
            <a:pPr marL="800100" lvl="1" indent="-342900">
              <a:buFont typeface="+mj-lt"/>
              <a:buAutoNum type="alphaLcParenR"/>
            </a:pPr>
            <a:endParaRPr lang="en-US" altLang="zh-CN" dirty="0"/>
          </a:p>
          <a:p>
            <a:pPr marL="342900" indent="-342900">
              <a:buAutoNum type="arabicPeriod"/>
            </a:pPr>
            <a:endParaRPr lang="en-US" altLang="zh-CN" dirty="0"/>
          </a:p>
        </p:txBody>
      </p:sp>
      <p:pic>
        <p:nvPicPr>
          <p:cNvPr id="5" name="图片 4">
            <a:extLst>
              <a:ext uri="{FF2B5EF4-FFF2-40B4-BE49-F238E27FC236}">
                <a16:creationId xmlns:a16="http://schemas.microsoft.com/office/drawing/2014/main" id="{E1E1F34F-FBD4-4EFB-9130-F853817CA3DB}"/>
              </a:ext>
            </a:extLst>
          </p:cNvPr>
          <p:cNvPicPr>
            <a:picLocks noChangeAspect="1"/>
          </p:cNvPicPr>
          <p:nvPr/>
        </p:nvPicPr>
        <p:blipFill>
          <a:blip r:embed="rId2"/>
          <a:stretch>
            <a:fillRect/>
          </a:stretch>
        </p:blipFill>
        <p:spPr>
          <a:xfrm>
            <a:off x="3106352" y="5576194"/>
            <a:ext cx="5162550" cy="819150"/>
          </a:xfrm>
          <a:prstGeom prst="rect">
            <a:avLst/>
          </a:prstGeom>
        </p:spPr>
      </p:pic>
    </p:spTree>
    <p:extLst>
      <p:ext uri="{BB962C8B-B14F-4D97-AF65-F5344CB8AC3E}">
        <p14:creationId xmlns:p14="http://schemas.microsoft.com/office/powerpoint/2010/main" val="1146520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351CB24-3295-4B42-BDCB-61BDE2B411F9}"/>
              </a:ext>
            </a:extLst>
          </p:cNvPr>
          <p:cNvSpPr txBox="1"/>
          <p:nvPr/>
        </p:nvSpPr>
        <p:spPr>
          <a:xfrm>
            <a:off x="790113" y="435006"/>
            <a:ext cx="10022889" cy="646331"/>
          </a:xfrm>
          <a:prstGeom prst="rect">
            <a:avLst/>
          </a:prstGeom>
          <a:noFill/>
        </p:spPr>
        <p:txBody>
          <a:bodyPr wrap="square" rtlCol="0">
            <a:spAutoFit/>
          </a:bodyPr>
          <a:lstStyle/>
          <a:p>
            <a:pPr algn="ctr"/>
            <a:r>
              <a:rPr lang="en-US" altLang="zh-CN" b="1" dirty="0"/>
              <a:t>INTRODUCTION</a:t>
            </a:r>
            <a:r>
              <a:rPr lang="en-US" altLang="zh-CN" dirty="0"/>
              <a:t> </a:t>
            </a:r>
            <a:br>
              <a:rPr lang="en-US" altLang="zh-CN" dirty="0"/>
            </a:br>
            <a:endParaRPr lang="zh-CN" altLang="en-US" dirty="0"/>
          </a:p>
        </p:txBody>
      </p:sp>
      <p:sp>
        <p:nvSpPr>
          <p:cNvPr id="5" name="文本框 4">
            <a:extLst>
              <a:ext uri="{FF2B5EF4-FFF2-40B4-BE49-F238E27FC236}">
                <a16:creationId xmlns:a16="http://schemas.microsoft.com/office/drawing/2014/main" id="{6F0C0CBE-C64B-42B7-B60C-0791DF3F0108}"/>
              </a:ext>
            </a:extLst>
          </p:cNvPr>
          <p:cNvSpPr txBox="1"/>
          <p:nvPr/>
        </p:nvSpPr>
        <p:spPr>
          <a:xfrm>
            <a:off x="790113" y="1081337"/>
            <a:ext cx="10733103" cy="1477328"/>
          </a:xfrm>
          <a:prstGeom prst="rect">
            <a:avLst/>
          </a:prstGeom>
          <a:noFill/>
        </p:spPr>
        <p:txBody>
          <a:bodyPr wrap="square" rtlCol="0">
            <a:spAutoFit/>
          </a:bodyPr>
          <a:lstStyle/>
          <a:p>
            <a:r>
              <a:rPr lang="zh-CN" altLang="en-US" dirty="0"/>
              <a:t>异构图包含了多种类型的节点丰富的结构关系，以及节点的非结构化内容。</a:t>
            </a:r>
            <a:endParaRPr lang="en-US" altLang="zh-CN" dirty="0"/>
          </a:p>
          <a:p>
            <a:endParaRPr lang="en-US" altLang="zh-CN" dirty="0"/>
          </a:p>
          <a:p>
            <a:r>
              <a:rPr lang="zh-CN" altLang="en-US" dirty="0"/>
              <a:t>关于异构图介绍：</a:t>
            </a:r>
            <a:r>
              <a:rPr lang="en-US" altLang="zh-CN" dirty="0">
                <a:hlinkClick r:id="rId2"/>
              </a:rPr>
              <a:t>https://www.jiqizhixin.com/articles/2019-10-14-5</a:t>
            </a:r>
            <a:endParaRPr lang="en-US" altLang="zh-CN" dirty="0"/>
          </a:p>
          <a:p>
            <a:endParaRPr lang="en-US" altLang="zh-CN" dirty="0"/>
          </a:p>
          <a:p>
            <a:endParaRPr lang="zh-CN" altLang="en-US" dirty="0"/>
          </a:p>
        </p:txBody>
      </p:sp>
      <p:pic>
        <p:nvPicPr>
          <p:cNvPr id="6" name="图片 5">
            <a:extLst>
              <a:ext uri="{FF2B5EF4-FFF2-40B4-BE49-F238E27FC236}">
                <a16:creationId xmlns:a16="http://schemas.microsoft.com/office/drawing/2014/main" id="{A5385BBA-4B46-4286-AF64-74BE79487CF3}"/>
              </a:ext>
            </a:extLst>
          </p:cNvPr>
          <p:cNvPicPr>
            <a:picLocks noChangeAspect="1"/>
          </p:cNvPicPr>
          <p:nvPr/>
        </p:nvPicPr>
        <p:blipFill>
          <a:blip r:embed="rId3"/>
          <a:stretch>
            <a:fillRect/>
          </a:stretch>
        </p:blipFill>
        <p:spPr>
          <a:xfrm>
            <a:off x="1705160" y="2097914"/>
            <a:ext cx="9107842" cy="4402843"/>
          </a:xfrm>
          <a:prstGeom prst="rect">
            <a:avLst/>
          </a:prstGeom>
        </p:spPr>
      </p:pic>
    </p:spTree>
    <p:extLst>
      <p:ext uri="{BB962C8B-B14F-4D97-AF65-F5344CB8AC3E}">
        <p14:creationId xmlns:p14="http://schemas.microsoft.com/office/powerpoint/2010/main" val="3486395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F291036B-7A39-4D49-AAEB-0FE014165FC2}"/>
              </a:ext>
            </a:extLst>
          </p:cNvPr>
          <p:cNvSpPr txBox="1"/>
          <p:nvPr/>
        </p:nvSpPr>
        <p:spPr>
          <a:xfrm>
            <a:off x="1660124" y="355107"/>
            <a:ext cx="8549196" cy="369332"/>
          </a:xfrm>
          <a:prstGeom prst="rect">
            <a:avLst/>
          </a:prstGeom>
          <a:noFill/>
        </p:spPr>
        <p:txBody>
          <a:bodyPr wrap="square" rtlCol="0">
            <a:spAutoFit/>
          </a:bodyPr>
          <a:lstStyle/>
          <a:p>
            <a:pPr algn="ctr"/>
            <a:r>
              <a:rPr lang="zh-CN" altLang="en-US" dirty="0"/>
              <a:t>传统方法</a:t>
            </a:r>
          </a:p>
        </p:txBody>
      </p:sp>
      <p:sp>
        <p:nvSpPr>
          <p:cNvPr id="7" name="文本框 6">
            <a:extLst>
              <a:ext uri="{FF2B5EF4-FFF2-40B4-BE49-F238E27FC236}">
                <a16:creationId xmlns:a16="http://schemas.microsoft.com/office/drawing/2014/main" id="{0725BF14-F2B0-4C8E-8D65-6638DDC1E949}"/>
              </a:ext>
            </a:extLst>
          </p:cNvPr>
          <p:cNvSpPr txBox="1"/>
          <p:nvPr/>
        </p:nvSpPr>
        <p:spPr>
          <a:xfrm>
            <a:off x="585926" y="1260629"/>
            <a:ext cx="10955045" cy="4801314"/>
          </a:xfrm>
          <a:prstGeom prst="rect">
            <a:avLst/>
          </a:prstGeom>
          <a:noFill/>
        </p:spPr>
        <p:txBody>
          <a:bodyPr wrap="square" rtlCol="0">
            <a:spAutoFit/>
          </a:bodyPr>
          <a:lstStyle/>
          <a:p>
            <a:r>
              <a:rPr lang="zh-CN" altLang="en-US" dirty="0"/>
              <a:t>大多数处理异构网路任务都依靠于从“手工特征工程”中衍生的特征向量，这需要对异构网络得到的特征向量进行不同概率和可能性的说明（这句话比较拗口）</a:t>
            </a:r>
            <a:endParaRPr lang="en-US" altLang="zh-CN" dirty="0"/>
          </a:p>
          <a:p>
            <a:r>
              <a:rPr lang="zh-CN" altLang="en-US" dirty="0"/>
              <a:t>但是传统的方法十分的有限，并且不易扩展？？？</a:t>
            </a:r>
            <a:endParaRPr lang="en-US" altLang="zh-CN" dirty="0"/>
          </a:p>
          <a:p>
            <a:endParaRPr lang="en-US" altLang="zh-CN" dirty="0"/>
          </a:p>
          <a:p>
            <a:r>
              <a:rPr lang="zh-CN" altLang="en-US" dirty="0"/>
              <a:t>最近，产生了能够 </a:t>
            </a:r>
            <a:r>
              <a:rPr lang="en-US" altLang="zh-CN" dirty="0"/>
              <a:t>automate the feature engineering tasks </a:t>
            </a:r>
            <a:r>
              <a:rPr lang="zh-CN" altLang="en-US" dirty="0"/>
              <a:t>的方法</a:t>
            </a:r>
            <a:endParaRPr lang="en-US" altLang="zh-CN" dirty="0"/>
          </a:p>
          <a:p>
            <a:endParaRPr lang="en-US" altLang="zh-CN" dirty="0"/>
          </a:p>
          <a:p>
            <a:r>
              <a:rPr lang="zh-CN" altLang="en-US" dirty="0"/>
              <a:t>论文中作者提出了目前几个异构图嵌入的方法，这些方法都是直接学习节点的潜在信息，但是在获取丰富的邻居信息方面十分有限</a:t>
            </a:r>
            <a:endParaRPr lang="en-US" altLang="zh-CN" dirty="0"/>
          </a:p>
          <a:p>
            <a:endParaRPr lang="en-US" altLang="zh-CN" dirty="0"/>
          </a:p>
          <a:p>
            <a:r>
              <a:rPr lang="zh-CN" altLang="en-US" dirty="0"/>
              <a:t>论文中作者说图神经网络利用深度神经网络来聚合特征邻居节点的特征信息，这使得聚合嵌入更加</a:t>
            </a:r>
            <a:r>
              <a:rPr lang="en-US" altLang="zh-CN" dirty="0"/>
              <a:t>powerful</a:t>
            </a:r>
            <a:r>
              <a:rPr lang="zh-CN" altLang="en-US" dirty="0"/>
              <a:t>。</a:t>
            </a:r>
            <a:endParaRPr lang="en-US" altLang="zh-CN" dirty="0"/>
          </a:p>
          <a:p>
            <a:r>
              <a:rPr lang="zh-CN" altLang="en-US" dirty="0"/>
              <a:t>另外，</a:t>
            </a:r>
            <a:r>
              <a:rPr lang="en-US" altLang="zh-CN" dirty="0"/>
              <a:t>GNN</a:t>
            </a:r>
            <a:r>
              <a:rPr lang="zh-CN" altLang="en-US" dirty="0"/>
              <a:t>可以应用到归纳任务，任务中节点在训练期间是不存在的。</a:t>
            </a:r>
            <a:endParaRPr lang="en-US" altLang="zh-CN" dirty="0"/>
          </a:p>
          <a:p>
            <a:endParaRPr lang="en-US" altLang="zh-CN" dirty="0"/>
          </a:p>
          <a:p>
            <a:r>
              <a:rPr lang="en-US" altLang="zh-CN" dirty="0"/>
              <a:t>GCN </a:t>
            </a:r>
            <a:r>
              <a:rPr lang="zh-CN" altLang="en-US" dirty="0"/>
              <a:t>使用卷积操作</a:t>
            </a:r>
            <a:endParaRPr lang="en-US" altLang="zh-CN" dirty="0"/>
          </a:p>
          <a:p>
            <a:endParaRPr lang="en-US" altLang="zh-CN" dirty="0"/>
          </a:p>
          <a:p>
            <a:r>
              <a:rPr lang="en-US" altLang="zh-CN" dirty="0"/>
              <a:t>The advances and applications of GNNs are largely concentrated on </a:t>
            </a:r>
            <a:r>
              <a:rPr lang="en-US" altLang="zh-CN" b="1" dirty="0"/>
              <a:t>homogeneous</a:t>
            </a:r>
            <a:r>
              <a:rPr lang="en-US" altLang="zh-CN" dirty="0"/>
              <a:t> graphs</a:t>
            </a:r>
          </a:p>
          <a:p>
            <a:endParaRPr lang="en-US" altLang="zh-CN" dirty="0"/>
          </a:p>
          <a:p>
            <a:endParaRPr lang="en-US" altLang="zh-CN" dirty="0"/>
          </a:p>
        </p:txBody>
      </p:sp>
    </p:spTree>
    <p:extLst>
      <p:ext uri="{BB962C8B-B14F-4D97-AF65-F5344CB8AC3E}">
        <p14:creationId xmlns:p14="http://schemas.microsoft.com/office/powerpoint/2010/main" val="1634235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95DD781-A106-4520-A3B4-516773ED304A}"/>
              </a:ext>
            </a:extLst>
          </p:cNvPr>
          <p:cNvSpPr txBox="1"/>
          <p:nvPr/>
        </p:nvSpPr>
        <p:spPr>
          <a:xfrm>
            <a:off x="747204" y="473426"/>
            <a:ext cx="10271464" cy="923330"/>
          </a:xfrm>
          <a:prstGeom prst="rect">
            <a:avLst/>
          </a:prstGeom>
          <a:noFill/>
        </p:spPr>
        <p:txBody>
          <a:bodyPr wrap="square" rtlCol="0">
            <a:spAutoFit/>
          </a:bodyPr>
          <a:lstStyle/>
          <a:p>
            <a:r>
              <a:rPr lang="zh-CN" altLang="en-US" dirty="0">
                <a:solidFill>
                  <a:srgbClr val="FF0000"/>
                </a:solidFill>
              </a:rPr>
              <a:t>对于</a:t>
            </a:r>
            <a:r>
              <a:rPr lang="en-US" altLang="zh-CN" dirty="0">
                <a:solidFill>
                  <a:srgbClr val="FF0000"/>
                </a:solidFill>
              </a:rPr>
              <a:t>C1</a:t>
            </a:r>
            <a:r>
              <a:rPr lang="zh-CN" altLang="en-US" dirty="0">
                <a:solidFill>
                  <a:srgbClr val="FF0000"/>
                </a:solidFill>
              </a:rPr>
              <a:t>步</a:t>
            </a:r>
            <a:endParaRPr lang="en-US" altLang="zh-CN" dirty="0"/>
          </a:p>
          <a:p>
            <a:pPr marL="285750" indent="-285750">
              <a:buFont typeface="Arial" panose="020B0604020202020204" pitchFamily="34" charset="0"/>
              <a:buChar char="•"/>
            </a:pPr>
            <a:r>
              <a:rPr lang="zh-CN" altLang="en-US" dirty="0"/>
              <a:t>在异构网络中许多节点或许没有全部</a:t>
            </a:r>
            <a:r>
              <a:rPr lang="en-US" altLang="zh-CN" dirty="0"/>
              <a:t>type</a:t>
            </a:r>
            <a:r>
              <a:rPr lang="zh-CN" altLang="en-US" dirty="0"/>
              <a:t>的邻居，另外，每个节点的邻居节点的数量是不同的。</a:t>
            </a:r>
            <a:endParaRPr lang="en-US" altLang="zh-CN" dirty="0"/>
          </a:p>
          <a:p>
            <a:pPr marL="285750" indent="-285750">
              <a:buFont typeface="Arial" panose="020B0604020202020204" pitchFamily="34" charset="0"/>
              <a:buChar char="•"/>
            </a:pPr>
            <a:endParaRPr lang="zh-CN" altLang="en-US" dirty="0"/>
          </a:p>
        </p:txBody>
      </p:sp>
      <p:sp>
        <p:nvSpPr>
          <p:cNvPr id="6" name="文本框 5">
            <a:extLst>
              <a:ext uri="{FF2B5EF4-FFF2-40B4-BE49-F238E27FC236}">
                <a16:creationId xmlns:a16="http://schemas.microsoft.com/office/drawing/2014/main" id="{81EE3D3E-E84E-4A93-AC60-145C957F0431}"/>
              </a:ext>
            </a:extLst>
          </p:cNvPr>
          <p:cNvSpPr txBox="1"/>
          <p:nvPr/>
        </p:nvSpPr>
        <p:spPr>
          <a:xfrm>
            <a:off x="1037946" y="1409377"/>
            <a:ext cx="5584054" cy="646331"/>
          </a:xfrm>
          <a:prstGeom prst="rect">
            <a:avLst/>
          </a:prstGeom>
          <a:noFill/>
        </p:spPr>
        <p:txBody>
          <a:bodyPr wrap="square" rtlCol="0">
            <a:spAutoFit/>
          </a:bodyPr>
          <a:lstStyle/>
          <a:p>
            <a:r>
              <a:rPr lang="zh-CN" altLang="en-US" dirty="0"/>
              <a:t>就像右图中展示的，</a:t>
            </a:r>
            <a:r>
              <a:rPr lang="en-US" altLang="zh-CN" dirty="0"/>
              <a:t>a</a:t>
            </a:r>
            <a:r>
              <a:rPr lang="zh-CN" altLang="en-US" dirty="0"/>
              <a:t>中</a:t>
            </a:r>
            <a:r>
              <a:rPr lang="en-US" altLang="zh-CN" dirty="0"/>
              <a:t>author</a:t>
            </a:r>
            <a:r>
              <a:rPr lang="zh-CN" altLang="en-US" dirty="0"/>
              <a:t> </a:t>
            </a:r>
            <a:r>
              <a:rPr lang="en-US" altLang="zh-CN" dirty="0"/>
              <a:t>type</a:t>
            </a:r>
            <a:r>
              <a:rPr lang="zh-CN" altLang="en-US" dirty="0"/>
              <a:t>节点没有与</a:t>
            </a:r>
            <a:r>
              <a:rPr lang="en-US" altLang="zh-CN" dirty="0"/>
              <a:t>venue type</a:t>
            </a:r>
            <a:r>
              <a:rPr lang="zh-CN" altLang="en-US" dirty="0"/>
              <a:t>节点直接的联系；在</a:t>
            </a:r>
            <a:r>
              <a:rPr lang="en-US" altLang="zh-CN" dirty="0"/>
              <a:t>b</a:t>
            </a:r>
            <a:r>
              <a:rPr lang="zh-CN" altLang="en-US" dirty="0"/>
              <a:t>中，节点</a:t>
            </a:r>
          </a:p>
        </p:txBody>
      </p:sp>
      <p:pic>
        <p:nvPicPr>
          <p:cNvPr id="7" name="图片 6">
            <a:extLst>
              <a:ext uri="{FF2B5EF4-FFF2-40B4-BE49-F238E27FC236}">
                <a16:creationId xmlns:a16="http://schemas.microsoft.com/office/drawing/2014/main" id="{F91462A8-437D-4206-9FFB-8C9BC84B1E1F}"/>
              </a:ext>
            </a:extLst>
          </p:cNvPr>
          <p:cNvPicPr>
            <a:picLocks noChangeAspect="1"/>
          </p:cNvPicPr>
          <p:nvPr/>
        </p:nvPicPr>
        <p:blipFill>
          <a:blip r:embed="rId2"/>
          <a:stretch>
            <a:fillRect/>
          </a:stretch>
        </p:blipFill>
        <p:spPr>
          <a:xfrm>
            <a:off x="7317279" y="1140176"/>
            <a:ext cx="3276600" cy="2190750"/>
          </a:xfrm>
          <a:prstGeom prst="rect">
            <a:avLst/>
          </a:prstGeom>
        </p:spPr>
      </p:pic>
      <p:pic>
        <p:nvPicPr>
          <p:cNvPr id="9" name="图片 8">
            <a:extLst>
              <a:ext uri="{FF2B5EF4-FFF2-40B4-BE49-F238E27FC236}">
                <a16:creationId xmlns:a16="http://schemas.microsoft.com/office/drawing/2014/main" id="{AB57576A-B87D-4C03-886B-EACE8A7594F9}"/>
              </a:ext>
            </a:extLst>
          </p:cNvPr>
          <p:cNvPicPr>
            <a:picLocks noChangeAspect="1"/>
          </p:cNvPicPr>
          <p:nvPr/>
        </p:nvPicPr>
        <p:blipFill>
          <a:blip r:embed="rId3"/>
          <a:stretch>
            <a:fillRect/>
          </a:stretch>
        </p:blipFill>
        <p:spPr>
          <a:xfrm>
            <a:off x="7103605" y="3231973"/>
            <a:ext cx="4531801" cy="2805790"/>
          </a:xfrm>
          <a:prstGeom prst="rect">
            <a:avLst/>
          </a:prstGeom>
        </p:spPr>
      </p:pic>
      <p:sp>
        <p:nvSpPr>
          <p:cNvPr id="10" name="文本框 9">
            <a:extLst>
              <a:ext uri="{FF2B5EF4-FFF2-40B4-BE49-F238E27FC236}">
                <a16:creationId xmlns:a16="http://schemas.microsoft.com/office/drawing/2014/main" id="{75882D85-F2A3-482F-9D67-0C96F60697CF}"/>
              </a:ext>
            </a:extLst>
          </p:cNvPr>
          <p:cNvSpPr txBox="1"/>
          <p:nvPr/>
        </p:nvSpPr>
        <p:spPr>
          <a:xfrm>
            <a:off x="781904" y="2219621"/>
            <a:ext cx="6187736" cy="646331"/>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在</a:t>
            </a:r>
            <a:r>
              <a:rPr lang="en-US" altLang="zh-CN" dirty="0"/>
              <a:t>b</a:t>
            </a:r>
            <a:r>
              <a:rPr lang="zh-CN" altLang="en-US" dirty="0"/>
              <a:t>中，节点</a:t>
            </a:r>
            <a:r>
              <a:rPr lang="en-US" altLang="zh-CN" dirty="0"/>
              <a:t>a</a:t>
            </a:r>
            <a:r>
              <a:rPr lang="zh-CN" altLang="en-US" dirty="0"/>
              <a:t>有</a:t>
            </a:r>
            <a:r>
              <a:rPr lang="en-US" altLang="zh-CN" dirty="0"/>
              <a:t>5</a:t>
            </a:r>
            <a:r>
              <a:rPr lang="zh-CN" altLang="en-US" dirty="0"/>
              <a:t>个邻居节点，而节点</a:t>
            </a:r>
            <a:r>
              <a:rPr lang="en-US" altLang="zh-CN" dirty="0"/>
              <a:t>c</a:t>
            </a:r>
            <a:r>
              <a:rPr lang="zh-CN" altLang="en-US" dirty="0"/>
              <a:t>只有两个邻居节点</a:t>
            </a:r>
          </a:p>
        </p:txBody>
      </p:sp>
      <p:sp>
        <p:nvSpPr>
          <p:cNvPr id="11" name="矩形 10">
            <a:extLst>
              <a:ext uri="{FF2B5EF4-FFF2-40B4-BE49-F238E27FC236}">
                <a16:creationId xmlns:a16="http://schemas.microsoft.com/office/drawing/2014/main" id="{72EEC12E-81B9-4DD6-8192-525AE65BF437}"/>
              </a:ext>
            </a:extLst>
          </p:cNvPr>
          <p:cNvSpPr/>
          <p:nvPr/>
        </p:nvSpPr>
        <p:spPr>
          <a:xfrm>
            <a:off x="373530" y="2881637"/>
            <a:ext cx="6596109" cy="222082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285750" indent="-285750" algn="ctr">
              <a:buFont typeface="Wingdings" panose="05000000000000000000" pitchFamily="2" charset="2"/>
              <a:buChar char="ü"/>
            </a:pPr>
            <a:r>
              <a:rPr lang="zh-CN" altLang="en-US" dirty="0"/>
              <a:t>目前大多数的</a:t>
            </a:r>
            <a:r>
              <a:rPr lang="en-US" altLang="zh-CN" dirty="0"/>
              <a:t>GNN</a:t>
            </a:r>
            <a:r>
              <a:rPr lang="zh-CN" altLang="en-US" dirty="0"/>
              <a:t>都只能聚合直接相连邻居节点的特征信息，并且特征的传播过程或许会削减较远邻居的作用。</a:t>
            </a:r>
            <a:endParaRPr lang="en-US" altLang="zh-CN" dirty="0"/>
          </a:p>
          <a:p>
            <a:pPr marL="285750" indent="-285750" algn="ctr">
              <a:buFont typeface="Wingdings" panose="05000000000000000000" pitchFamily="2" charset="2"/>
              <a:buChar char="ü"/>
            </a:pPr>
            <a:r>
              <a:rPr lang="en-US" altLang="zh-CN" dirty="0"/>
              <a:t>hub</a:t>
            </a:r>
            <a:r>
              <a:rPr lang="zh-CN" altLang="en-US" dirty="0"/>
              <a:t>节点会因为存在一些关系较弱的邻居节点（可以成为</a:t>
            </a:r>
            <a:r>
              <a:rPr lang="en-US" altLang="zh-CN" dirty="0"/>
              <a:t>noise</a:t>
            </a:r>
            <a:r>
              <a:rPr lang="zh-CN" altLang="en-US" dirty="0"/>
              <a:t>）而影响嵌入效果。</a:t>
            </a:r>
            <a:endParaRPr lang="en-US" altLang="zh-CN" dirty="0"/>
          </a:p>
          <a:p>
            <a:pPr marL="285750" indent="-285750" algn="ctr">
              <a:buFont typeface="Wingdings" panose="05000000000000000000" pitchFamily="2" charset="2"/>
              <a:buChar char="ü"/>
            </a:pPr>
            <a:r>
              <a:rPr lang="zh-CN" altLang="en-US" dirty="0"/>
              <a:t>对于那些邻居节点很少的点，成为</a:t>
            </a:r>
            <a:r>
              <a:rPr lang="en-US" altLang="zh-CN" dirty="0"/>
              <a:t>cold-start</a:t>
            </a:r>
            <a:r>
              <a:rPr lang="zh-CN" altLang="en-US" dirty="0"/>
              <a:t>，这些点的嵌入是不具备代表性的</a:t>
            </a:r>
          </a:p>
        </p:txBody>
      </p:sp>
      <p:sp>
        <p:nvSpPr>
          <p:cNvPr id="12" name="文本框 11">
            <a:extLst>
              <a:ext uri="{FF2B5EF4-FFF2-40B4-BE49-F238E27FC236}">
                <a16:creationId xmlns:a16="http://schemas.microsoft.com/office/drawing/2014/main" id="{491429AA-71FA-45B5-8C13-BB416F4C4D7A}"/>
              </a:ext>
            </a:extLst>
          </p:cNvPr>
          <p:cNvSpPr txBox="1"/>
          <p:nvPr/>
        </p:nvSpPr>
        <p:spPr>
          <a:xfrm>
            <a:off x="130344" y="5448623"/>
            <a:ext cx="11239130" cy="369332"/>
          </a:xfrm>
          <a:prstGeom prst="rect">
            <a:avLst/>
          </a:prstGeom>
          <a:noFill/>
        </p:spPr>
        <p:txBody>
          <a:bodyPr wrap="square" rtlCol="0">
            <a:spAutoFit/>
          </a:bodyPr>
          <a:lstStyle/>
          <a:p>
            <a:r>
              <a:rPr lang="zh-CN" altLang="en-US" dirty="0"/>
              <a:t>紧跟着上一个问题，第一个挑战总结起来就是：</a:t>
            </a:r>
          </a:p>
        </p:txBody>
      </p:sp>
      <p:pic>
        <p:nvPicPr>
          <p:cNvPr id="13" name="图片 12">
            <a:extLst>
              <a:ext uri="{FF2B5EF4-FFF2-40B4-BE49-F238E27FC236}">
                <a16:creationId xmlns:a16="http://schemas.microsoft.com/office/drawing/2014/main" id="{20D49EEA-0931-4A28-9C9D-3CF9C0BE5776}"/>
              </a:ext>
            </a:extLst>
          </p:cNvPr>
          <p:cNvPicPr>
            <a:picLocks noChangeAspect="1"/>
          </p:cNvPicPr>
          <p:nvPr/>
        </p:nvPicPr>
        <p:blipFill>
          <a:blip r:embed="rId4"/>
          <a:stretch>
            <a:fillRect/>
          </a:stretch>
        </p:blipFill>
        <p:spPr>
          <a:xfrm>
            <a:off x="374198" y="5920591"/>
            <a:ext cx="4829175" cy="666750"/>
          </a:xfrm>
          <a:prstGeom prst="rect">
            <a:avLst/>
          </a:prstGeom>
        </p:spPr>
      </p:pic>
    </p:spTree>
    <p:extLst>
      <p:ext uri="{BB962C8B-B14F-4D97-AF65-F5344CB8AC3E}">
        <p14:creationId xmlns:p14="http://schemas.microsoft.com/office/powerpoint/2010/main" val="2119813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3E7AC32D-4524-4227-8859-DD5F3BD7F869}"/>
              </a:ext>
            </a:extLst>
          </p:cNvPr>
          <p:cNvSpPr txBox="1"/>
          <p:nvPr/>
        </p:nvSpPr>
        <p:spPr>
          <a:xfrm>
            <a:off x="213065" y="292964"/>
            <a:ext cx="3524435" cy="369332"/>
          </a:xfrm>
          <a:prstGeom prst="rect">
            <a:avLst/>
          </a:prstGeom>
          <a:noFill/>
        </p:spPr>
        <p:txBody>
          <a:bodyPr wrap="square" rtlCol="0">
            <a:spAutoFit/>
          </a:bodyPr>
          <a:lstStyle/>
          <a:p>
            <a:r>
              <a:rPr lang="zh-CN" altLang="en-US" dirty="0">
                <a:solidFill>
                  <a:srgbClr val="FF0000"/>
                </a:solidFill>
              </a:rPr>
              <a:t>对于</a:t>
            </a:r>
            <a:r>
              <a:rPr lang="en-US" altLang="zh-CN" dirty="0">
                <a:solidFill>
                  <a:srgbClr val="FF0000"/>
                </a:solidFill>
              </a:rPr>
              <a:t>C2</a:t>
            </a:r>
            <a:r>
              <a:rPr lang="zh-CN" altLang="en-US" dirty="0">
                <a:solidFill>
                  <a:srgbClr val="FF0000"/>
                </a:solidFill>
              </a:rPr>
              <a:t>步</a:t>
            </a:r>
            <a:r>
              <a:rPr lang="en-US" altLang="zh-CN" dirty="0">
                <a:solidFill>
                  <a:srgbClr val="FF0000"/>
                </a:solidFill>
              </a:rPr>
              <a:t>:</a:t>
            </a:r>
            <a:endParaRPr lang="zh-CN" altLang="en-US" dirty="0">
              <a:solidFill>
                <a:srgbClr val="FF0000"/>
              </a:solidFill>
            </a:endParaRPr>
          </a:p>
        </p:txBody>
      </p:sp>
      <p:sp>
        <p:nvSpPr>
          <p:cNvPr id="7" name="文本框 6">
            <a:extLst>
              <a:ext uri="{FF2B5EF4-FFF2-40B4-BE49-F238E27FC236}">
                <a16:creationId xmlns:a16="http://schemas.microsoft.com/office/drawing/2014/main" id="{1B76D565-B175-44F8-B657-E9AEEB53A9A8}"/>
              </a:ext>
            </a:extLst>
          </p:cNvPr>
          <p:cNvSpPr txBox="1"/>
          <p:nvPr/>
        </p:nvSpPr>
        <p:spPr>
          <a:xfrm>
            <a:off x="736847" y="1038687"/>
            <a:ext cx="10644326" cy="646331"/>
          </a:xfrm>
          <a:prstGeom prst="rect">
            <a:avLst/>
          </a:prstGeom>
          <a:noFill/>
        </p:spPr>
        <p:txBody>
          <a:bodyPr wrap="square" rtlCol="0">
            <a:spAutoFit/>
          </a:bodyPr>
          <a:lstStyle/>
          <a:p>
            <a:r>
              <a:rPr lang="zh-CN" altLang="en-US" dirty="0"/>
              <a:t>这里说的</a:t>
            </a:r>
            <a:r>
              <a:rPr lang="en-US" altLang="zh-CN" dirty="0"/>
              <a:t>content</a:t>
            </a:r>
            <a:r>
              <a:rPr lang="zh-CN" altLang="en-US" dirty="0"/>
              <a:t>指的是属性，</a:t>
            </a:r>
            <a:r>
              <a:rPr lang="en-US" altLang="zh-CN" dirty="0"/>
              <a:t>text</a:t>
            </a:r>
            <a:r>
              <a:rPr lang="zh-CN" altLang="en-US" dirty="0"/>
              <a:t>等等，节点自身的东西</a:t>
            </a:r>
            <a:endParaRPr lang="en-US" altLang="zh-CN" dirty="0"/>
          </a:p>
          <a:p>
            <a:endParaRPr lang="zh-CN" altLang="en-US" dirty="0"/>
          </a:p>
        </p:txBody>
      </p:sp>
      <p:sp>
        <p:nvSpPr>
          <p:cNvPr id="8" name="文本框 7">
            <a:extLst>
              <a:ext uri="{FF2B5EF4-FFF2-40B4-BE49-F238E27FC236}">
                <a16:creationId xmlns:a16="http://schemas.microsoft.com/office/drawing/2014/main" id="{E23275E4-991F-4A03-B174-82CE89FA4DC3}"/>
              </a:ext>
            </a:extLst>
          </p:cNvPr>
          <p:cNvSpPr txBox="1"/>
          <p:nvPr/>
        </p:nvSpPr>
        <p:spPr>
          <a:xfrm>
            <a:off x="1020932" y="2556769"/>
            <a:ext cx="9294920" cy="1477328"/>
          </a:xfrm>
          <a:prstGeom prst="rect">
            <a:avLst/>
          </a:prstGeom>
          <a:noFill/>
        </p:spPr>
        <p:txBody>
          <a:bodyPr wrap="square" rtlCol="0">
            <a:spAutoFit/>
          </a:bodyPr>
          <a:lstStyle/>
          <a:p>
            <a:r>
              <a:rPr lang="zh-CN" altLang="en-US" dirty="0"/>
              <a:t>目前的</a:t>
            </a:r>
            <a:r>
              <a:rPr lang="en-US" altLang="zh-CN" dirty="0"/>
              <a:t>GNN</a:t>
            </a:r>
            <a:r>
              <a:rPr lang="zh-CN" altLang="en-US" dirty="0"/>
              <a:t>不能</a:t>
            </a:r>
            <a:r>
              <a:rPr lang="en-US" altLang="zh-CN" dirty="0"/>
              <a:t>model “deep” interactions among node heterogeneous contents</a:t>
            </a:r>
          </a:p>
          <a:p>
            <a:r>
              <a:rPr lang="zh-CN" altLang="en-US" dirty="0"/>
              <a:t>此外还有一个缺点：不能对所有的节点类型使用同一个特征转换函数，因为节点之间的</a:t>
            </a:r>
            <a:r>
              <a:rPr lang="en-US" altLang="zh-CN" dirty="0"/>
              <a:t>content</a:t>
            </a:r>
            <a:r>
              <a:rPr lang="zh-CN" altLang="en-US" dirty="0"/>
              <a:t>是变化的。</a:t>
            </a:r>
            <a:endParaRPr lang="en-US" altLang="zh-CN" dirty="0"/>
          </a:p>
          <a:p>
            <a:endParaRPr lang="en-US" altLang="zh-CN" dirty="0"/>
          </a:p>
          <a:p>
            <a:r>
              <a:rPr lang="zh-CN" altLang="en-US" dirty="0"/>
              <a:t>因此，第二个挑战是：</a:t>
            </a:r>
          </a:p>
        </p:txBody>
      </p:sp>
      <p:pic>
        <p:nvPicPr>
          <p:cNvPr id="9" name="图片 8">
            <a:extLst>
              <a:ext uri="{FF2B5EF4-FFF2-40B4-BE49-F238E27FC236}">
                <a16:creationId xmlns:a16="http://schemas.microsoft.com/office/drawing/2014/main" id="{1E261B8A-823E-44AB-9B42-C4C226E8AC28}"/>
              </a:ext>
            </a:extLst>
          </p:cNvPr>
          <p:cNvPicPr>
            <a:picLocks noChangeAspect="1"/>
          </p:cNvPicPr>
          <p:nvPr/>
        </p:nvPicPr>
        <p:blipFill>
          <a:blip r:embed="rId2"/>
          <a:stretch>
            <a:fillRect/>
          </a:stretch>
        </p:blipFill>
        <p:spPr>
          <a:xfrm>
            <a:off x="10409344" y="178154"/>
            <a:ext cx="1628775" cy="2790825"/>
          </a:xfrm>
          <a:prstGeom prst="rect">
            <a:avLst/>
          </a:prstGeom>
        </p:spPr>
      </p:pic>
      <p:pic>
        <p:nvPicPr>
          <p:cNvPr id="10" name="图片 9">
            <a:extLst>
              <a:ext uri="{FF2B5EF4-FFF2-40B4-BE49-F238E27FC236}">
                <a16:creationId xmlns:a16="http://schemas.microsoft.com/office/drawing/2014/main" id="{9E87BAA2-C909-4FFB-83FC-B05572A34A3D}"/>
              </a:ext>
            </a:extLst>
          </p:cNvPr>
          <p:cNvPicPr>
            <a:picLocks noChangeAspect="1"/>
          </p:cNvPicPr>
          <p:nvPr/>
        </p:nvPicPr>
        <p:blipFill>
          <a:blip r:embed="rId3"/>
          <a:stretch>
            <a:fillRect/>
          </a:stretch>
        </p:blipFill>
        <p:spPr>
          <a:xfrm>
            <a:off x="3921989" y="3509408"/>
            <a:ext cx="4933950" cy="638175"/>
          </a:xfrm>
          <a:prstGeom prst="rect">
            <a:avLst/>
          </a:prstGeom>
        </p:spPr>
      </p:pic>
    </p:spTree>
    <p:extLst>
      <p:ext uri="{BB962C8B-B14F-4D97-AF65-F5344CB8AC3E}">
        <p14:creationId xmlns:p14="http://schemas.microsoft.com/office/powerpoint/2010/main" val="531604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C8DDEB6-9EA8-4755-A054-8F1A238F48D6}"/>
              </a:ext>
            </a:extLst>
          </p:cNvPr>
          <p:cNvSpPr txBox="1"/>
          <p:nvPr/>
        </p:nvSpPr>
        <p:spPr>
          <a:xfrm>
            <a:off x="878889" y="674703"/>
            <a:ext cx="9721049" cy="369332"/>
          </a:xfrm>
          <a:prstGeom prst="rect">
            <a:avLst/>
          </a:prstGeom>
          <a:noFill/>
        </p:spPr>
        <p:txBody>
          <a:bodyPr wrap="square" rtlCol="0">
            <a:spAutoFit/>
          </a:bodyPr>
          <a:lstStyle/>
          <a:p>
            <a:r>
              <a:rPr lang="zh-CN" altLang="en-US" dirty="0"/>
              <a:t>对于</a:t>
            </a:r>
            <a:r>
              <a:rPr lang="en-US" altLang="zh-CN" dirty="0"/>
              <a:t>C3</a:t>
            </a:r>
            <a:r>
              <a:rPr lang="zh-CN" altLang="en-US" dirty="0"/>
              <a:t>步</a:t>
            </a:r>
            <a:endParaRPr lang="en-US" altLang="zh-CN" dirty="0"/>
          </a:p>
        </p:txBody>
      </p:sp>
      <p:sp>
        <p:nvSpPr>
          <p:cNvPr id="5" name="文本框 4">
            <a:extLst>
              <a:ext uri="{FF2B5EF4-FFF2-40B4-BE49-F238E27FC236}">
                <a16:creationId xmlns:a16="http://schemas.microsoft.com/office/drawing/2014/main" id="{53782D9C-8364-455B-A04D-8ACA3A98A69C}"/>
              </a:ext>
            </a:extLst>
          </p:cNvPr>
          <p:cNvSpPr txBox="1"/>
          <p:nvPr/>
        </p:nvSpPr>
        <p:spPr>
          <a:xfrm>
            <a:off x="745724" y="1411550"/>
            <a:ext cx="10573305" cy="923330"/>
          </a:xfrm>
          <a:prstGeom prst="rect">
            <a:avLst/>
          </a:prstGeom>
          <a:noFill/>
        </p:spPr>
        <p:txBody>
          <a:bodyPr wrap="square" rtlCol="0">
            <a:spAutoFit/>
          </a:bodyPr>
          <a:lstStyle/>
          <a:p>
            <a:r>
              <a:rPr lang="zh-CN" altLang="en-US" dirty="0"/>
              <a:t>不同类型的邻居节点对于产生</a:t>
            </a:r>
            <a:r>
              <a:rPr lang="en-US" altLang="zh-CN" dirty="0"/>
              <a:t>hub</a:t>
            </a:r>
            <a:r>
              <a:rPr lang="zh-CN" altLang="en-US" dirty="0"/>
              <a:t>节点的嵌入向量的影响是不一样的</a:t>
            </a:r>
            <a:endParaRPr lang="en-US" altLang="zh-CN" dirty="0"/>
          </a:p>
          <a:p>
            <a:endParaRPr lang="en-US" altLang="zh-CN" dirty="0"/>
          </a:p>
          <a:p>
            <a:endParaRPr lang="zh-CN" altLang="en-US" dirty="0"/>
          </a:p>
        </p:txBody>
      </p:sp>
      <p:pic>
        <p:nvPicPr>
          <p:cNvPr id="6" name="图片 5">
            <a:extLst>
              <a:ext uri="{FF2B5EF4-FFF2-40B4-BE49-F238E27FC236}">
                <a16:creationId xmlns:a16="http://schemas.microsoft.com/office/drawing/2014/main" id="{45224C10-2543-49CD-A2D6-0AB8B53A9E5E}"/>
              </a:ext>
            </a:extLst>
          </p:cNvPr>
          <p:cNvPicPr>
            <a:picLocks noChangeAspect="1"/>
          </p:cNvPicPr>
          <p:nvPr/>
        </p:nvPicPr>
        <p:blipFill>
          <a:blip r:embed="rId2"/>
          <a:stretch>
            <a:fillRect/>
          </a:stretch>
        </p:blipFill>
        <p:spPr>
          <a:xfrm>
            <a:off x="8157053" y="1873215"/>
            <a:ext cx="2962275" cy="1952625"/>
          </a:xfrm>
          <a:prstGeom prst="rect">
            <a:avLst/>
          </a:prstGeom>
        </p:spPr>
      </p:pic>
      <p:sp>
        <p:nvSpPr>
          <p:cNvPr id="7" name="文本框 6">
            <a:extLst>
              <a:ext uri="{FF2B5EF4-FFF2-40B4-BE49-F238E27FC236}">
                <a16:creationId xmlns:a16="http://schemas.microsoft.com/office/drawing/2014/main" id="{4D341863-B26B-44B7-B406-8A5B2BB3D194}"/>
              </a:ext>
            </a:extLst>
          </p:cNvPr>
          <p:cNvSpPr txBox="1"/>
          <p:nvPr/>
        </p:nvSpPr>
        <p:spPr>
          <a:xfrm>
            <a:off x="967666" y="2077375"/>
            <a:ext cx="6667130" cy="2031325"/>
          </a:xfrm>
          <a:prstGeom prst="rect">
            <a:avLst/>
          </a:prstGeom>
          <a:noFill/>
        </p:spPr>
        <p:txBody>
          <a:bodyPr wrap="square" rtlCol="0">
            <a:spAutoFit/>
          </a:bodyPr>
          <a:lstStyle/>
          <a:p>
            <a:r>
              <a:rPr lang="zh-CN" altLang="en-US" dirty="0"/>
              <a:t>例如右图中，对于</a:t>
            </a:r>
            <a:r>
              <a:rPr lang="en-US" altLang="zh-CN" dirty="0"/>
              <a:t>author</a:t>
            </a:r>
            <a:r>
              <a:rPr lang="zh-CN" altLang="en-US" dirty="0"/>
              <a:t>和</a:t>
            </a:r>
            <a:r>
              <a:rPr lang="en-US" altLang="zh-CN" dirty="0"/>
              <a:t>paper</a:t>
            </a:r>
            <a:r>
              <a:rPr lang="zh-CN" altLang="en-US" dirty="0"/>
              <a:t>这两个邻居节点，相比于</a:t>
            </a:r>
            <a:r>
              <a:rPr lang="en-US" altLang="zh-CN" dirty="0"/>
              <a:t>venue</a:t>
            </a:r>
            <a:r>
              <a:rPr lang="zh-CN" altLang="en-US" dirty="0"/>
              <a:t>节点，</a:t>
            </a:r>
            <a:r>
              <a:rPr lang="en-US" altLang="zh-CN" dirty="0"/>
              <a:t>paper</a:t>
            </a:r>
            <a:r>
              <a:rPr lang="zh-CN" altLang="en-US" dirty="0"/>
              <a:t>节点应对</a:t>
            </a:r>
            <a:r>
              <a:rPr lang="en-US" altLang="zh-CN" dirty="0"/>
              <a:t>author</a:t>
            </a:r>
            <a:r>
              <a:rPr lang="zh-CN" altLang="en-US" dirty="0"/>
              <a:t>节点的嵌入向量有更大的影响。</a:t>
            </a:r>
            <a:endParaRPr lang="en-US" altLang="zh-CN" dirty="0"/>
          </a:p>
          <a:p>
            <a:endParaRPr lang="en-US" altLang="zh-CN" dirty="0"/>
          </a:p>
          <a:p>
            <a:r>
              <a:rPr lang="zh-CN" altLang="en-US" b="1" dirty="0"/>
              <a:t>目前大多数的</a:t>
            </a:r>
            <a:r>
              <a:rPr lang="en-US" altLang="zh-CN" b="1" dirty="0"/>
              <a:t>GNN</a:t>
            </a:r>
            <a:r>
              <a:rPr lang="zh-CN" altLang="en-US" b="1" dirty="0"/>
              <a:t>都集中在同构网络中，对没有考虑不同类型的邻居节点对于一个节点的影响程度。</a:t>
            </a:r>
            <a:endParaRPr lang="en-US" altLang="zh-CN" b="1" dirty="0"/>
          </a:p>
          <a:p>
            <a:endParaRPr lang="en-US" altLang="zh-CN" b="1" dirty="0"/>
          </a:p>
          <a:p>
            <a:endParaRPr lang="zh-CN" altLang="en-US" b="1" dirty="0"/>
          </a:p>
        </p:txBody>
      </p:sp>
      <p:sp>
        <p:nvSpPr>
          <p:cNvPr id="8" name="文本框 7">
            <a:extLst>
              <a:ext uri="{FF2B5EF4-FFF2-40B4-BE49-F238E27FC236}">
                <a16:creationId xmlns:a16="http://schemas.microsoft.com/office/drawing/2014/main" id="{EA665C39-6979-4A4D-9C89-9298FF458EF5}"/>
              </a:ext>
            </a:extLst>
          </p:cNvPr>
          <p:cNvSpPr txBox="1"/>
          <p:nvPr/>
        </p:nvSpPr>
        <p:spPr>
          <a:xfrm>
            <a:off x="1091953" y="4108700"/>
            <a:ext cx="6027938" cy="369332"/>
          </a:xfrm>
          <a:prstGeom prst="rect">
            <a:avLst/>
          </a:prstGeom>
          <a:noFill/>
        </p:spPr>
        <p:txBody>
          <a:bodyPr wrap="square" rtlCol="0">
            <a:spAutoFit/>
          </a:bodyPr>
          <a:lstStyle/>
          <a:p>
            <a:r>
              <a:rPr lang="zh-CN" altLang="en-US" dirty="0"/>
              <a:t>因此，第三个挑战就是：</a:t>
            </a:r>
          </a:p>
        </p:txBody>
      </p:sp>
      <p:pic>
        <p:nvPicPr>
          <p:cNvPr id="9" name="图片 8">
            <a:extLst>
              <a:ext uri="{FF2B5EF4-FFF2-40B4-BE49-F238E27FC236}">
                <a16:creationId xmlns:a16="http://schemas.microsoft.com/office/drawing/2014/main" id="{99E6DB77-C194-40F5-8BA7-CEF91B3BF12A}"/>
              </a:ext>
            </a:extLst>
          </p:cNvPr>
          <p:cNvPicPr>
            <a:picLocks noChangeAspect="1"/>
          </p:cNvPicPr>
          <p:nvPr/>
        </p:nvPicPr>
        <p:blipFill>
          <a:blip r:embed="rId3"/>
          <a:stretch>
            <a:fillRect/>
          </a:stretch>
        </p:blipFill>
        <p:spPr>
          <a:xfrm>
            <a:off x="3885183" y="3940941"/>
            <a:ext cx="4972050" cy="704850"/>
          </a:xfrm>
          <a:prstGeom prst="rect">
            <a:avLst/>
          </a:prstGeom>
        </p:spPr>
      </p:pic>
    </p:spTree>
    <p:extLst>
      <p:ext uri="{BB962C8B-B14F-4D97-AF65-F5344CB8AC3E}">
        <p14:creationId xmlns:p14="http://schemas.microsoft.com/office/powerpoint/2010/main" val="460172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8C14DBD-73E3-4FB4-9E3B-5A1255975A28}"/>
              </a:ext>
            </a:extLst>
          </p:cNvPr>
          <p:cNvSpPr txBox="1"/>
          <p:nvPr/>
        </p:nvSpPr>
        <p:spPr>
          <a:xfrm>
            <a:off x="639192" y="612559"/>
            <a:ext cx="11141476" cy="923330"/>
          </a:xfrm>
          <a:prstGeom prst="rect">
            <a:avLst/>
          </a:prstGeom>
          <a:noFill/>
        </p:spPr>
        <p:txBody>
          <a:bodyPr wrap="square" rtlCol="0">
            <a:spAutoFit/>
          </a:bodyPr>
          <a:lstStyle/>
          <a:p>
            <a:r>
              <a:rPr lang="zh-CN" altLang="en-US" dirty="0"/>
              <a:t>为了解决上述的困难，作者提出了</a:t>
            </a:r>
            <a:r>
              <a:rPr lang="en-US" altLang="zh-CN" dirty="0" err="1"/>
              <a:t>HetGNN</a:t>
            </a:r>
            <a:r>
              <a:rPr lang="zh-CN" altLang="en-US" dirty="0"/>
              <a:t>。</a:t>
            </a:r>
            <a:endParaRPr lang="en-US" altLang="zh-CN" dirty="0"/>
          </a:p>
          <a:p>
            <a:endParaRPr lang="en-US" altLang="zh-CN" dirty="0"/>
          </a:p>
          <a:p>
            <a:endParaRPr lang="zh-CN" altLang="en-US" dirty="0"/>
          </a:p>
        </p:txBody>
      </p:sp>
      <p:sp>
        <p:nvSpPr>
          <p:cNvPr id="5" name="文本框 4">
            <a:extLst>
              <a:ext uri="{FF2B5EF4-FFF2-40B4-BE49-F238E27FC236}">
                <a16:creationId xmlns:a16="http://schemas.microsoft.com/office/drawing/2014/main" id="{934C07ED-AEAE-4B1F-83ED-BAF65907C482}"/>
              </a:ext>
            </a:extLst>
          </p:cNvPr>
          <p:cNvSpPr txBox="1"/>
          <p:nvPr/>
        </p:nvSpPr>
        <p:spPr>
          <a:xfrm>
            <a:off x="488272" y="1864311"/>
            <a:ext cx="11141476" cy="923330"/>
          </a:xfrm>
          <a:prstGeom prst="rect">
            <a:avLst/>
          </a:prstGeom>
          <a:noFill/>
        </p:spPr>
        <p:txBody>
          <a:bodyPr wrap="square" rtlCol="0">
            <a:spAutoFit/>
          </a:bodyPr>
          <a:lstStyle/>
          <a:p>
            <a:r>
              <a:rPr lang="zh-CN" altLang="en-US" dirty="0"/>
              <a:t>这篇论文主要的贡献是：</a:t>
            </a:r>
            <a:endParaRPr lang="en-US" altLang="zh-CN" dirty="0"/>
          </a:p>
          <a:p>
            <a:pPr marL="342900" indent="-342900">
              <a:buAutoNum type="arabicPeriod"/>
            </a:pPr>
            <a:r>
              <a:rPr lang="zh-CN" altLang="en-US" dirty="0"/>
              <a:t>点出了异构图表示学习所涉及的问题：图结构的相异，节点</a:t>
            </a:r>
            <a:r>
              <a:rPr lang="en-US" altLang="zh-CN" dirty="0"/>
              <a:t>content</a:t>
            </a:r>
            <a:r>
              <a:rPr lang="zh-CN" altLang="en-US" dirty="0"/>
              <a:t>相异。</a:t>
            </a:r>
            <a:endParaRPr lang="en-US" altLang="zh-CN" dirty="0"/>
          </a:p>
          <a:p>
            <a:pPr marL="342900" indent="-342900">
              <a:buAutoNum type="arabicPeriod"/>
            </a:pPr>
            <a:r>
              <a:rPr lang="zh-CN" altLang="en-US" dirty="0"/>
              <a:t>提出了一个创新的异构图表示学习方法</a:t>
            </a:r>
            <a:r>
              <a:rPr lang="en-US" altLang="zh-CN" dirty="0" err="1"/>
              <a:t>HetGNN</a:t>
            </a:r>
            <a:r>
              <a:rPr lang="zh-CN" altLang="en-US" dirty="0"/>
              <a:t>，其能够获取异构图中的结构以及</a:t>
            </a:r>
            <a:r>
              <a:rPr lang="en-US" altLang="zh-CN" dirty="0"/>
              <a:t>content</a:t>
            </a:r>
            <a:r>
              <a:rPr lang="zh-CN" altLang="en-US" dirty="0"/>
              <a:t>信息，</a:t>
            </a:r>
          </a:p>
        </p:txBody>
      </p:sp>
      <p:sp>
        <p:nvSpPr>
          <p:cNvPr id="7" name="文本框 6">
            <a:extLst>
              <a:ext uri="{FF2B5EF4-FFF2-40B4-BE49-F238E27FC236}">
                <a16:creationId xmlns:a16="http://schemas.microsoft.com/office/drawing/2014/main" id="{B9FF8EDB-3CB5-49DB-9820-815DC7BCB4AC}"/>
              </a:ext>
            </a:extLst>
          </p:cNvPr>
          <p:cNvSpPr txBox="1"/>
          <p:nvPr/>
        </p:nvSpPr>
        <p:spPr>
          <a:xfrm>
            <a:off x="914400" y="3195961"/>
            <a:ext cx="5566299" cy="369332"/>
          </a:xfrm>
          <a:prstGeom prst="rect">
            <a:avLst/>
          </a:prstGeom>
          <a:noFill/>
        </p:spPr>
        <p:txBody>
          <a:bodyPr wrap="square" rtlCol="0">
            <a:spAutoFit/>
          </a:bodyPr>
          <a:lstStyle/>
          <a:p>
            <a:r>
              <a:rPr lang="zh-CN" altLang="en-US" dirty="0"/>
              <a:t>右图展示了</a:t>
            </a:r>
            <a:r>
              <a:rPr lang="en-US" altLang="zh-CN" dirty="0" err="1"/>
              <a:t>HetGNN</a:t>
            </a:r>
            <a:r>
              <a:rPr lang="zh-CN" altLang="en-US" dirty="0"/>
              <a:t>主要的优点：</a:t>
            </a:r>
          </a:p>
        </p:txBody>
      </p:sp>
      <p:pic>
        <p:nvPicPr>
          <p:cNvPr id="8" name="图片 7">
            <a:extLst>
              <a:ext uri="{FF2B5EF4-FFF2-40B4-BE49-F238E27FC236}">
                <a16:creationId xmlns:a16="http://schemas.microsoft.com/office/drawing/2014/main" id="{C29020C0-EE43-4971-839A-69181BE501B2}"/>
              </a:ext>
            </a:extLst>
          </p:cNvPr>
          <p:cNvPicPr>
            <a:picLocks noChangeAspect="1"/>
          </p:cNvPicPr>
          <p:nvPr/>
        </p:nvPicPr>
        <p:blipFill>
          <a:blip r:embed="rId2"/>
          <a:stretch>
            <a:fillRect/>
          </a:stretch>
        </p:blipFill>
        <p:spPr>
          <a:xfrm>
            <a:off x="6715448" y="2816764"/>
            <a:ext cx="5153025" cy="2752725"/>
          </a:xfrm>
          <a:prstGeom prst="rect">
            <a:avLst/>
          </a:prstGeom>
        </p:spPr>
      </p:pic>
      <p:sp>
        <p:nvSpPr>
          <p:cNvPr id="9" name="文本框 8">
            <a:extLst>
              <a:ext uri="{FF2B5EF4-FFF2-40B4-BE49-F238E27FC236}">
                <a16:creationId xmlns:a16="http://schemas.microsoft.com/office/drawing/2014/main" id="{E9E7CD94-1E33-4130-B581-61FD985F4C9A}"/>
              </a:ext>
            </a:extLst>
          </p:cNvPr>
          <p:cNvSpPr txBox="1"/>
          <p:nvPr/>
        </p:nvSpPr>
        <p:spPr>
          <a:xfrm>
            <a:off x="568171" y="5699464"/>
            <a:ext cx="10777491" cy="369332"/>
          </a:xfrm>
          <a:prstGeom prst="rect">
            <a:avLst/>
          </a:prstGeom>
          <a:noFill/>
        </p:spPr>
        <p:txBody>
          <a:bodyPr wrap="square" rtlCol="0">
            <a:spAutoFit/>
          </a:bodyPr>
          <a:lstStyle/>
          <a:p>
            <a:r>
              <a:rPr lang="en-US" altLang="zh-CN" dirty="0"/>
              <a:t>3. </a:t>
            </a:r>
            <a:r>
              <a:rPr lang="zh-CN" altLang="en-US" dirty="0"/>
              <a:t>通过大量实验验证了说法</a:t>
            </a:r>
          </a:p>
        </p:txBody>
      </p:sp>
    </p:spTree>
    <p:extLst>
      <p:ext uri="{BB962C8B-B14F-4D97-AF65-F5344CB8AC3E}">
        <p14:creationId xmlns:p14="http://schemas.microsoft.com/office/powerpoint/2010/main" val="140057759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1486</TotalTime>
  <Words>1367</Words>
  <Application>Microsoft Office PowerPoint</Application>
  <PresentationFormat>宽屏</PresentationFormat>
  <Paragraphs>98</Paragraphs>
  <Slides>14</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14</vt:i4>
      </vt:variant>
    </vt:vector>
  </HeadingPairs>
  <TitlesOfParts>
    <vt:vector size="19" baseType="lpstr">
      <vt:lpstr>等线</vt:lpstr>
      <vt:lpstr>等线 Light</vt:lpstr>
      <vt:lpstr>Arial</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振豪 郭</dc:creator>
  <cp:lastModifiedBy>振豪 郭</cp:lastModifiedBy>
  <cp:revision>51</cp:revision>
  <dcterms:created xsi:type="dcterms:W3CDTF">2019-12-28T08:36:23Z</dcterms:created>
  <dcterms:modified xsi:type="dcterms:W3CDTF">2019-12-29T09:23:10Z</dcterms:modified>
</cp:coreProperties>
</file>