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84" r:id="rId4"/>
    <p:sldId id="285" r:id="rId5"/>
    <p:sldId id="286" r:id="rId6"/>
    <p:sldId id="288" r:id="rId7"/>
    <p:sldId id="271" r:id="rId8"/>
    <p:sldId id="289" r:id="rId9"/>
    <p:sldId id="290" r:id="rId10"/>
    <p:sldId id="287" r:id="rId11"/>
    <p:sldId id="291" r:id="rId12"/>
    <p:sldId id="292" r:id="rId13"/>
    <p:sldId id="293" r:id="rId14"/>
    <p:sldId id="272" r:id="rId15"/>
    <p:sldId id="294" r:id="rId16"/>
    <p:sldId id="273" r:id="rId17"/>
    <p:sldId id="295" r:id="rId18"/>
    <p:sldId id="296" r:id="rId19"/>
    <p:sldId id="297" r:id="rId20"/>
    <p:sldId id="276" r:id="rId21"/>
    <p:sldId id="298" r:id="rId22"/>
    <p:sldId id="279" r:id="rId23"/>
    <p:sldId id="299" r:id="rId24"/>
    <p:sldId id="280" r:id="rId25"/>
    <p:sldId id="281" r:id="rId26"/>
    <p:sldId id="265" r:id="rId27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BDC"/>
    <a:srgbClr val="232323"/>
    <a:srgbClr val="0066BE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2016-01-14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ko-KR" altLang="en-US" smtClean="0"/>
              <a:t>파이썬 완벽 가이드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2498102"/>
            <a:ext cx="6697649" cy="750258"/>
          </a:xfrm>
        </p:spPr>
        <p:txBody>
          <a:bodyPr/>
          <a:lstStyle/>
          <a:p>
            <a:r>
              <a:rPr lang="en-US" altLang="ko-KR" i="1" smtClean="0"/>
              <a:t>Ch4. </a:t>
            </a:r>
            <a:r>
              <a:rPr lang="ko-KR" altLang="en-US" i="1" smtClean="0"/>
              <a:t>연산자와 표현식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>
                <a:solidFill>
                  <a:schemeClr val="bg1"/>
                </a:solidFill>
              </a:rPr>
              <a:t>sangpoy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순서열에 대한 연산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362103"/>
            <a:ext cx="10515600" cy="580997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다음의 연산자들은 문자열</a:t>
            </a:r>
            <a:r>
              <a:rPr lang="en-US" altLang="ko-KR" sz="2500" smtClean="0"/>
              <a:t>, </a:t>
            </a:r>
            <a:r>
              <a:rPr lang="ko-KR" altLang="en-US" sz="2500" smtClean="0"/>
              <a:t>리스트</a:t>
            </a:r>
            <a:r>
              <a:rPr lang="en-US" altLang="ko-KR" sz="2500" smtClean="0"/>
              <a:t>, </a:t>
            </a:r>
            <a:r>
              <a:rPr lang="ko-KR" altLang="en-US" sz="2500" smtClean="0"/>
              <a:t>튜플 등의 순서열에 적용 가능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668685"/>
              </p:ext>
            </p:extLst>
          </p:nvPr>
        </p:nvGraphicFramePr>
        <p:xfrm>
          <a:off x="838200" y="2074656"/>
          <a:ext cx="5305425" cy="380723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873046">
                  <a:extLst>
                    <a:ext uri="{9D8B030D-6E8A-4147-A177-3AD203B41FA5}">
                      <a16:colId xmlns:a16="http://schemas.microsoft.com/office/drawing/2014/main" val="1386639546"/>
                    </a:ext>
                  </a:extLst>
                </a:gridCol>
                <a:gridCol w="3432379">
                  <a:extLst>
                    <a:ext uri="{9D8B030D-6E8A-4147-A177-3AD203B41FA5}">
                      <a16:colId xmlns:a16="http://schemas.microsoft.com/office/drawing/2014/main" val="764089535"/>
                    </a:ext>
                  </a:extLst>
                </a:gridCol>
              </a:tblGrid>
              <a:tr h="429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04829"/>
                  </a:ext>
                </a:extLst>
              </a:tr>
              <a:tr h="42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all(s)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에 속한 모든 항목이 참이면</a:t>
                      </a:r>
                      <a:r>
                        <a:rPr lang="ko-KR" altLang="en-US" baseline="0" smtClean="0"/>
                        <a:t> </a:t>
                      </a:r>
                      <a:r>
                        <a:rPr lang="en-US" altLang="ko-KR" baseline="0" smtClean="0"/>
                        <a:t>True </a:t>
                      </a:r>
                      <a:r>
                        <a:rPr lang="ko-KR" altLang="en-US" baseline="0" smtClean="0"/>
                        <a:t>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5513"/>
                  </a:ext>
                </a:extLst>
              </a:tr>
              <a:tr h="724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any(s)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에 속한 항목 중 하나라도 참이면 </a:t>
                      </a:r>
                      <a:r>
                        <a:rPr lang="en-US" altLang="ko-KR" smtClean="0"/>
                        <a:t>True</a:t>
                      </a:r>
                      <a:r>
                        <a:rPr lang="ko-KR" altLang="en-US" smtClean="0"/>
                        <a:t>를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59938"/>
                  </a:ext>
                </a:extLst>
              </a:tr>
              <a:tr h="42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len(s)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길이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48657"/>
                  </a:ext>
                </a:extLst>
              </a:tr>
              <a:tr h="429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min(s)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에 있는 가장 작은 항목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49737"/>
                  </a:ext>
                </a:extLst>
              </a:tr>
              <a:tr h="4295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max(s)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에 있는 가장 큰 항목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4221"/>
                  </a:ext>
                </a:extLst>
              </a:tr>
              <a:tr h="7244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sum(s, [, initial])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옵션인 초기 값과 함계 항목들을 합한 값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5613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621306" y="2533176"/>
            <a:ext cx="4008594" cy="338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x=[0,1,2,3,4,5,6,7,8,9]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print(len(x))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print(min(x))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print(max(x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rint(sum(x))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print(sum(x,100))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print(sum(x,-45))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621306" y="2028828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252366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순서열에 대한 연산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362103"/>
            <a:ext cx="10515600" cy="580997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 </a:t>
            </a:r>
            <a:r>
              <a:rPr lang="ko-KR" altLang="en-US" sz="2500" b="1" smtClean="0">
                <a:solidFill>
                  <a:srgbClr val="FF0000"/>
                </a:solidFill>
              </a:rPr>
              <a:t>문자열</a:t>
            </a:r>
            <a:r>
              <a:rPr lang="ko-KR" altLang="en-US" sz="2500" smtClean="0"/>
              <a:t>과 </a:t>
            </a:r>
            <a:r>
              <a:rPr lang="ko-KR" altLang="en-US" sz="2500" b="1" smtClean="0">
                <a:solidFill>
                  <a:srgbClr val="FF0000"/>
                </a:solidFill>
              </a:rPr>
              <a:t>튜플</a:t>
            </a:r>
            <a:r>
              <a:rPr lang="ko-KR" altLang="en-US" sz="2500" smtClean="0"/>
              <a:t>은 변경 </a:t>
            </a:r>
            <a:r>
              <a:rPr lang="ko-KR" altLang="en-US" sz="2500" b="1" smtClean="0">
                <a:solidFill>
                  <a:srgbClr val="FF0000"/>
                </a:solidFill>
              </a:rPr>
              <a:t>불가능</a:t>
            </a:r>
            <a:r>
              <a:rPr lang="en-US" altLang="ko-KR" sz="2500" smtClean="0"/>
              <a:t>, </a:t>
            </a:r>
            <a:r>
              <a:rPr lang="ko-KR" altLang="en-US" sz="2500" b="1" smtClean="0">
                <a:solidFill>
                  <a:schemeClr val="tx1"/>
                </a:solidFill>
              </a:rPr>
              <a:t>리스트</a:t>
            </a:r>
            <a:r>
              <a:rPr lang="ko-KR" altLang="en-US" sz="2500" smtClean="0"/>
              <a:t>만 변경 </a:t>
            </a:r>
            <a:r>
              <a:rPr lang="ko-KR" altLang="en-US" sz="2500" b="1" smtClean="0">
                <a:solidFill>
                  <a:schemeClr val="tx1"/>
                </a:solidFill>
              </a:rPr>
              <a:t>가능</a:t>
            </a:r>
            <a:endParaRPr lang="en-US" altLang="ko-KR" sz="2500" b="1" dirty="0" smtClean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8200" y="2710974"/>
            <a:ext cx="2324100" cy="338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a=[1,2,3,4,5]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a[1]=6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a[2:4]=[10,11]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a[2:4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]=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10,11,12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[:]=[7,8]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2206626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3576637" y="2710974"/>
            <a:ext cx="2324100" cy="338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a=[1,2,3,4,5]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del a[0]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rint(a)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el a[1:3]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del a[0:4:2]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8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순서열에 대한 연산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362103"/>
            <a:ext cx="10515600" cy="580997"/>
          </a:xfrm>
        </p:spPr>
        <p:txBody>
          <a:bodyPr>
            <a:normAutofit/>
          </a:bodyPr>
          <a:lstStyle/>
          <a:p>
            <a:r>
              <a:rPr lang="ko-KR" altLang="en-US" sz="2500"/>
              <a:t>순서열은 </a:t>
            </a:r>
            <a:r>
              <a:rPr lang="en-US" altLang="ko-KR" sz="2500"/>
              <a:t>&lt;,&gt;,&lt;=,&gt;=,==,!= </a:t>
            </a:r>
            <a:r>
              <a:rPr lang="ko-KR" altLang="en-US" sz="2500"/>
              <a:t>연산자를 사용하여 비교 가능</a:t>
            </a:r>
            <a:r>
              <a:rPr lang="en-US" altLang="ko-KR" sz="2500"/>
              <a:t>.</a:t>
            </a:r>
            <a:endParaRPr lang="en-US" altLang="ko-KR" sz="2500" b="1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8200" y="2710974"/>
            <a:ext cx="2062163" cy="2489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a=[1,2,3,4,5]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=[1,2,4,9,10]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rint(a&gt;b)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print(a&lt;b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print(a==b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print(a!=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2206626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3348037" y="2710974"/>
            <a:ext cx="2062163" cy="2489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a=[A]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=[B]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rint(a&gt;b)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print(a&lt;b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print(a==b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print(a!=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8200" y="2453479"/>
          <a:ext cx="4905378" cy="320745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04965">
                  <a:extLst>
                    <a:ext uri="{9D8B030D-6E8A-4147-A177-3AD203B41FA5}">
                      <a16:colId xmlns:a16="http://schemas.microsoft.com/office/drawing/2014/main" val="1386639546"/>
                    </a:ext>
                  </a:extLst>
                </a:gridCol>
                <a:gridCol w="3300413">
                  <a:extLst>
                    <a:ext uri="{9D8B030D-6E8A-4147-A177-3AD203B41FA5}">
                      <a16:colId xmlns:a16="http://schemas.microsoft.com/office/drawing/2014/main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  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출력 포맷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d, 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십진수 정수 또는 긴 정수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5513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부호 없는 정수 또는 긴 정수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8</a:t>
                      </a:r>
                      <a:r>
                        <a:rPr lang="ko-KR" altLang="en-US" smtClean="0"/>
                        <a:t>진수  또는 긴 정수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16</a:t>
                      </a:r>
                      <a:r>
                        <a:rPr lang="ko-KR" altLang="en-US" smtClean="0"/>
                        <a:t>진수 정수 또는 긴 정수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16</a:t>
                      </a:r>
                      <a:r>
                        <a:rPr lang="ko-KR" altLang="en-US" smtClean="0"/>
                        <a:t>진수 정수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대문자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f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부동 소수점 </a:t>
                      </a:r>
                      <a:r>
                        <a:rPr lang="en-US" altLang="ko-KR" smtClean="0"/>
                        <a:t>[-]m.dddddd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5613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e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부동 소수점 </a:t>
                      </a:r>
                      <a:r>
                        <a:rPr lang="en-US" altLang="ko-KR" smtClean="0"/>
                        <a:t>[-]m.dddddde</a:t>
                      </a:r>
                      <a:r>
                        <a:rPr lang="ko-KR" altLang="en-US" smtClean="0"/>
                        <a:t>±</a:t>
                      </a:r>
                      <a:r>
                        <a:rPr lang="en-US" altLang="ko-KR" smtClean="0"/>
                        <a:t>xx</a:t>
                      </a:r>
                      <a:endParaRPr lang="ko-KR" altLang="en-US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17090"/>
                  </a:ext>
                </a:extLst>
              </a:tr>
            </a:tbl>
          </a:graphicData>
        </a:graphic>
      </p:graphicFrame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62103"/>
            <a:ext cx="10515600" cy="795310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나머지 연산자 </a:t>
            </a:r>
            <a:r>
              <a:rPr lang="en-US" altLang="ko-KR" sz="2500" smtClean="0"/>
              <a:t>(s % d)</a:t>
            </a:r>
            <a:r>
              <a:rPr lang="ko-KR" altLang="en-US" sz="2500" smtClean="0"/>
              <a:t>는 포맷 문자열 </a:t>
            </a:r>
            <a:r>
              <a:rPr lang="en-US" altLang="ko-KR" sz="2500" smtClean="0"/>
              <a:t>s</a:t>
            </a:r>
            <a:r>
              <a:rPr lang="ko-KR" altLang="en-US" sz="2500" smtClean="0"/>
              <a:t>와 튜플 또는 매핑 객체</a:t>
            </a:r>
            <a:r>
              <a:rPr lang="en-US" altLang="ko-KR" sz="2500" smtClean="0"/>
              <a:t>(</a:t>
            </a:r>
            <a:r>
              <a:rPr lang="ko-KR" altLang="en-US" sz="2500" smtClean="0"/>
              <a:t>사전</a:t>
            </a:r>
            <a:r>
              <a:rPr lang="en-US" altLang="ko-KR" sz="2500" smtClean="0"/>
              <a:t>)</a:t>
            </a:r>
            <a:r>
              <a:rPr lang="ko-KR" altLang="en-US" sz="2500" smtClean="0"/>
              <a:t>에 들어있는 객체들이 주어졌을 때 포맷이 적용된 문자열을 생성</a:t>
            </a:r>
            <a:endParaRPr lang="en-US" altLang="ko-KR" sz="2500" b="1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305550" y="2453479"/>
          <a:ext cx="5048250" cy="379194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651711">
                  <a:extLst>
                    <a:ext uri="{9D8B030D-6E8A-4147-A177-3AD203B41FA5}">
                      <a16:colId xmlns:a16="http://schemas.microsoft.com/office/drawing/2014/main" val="1386639546"/>
                    </a:ext>
                  </a:extLst>
                </a:gridCol>
                <a:gridCol w="3396539">
                  <a:extLst>
                    <a:ext uri="{9D8B030D-6E8A-4147-A177-3AD203B41FA5}">
                      <a16:colId xmlns:a16="http://schemas.microsoft.com/office/drawing/2014/main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  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출력 포맷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E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부동 소수점 </a:t>
                      </a:r>
                      <a:r>
                        <a:rPr lang="en-US" altLang="ko-KR" smtClean="0"/>
                        <a:t>[-]m.ddddddE</a:t>
                      </a:r>
                      <a:r>
                        <a:rPr lang="ko-KR" altLang="en-US" smtClean="0"/>
                        <a:t>±</a:t>
                      </a:r>
                      <a:r>
                        <a:rPr lang="en-US" altLang="ko-KR" smtClean="0"/>
                        <a:t>xx</a:t>
                      </a:r>
                      <a:endParaRPr lang="ko-KR" altLang="en-US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5513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g, 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지수가 </a:t>
                      </a:r>
                      <a:r>
                        <a:rPr lang="en-US" altLang="ko-KR" smtClean="0"/>
                        <a:t>-4</a:t>
                      </a:r>
                      <a:r>
                        <a:rPr lang="ko-KR" altLang="en-US" smtClean="0"/>
                        <a:t>보다 작거나 주어진 정밀도보다 크면 </a:t>
                      </a:r>
                      <a:r>
                        <a:rPr lang="en-US" altLang="ko-KR" smtClean="0"/>
                        <a:t>%e </a:t>
                      </a:r>
                      <a:r>
                        <a:rPr lang="ko-KR" altLang="en-US" smtClean="0"/>
                        <a:t>또는 </a:t>
                      </a:r>
                      <a:r>
                        <a:rPr lang="en-US" altLang="ko-KR" smtClean="0"/>
                        <a:t>%E</a:t>
                      </a:r>
                      <a:r>
                        <a:rPr lang="ko-KR" altLang="en-US" smtClean="0"/>
                        <a:t>를 사용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아니면 </a:t>
                      </a:r>
                      <a:r>
                        <a:rPr lang="en-US" altLang="ko-KR" smtClean="0"/>
                        <a:t>%f</a:t>
                      </a:r>
                      <a:r>
                        <a:rPr lang="ko-KR" altLang="en-US" smtClean="0"/>
                        <a:t>를 사용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문자열 또는 아무 객체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문자열을 생성하는데 </a:t>
                      </a:r>
                      <a:r>
                        <a:rPr lang="en-US" altLang="ko-KR" smtClean="0"/>
                        <a:t>str()</a:t>
                      </a:r>
                      <a:r>
                        <a:rPr lang="ko-KR" altLang="en-US" smtClean="0"/>
                        <a:t>가 사용됨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repr()</a:t>
                      </a:r>
                      <a:r>
                        <a:rPr lang="ko-KR" altLang="en-US" smtClean="0"/>
                        <a:t>에 의해 생성되는 것과 동일한 문자열을 생성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c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단일 문자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%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상수 </a:t>
                      </a:r>
                      <a:r>
                        <a:rPr lang="en-US" altLang="ko-KR" smtClean="0"/>
                        <a:t>%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66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199" y="2010886"/>
            <a:ext cx="4662489" cy="3861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42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= 13.142783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 = "hello"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 = {'x':13, 'y':1.54321, 'z':'world'}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 = 5628398123741234</a:t>
            </a:r>
          </a:p>
          <a:p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r="a is %d" %a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  <a:r>
              <a:rPr lang="pt-BR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="%10d </a:t>
            </a:r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%f" %(a,b)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r="%+010d %E" %(a,b)</a:t>
            </a:r>
          </a:p>
          <a:p>
            <a:r>
              <a:rPr lang="pt-BR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pt-BR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</a:t>
            </a:r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="%(x)-10d %(y)0.3g" %d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r="%0.4s %s" %(c, d['z'])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</a:t>
            </a:r>
            <a:r>
              <a:rPr lang="pt-BR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38200" y="1506538"/>
            <a:ext cx="2324100" cy="44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5776913" y="2010886"/>
            <a:ext cx="2466976" cy="3861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r="%*.*f" %(5,3,b)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r="e = %d" %e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229" y="4043363"/>
            <a:ext cx="261257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8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문자열 포맷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38199" y="2010886"/>
            <a:ext cx="4662489" cy="3861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stock={'name' : 'GOOG', 'shares' : 100, 'price' : 490.10}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r="%(shares)d of %(name)s at %(price)0.2f" %stock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name="Elwood"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age=41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r="%(name)s is %(age)d years old" %vars()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38200" y="1506538"/>
            <a:ext cx="2324100" cy="44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96514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고급 문자열 포맷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r>
              <a:rPr lang="ko-KR" altLang="en-US" smtClean="0"/>
              <a:t>문자열의 </a:t>
            </a:r>
            <a:r>
              <a:rPr lang="en-US" altLang="ko-KR" smtClean="0"/>
              <a:t>s.format(*args, **kwargs) </a:t>
            </a:r>
            <a:r>
              <a:rPr lang="ko-KR" altLang="en-US" smtClean="0"/>
              <a:t>메소드를 이용</a:t>
            </a:r>
            <a:endParaRPr lang="en-US" altLang="ko-KR" smtClean="0"/>
          </a:p>
          <a:p>
            <a:r>
              <a:rPr lang="ko-KR" altLang="en-US" smtClean="0"/>
              <a:t>이 메소드는 임의의 개수의 위치 인수 및 키워드 인수를 받아 들여서 </a:t>
            </a:r>
            <a:r>
              <a:rPr lang="en-US" altLang="ko-KR" smtClean="0"/>
              <a:t>s</a:t>
            </a:r>
            <a:r>
              <a:rPr lang="ko-KR" altLang="en-US" smtClean="0"/>
              <a:t>에 들어 있는 자리 표시자들을 교체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3630454"/>
            <a:ext cx="10191750" cy="2246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r="{0} {1} {2}".format('GooG', 100, 490.10)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r="{name} {shares} {price}".format(name="GooG", shares=100, price=490.10)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r="hello {0}, your age is {age}".format("Elwood", age=47)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r="Use {{ and }} to output single curly braces".format()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3126106"/>
            <a:ext cx="5009039" cy="44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6144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고급 문자열 포맷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r>
              <a:rPr lang="ko-KR" altLang="en-US" smtClean="0"/>
              <a:t>추가적으로 색인과 속성 검색을 지정 가능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색인 및 속성 검색에는 이름만 지정 가능</a:t>
            </a:r>
            <a:r>
              <a:rPr lang="en-US" altLang="ko-KR" smtClean="0"/>
              <a:t>. </a:t>
            </a:r>
            <a:r>
              <a:rPr lang="ko-KR" altLang="en-US" smtClean="0"/>
              <a:t>임의의 표현식</a:t>
            </a:r>
            <a:r>
              <a:rPr lang="en-US" altLang="ko-KR" smtClean="0"/>
              <a:t>, </a:t>
            </a:r>
            <a:r>
              <a:rPr lang="ko-KR" altLang="en-US" smtClean="0"/>
              <a:t>메소드 호출</a:t>
            </a:r>
            <a:r>
              <a:rPr lang="en-US" altLang="ko-KR" smtClean="0"/>
              <a:t>, </a:t>
            </a:r>
            <a:r>
              <a:rPr lang="ko-KR" altLang="en-US" smtClean="0"/>
              <a:t>다른연산은 불가능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3526386"/>
            <a:ext cx="10191750" cy="22467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stock = {'name':'GooG', 'shares':100, 'price':490.10}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r="{0[name]} {0[shares]} {0[price]}".format(stock)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 = 3 + 4j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"{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0.real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} {0.imag}".format(x)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3022038"/>
            <a:ext cx="5009039" cy="44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6921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고급 문자열 포맷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내용 개체 틀 3"/>
          <p:cNvSpPr>
            <a:spLocks noGrp="1"/>
          </p:cNvSpPr>
          <p:nvPr>
            <p:ph idx="1"/>
          </p:nvPr>
        </p:nvSpPr>
        <p:spPr>
          <a:xfrm>
            <a:off x="838200" y="1551146"/>
            <a:ext cx="10515600" cy="4351338"/>
          </a:xfrm>
        </p:spPr>
        <p:txBody>
          <a:bodyPr/>
          <a:lstStyle/>
          <a:p>
            <a:r>
              <a:rPr lang="ko-KR" altLang="en-US" smtClean="0"/>
              <a:t>출력 결과를 더 세밀하기 제어하기 위해 추가로 포맷 지정자 사용</a:t>
            </a:r>
            <a:r>
              <a:rPr lang="en-US" altLang="ko-KR" smtClean="0"/>
              <a:t>. ‘{</a:t>
            </a:r>
            <a:r>
              <a:rPr lang="ko-KR" altLang="en-US" smtClean="0"/>
              <a:t>이름</a:t>
            </a:r>
            <a:r>
              <a:rPr lang="en-US" altLang="ko-KR" smtClean="0"/>
              <a:t>:</a:t>
            </a:r>
            <a:r>
              <a:rPr lang="ko-KR" altLang="en-US" smtClean="0"/>
              <a:t>스펙</a:t>
            </a:r>
            <a:r>
              <a:rPr lang="en-US" altLang="ko-KR" smtClean="0"/>
              <a:t>}’</a:t>
            </a:r>
            <a:r>
              <a:rPr lang="ko-KR" altLang="en-US" smtClean="0"/>
              <a:t>과 같은 모양을 가지며 스펙의 내용에 따라 열의 폭</a:t>
            </a:r>
            <a:r>
              <a:rPr lang="en-US" altLang="ko-KR" smtClean="0"/>
              <a:t>, </a:t>
            </a:r>
            <a:r>
              <a:rPr lang="ko-KR" altLang="en-US" smtClean="0"/>
              <a:t>소수점의 위치</a:t>
            </a:r>
            <a:r>
              <a:rPr lang="en-US" altLang="ko-KR" smtClean="0"/>
              <a:t>, </a:t>
            </a:r>
            <a:r>
              <a:rPr lang="ko-KR" altLang="en-US" smtClean="0"/>
              <a:t>정렬 방식등 지정 가능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3466426"/>
            <a:ext cx="10191750" cy="24360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name="Elwood"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r="{0:&lt;10}".format(name)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r="{0:&gt;10}".format(name)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r="{0:^10}".format(name)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r="{0:=^10}".format(name)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2962078"/>
            <a:ext cx="5009039" cy="44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240550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고급 문자열 포맷 지정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200" y="1688477"/>
            <a:ext cx="10191750" cy="5032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 = 42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'{0:10d}'.format(x)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'{0:10x}'.format(x)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'{0:10b}'.format(x)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'{0:010b}'.format(x)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 = 3.1415926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'{0:10.2f}'.format(y)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'{0:10.2e}'.format(y)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'{0:+10.2f}'.format(y)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'{0:+010.2f}'.format(y)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 = '{0:+10.2%}'.format(y)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print(r)</a:t>
            </a:r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1184129"/>
            <a:ext cx="5009039" cy="44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72872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숫자에 대한 연산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784067"/>
              </p:ext>
            </p:extLst>
          </p:nvPr>
        </p:nvGraphicFramePr>
        <p:xfrm>
          <a:off x="1582736" y="2238375"/>
          <a:ext cx="3954464" cy="375430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12309">
                  <a:extLst>
                    <a:ext uri="{9D8B030D-6E8A-4147-A177-3AD203B41FA5}">
                      <a16:colId xmlns:a16="http://schemas.microsoft.com/office/drawing/2014/main" val="1386639546"/>
                    </a:ext>
                  </a:extLst>
                </a:gridCol>
                <a:gridCol w="2542155">
                  <a:extLst>
                    <a:ext uri="{9D8B030D-6E8A-4147-A177-3AD203B41FA5}">
                      <a16:colId xmlns:a16="http://schemas.microsoft.com/office/drawing/2014/main" val="764089535"/>
                    </a:ext>
                  </a:extLst>
                </a:gridCol>
              </a:tblGrid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04829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+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더하기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5513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–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빼기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59938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*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곱하기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48657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/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나누기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400574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//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끝수를 버리는 나누기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49737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**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제곱</a:t>
                      </a:r>
                      <a:r>
                        <a:rPr lang="en-US" altLang="ko-KR" smtClean="0"/>
                        <a:t>(X</a:t>
                      </a:r>
                      <a:r>
                        <a:rPr lang="en-US" altLang="ko-KR" baseline="30000" smtClean="0"/>
                        <a:t>Y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4221"/>
                  </a:ext>
                </a:extLst>
              </a:tr>
              <a:tr h="126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%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나머지</a:t>
                      </a:r>
                      <a:r>
                        <a:rPr lang="en-US" altLang="ko-KR" smtClean="0"/>
                        <a:t>(X mod</a:t>
                      </a:r>
                      <a:r>
                        <a:rPr lang="en-US" altLang="ko-KR" baseline="0" smtClean="0"/>
                        <a:t> y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314741"/>
                  </a:ext>
                </a:extLst>
              </a:tr>
              <a:tr h="239235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en-US" altLang="ko-KR" smtClean="0"/>
                        <a:t>- 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단항 마이너스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208549"/>
                  </a:ext>
                </a:extLst>
              </a:tr>
              <a:tr h="126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+</a:t>
                      </a:r>
                      <a:r>
                        <a:rPr lang="en-US" altLang="ko-KR" baseline="0" smtClean="0"/>
                        <a:t> 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단항 플러스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9423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591309" y="2712083"/>
            <a:ext cx="3777098" cy="24145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X=10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Y=3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(X/y)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(X//y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(X**y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(X%y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(-X)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(+X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591310" y="2207735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582736" y="6237126"/>
            <a:ext cx="9518492" cy="504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→ </a:t>
            </a:r>
            <a:r>
              <a:rPr lang="ko-KR" altLang="en-US" sz="2500" b="1" smtClean="0">
                <a:solidFill>
                  <a:srgbClr val="FF0000"/>
                </a:solidFill>
              </a:rPr>
              <a:t>복소수</a:t>
            </a:r>
            <a:r>
              <a:rPr lang="ko-KR" altLang="en-US" sz="2500" smtClean="0"/>
              <a:t>에 대해서 나머지 연산자와 끝수를 버리는 나누기 연산자는 </a:t>
            </a:r>
            <a:r>
              <a:rPr lang="ko-KR" altLang="en-US" sz="2500" b="1" smtClean="0">
                <a:solidFill>
                  <a:srgbClr val="FF0000"/>
                </a:solidFill>
              </a:rPr>
              <a:t>유효하지 않음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확장 대입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25369"/>
              </p:ext>
            </p:extLst>
          </p:nvPr>
        </p:nvGraphicFramePr>
        <p:xfrm>
          <a:off x="2382187" y="2367771"/>
          <a:ext cx="3239125" cy="28081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35374">
                  <a:extLst>
                    <a:ext uri="{9D8B030D-6E8A-4147-A177-3AD203B41FA5}">
                      <a16:colId xmlns:a16="http://schemas.microsoft.com/office/drawing/2014/main" val="1386639546"/>
                    </a:ext>
                  </a:extLst>
                </a:gridCol>
                <a:gridCol w="1903751">
                  <a:extLst>
                    <a:ext uri="{9D8B030D-6E8A-4147-A177-3AD203B41FA5}">
                      <a16:colId xmlns:a16="http://schemas.microsoft.com/office/drawing/2014/main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+=</a:t>
                      </a:r>
                      <a:r>
                        <a:rPr lang="en-US" altLang="ko-KR" baseline="0" smtClean="0"/>
                        <a:t>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+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5513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r>
                        <a:rPr lang="en-US" altLang="ko-KR" baseline="0" smtClean="0"/>
                        <a:t> -=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–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*=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*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/=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/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//=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smtClean="0"/>
                        <a:t>= x //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en-US" altLang="ko-KR" smtClean="0"/>
                        <a:t>**=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**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5613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432502"/>
              </p:ext>
            </p:extLst>
          </p:nvPr>
        </p:nvGraphicFramePr>
        <p:xfrm>
          <a:off x="6365197" y="2367771"/>
          <a:ext cx="3239125" cy="280811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335374">
                  <a:extLst>
                    <a:ext uri="{9D8B030D-6E8A-4147-A177-3AD203B41FA5}">
                      <a16:colId xmlns:a16="http://schemas.microsoft.com/office/drawing/2014/main" val="1386639546"/>
                    </a:ext>
                  </a:extLst>
                </a:gridCol>
                <a:gridCol w="1903751">
                  <a:extLst>
                    <a:ext uri="{9D8B030D-6E8A-4147-A177-3AD203B41FA5}">
                      <a16:colId xmlns:a16="http://schemas.microsoft.com/office/drawing/2014/main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%=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%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5513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&amp;=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&amp;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|=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|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^=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^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&gt;&gt;=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&gt;&gt;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&lt;&lt;=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= x &lt;&lt; y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5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13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확장 대입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2046748"/>
            <a:ext cx="10191750" cy="3079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3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= [1,2]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 = "Hello %s %s"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+=1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b[1] += 10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print(b)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 %= ("Monty", "Python")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print(c)</a:t>
            </a:r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1542401"/>
            <a:ext cx="5009039" cy="44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311404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변환 함수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227193"/>
            <a:ext cx="10515600" cy="2364712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내장 타입 간의 변환을 수행해야 할때</a:t>
            </a:r>
            <a:r>
              <a:rPr lang="en-US" altLang="ko-KR" sz="2500" smtClean="0"/>
              <a:t>, </a:t>
            </a:r>
            <a:r>
              <a:rPr lang="ko-KR" altLang="en-US" sz="2500" smtClean="0"/>
              <a:t>사용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22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226947"/>
              </p:ext>
            </p:extLst>
          </p:nvPr>
        </p:nvGraphicFramePr>
        <p:xfrm>
          <a:off x="838199" y="1787949"/>
          <a:ext cx="5762467" cy="472835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841998">
                  <a:extLst>
                    <a:ext uri="{9D8B030D-6E8A-4147-A177-3AD203B41FA5}">
                      <a16:colId xmlns:a16="http://schemas.microsoft.com/office/drawing/2014/main" val="1386639546"/>
                    </a:ext>
                  </a:extLst>
                </a:gridCol>
                <a:gridCol w="2920469">
                  <a:extLst>
                    <a:ext uri="{9D8B030D-6E8A-4147-A177-3AD203B41FA5}">
                      <a16:colId xmlns:a16="http://schemas.microsoft.com/office/drawing/2014/main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함  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int(x [,base])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를 정수로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5513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float(x)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를</a:t>
                      </a:r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부동 소수점 수로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complex(real, [,imag])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복소수를 생성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str(x)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객체 </a:t>
                      </a:r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를 문자열로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repr(x)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객체 </a:t>
                      </a:r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를 포맷이 적용된 문자열을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format(x.[,format_spec])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객체 </a:t>
                      </a:r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를 포맷이 적용된 문자열로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5613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eval(str)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문자열을 평가하고 객체를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171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tuple(s)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를 튜플로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4797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list(s)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를 리스트로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71108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396238"/>
              </p:ext>
            </p:extLst>
          </p:nvPr>
        </p:nvGraphicFramePr>
        <p:xfrm>
          <a:off x="6810530" y="1787949"/>
          <a:ext cx="5381470" cy="400615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93824">
                  <a:extLst>
                    <a:ext uri="{9D8B030D-6E8A-4147-A177-3AD203B41FA5}">
                      <a16:colId xmlns:a16="http://schemas.microsoft.com/office/drawing/2014/main" val="1386639546"/>
                    </a:ext>
                  </a:extLst>
                </a:gridCol>
                <a:gridCol w="3587646">
                  <a:extLst>
                    <a:ext uri="{9D8B030D-6E8A-4147-A177-3AD203B41FA5}">
                      <a16:colId xmlns:a16="http://schemas.microsoft.com/office/drawing/2014/main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함  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set(s)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를 집합으로 저변환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5513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dict(d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사전을 생성</a:t>
                      </a:r>
                      <a:r>
                        <a:rPr lang="en-US" altLang="ko-KR" smtClean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frozenset(s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를 </a:t>
                      </a:r>
                      <a:r>
                        <a:rPr lang="en-US" altLang="ko-KR" smtClean="0"/>
                        <a:t>frozenset</a:t>
                      </a:r>
                      <a:r>
                        <a:rPr lang="ko-KR" altLang="en-US" smtClean="0"/>
                        <a:t>으로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chr(x)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정수를 문자로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unichr(x</a:t>
                      </a:r>
                      <a:r>
                        <a:rPr lang="en-US" altLang="ko-KR" smtClean="0"/>
                        <a:t>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정수를 유니코드 문자로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ord(x</a:t>
                      </a:r>
                      <a:r>
                        <a:rPr lang="en-US" altLang="ko-KR" smtClean="0"/>
                        <a:t>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단일 문자를 정수값으로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5613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hex(x</a:t>
                      </a:r>
                      <a:r>
                        <a:rPr lang="en-US" altLang="ko-KR" smtClean="0"/>
                        <a:t>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정수를 </a:t>
                      </a:r>
                      <a:r>
                        <a:rPr lang="en-US" altLang="ko-KR" smtClean="0"/>
                        <a:t>16</a:t>
                      </a:r>
                      <a:r>
                        <a:rPr lang="ko-KR" altLang="en-US" smtClean="0"/>
                        <a:t>진수 문자열로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1171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bin(x</a:t>
                      </a:r>
                      <a:r>
                        <a:rPr lang="en-US" altLang="ko-KR" smtClean="0"/>
                        <a:t>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정수를 </a:t>
                      </a:r>
                      <a:r>
                        <a:rPr lang="en-US" altLang="ko-KR" smtClean="0"/>
                        <a:t>2</a:t>
                      </a:r>
                      <a:r>
                        <a:rPr lang="ko-KR" altLang="en-US" smtClean="0"/>
                        <a:t>진수 문자열로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4797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oct(x</a:t>
                      </a:r>
                      <a:r>
                        <a:rPr lang="en-US" altLang="ko-KR" smtClean="0"/>
                        <a:t>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정수를 </a:t>
                      </a:r>
                      <a:r>
                        <a:rPr lang="en-US" altLang="ko-KR" smtClean="0"/>
                        <a:t>8</a:t>
                      </a:r>
                      <a:r>
                        <a:rPr lang="ko-KR" altLang="en-US" smtClean="0"/>
                        <a:t>진수 문자열로 변환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87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3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변환 함수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38200" y="2046748"/>
            <a:ext cx="10191750" cy="4309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 = 35.35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a= int(x)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b=float(x)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print(b)</a:t>
            </a:r>
          </a:p>
          <a:p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y=0xfe76214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c=long(y)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print(c)</a:t>
            </a:r>
          </a:p>
          <a:p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z="3,5,6"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d=eval(z)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print(d)</a:t>
            </a:r>
          </a:p>
          <a:p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k={1,2,3,4,5}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e=list(k)</a:t>
            </a:r>
          </a:p>
          <a:p>
            <a:r>
              <a:rPr lang="pt-B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print(k)</a:t>
            </a:r>
            <a:endParaRPr lang="pt-B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1542401"/>
            <a:ext cx="5009039" cy="443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205793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불리언 표현식과 진리값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105876"/>
              </p:ext>
            </p:extLst>
          </p:nvPr>
        </p:nvGraphicFramePr>
        <p:xfrm>
          <a:off x="838200" y="1628000"/>
          <a:ext cx="10515600" cy="161006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700096">
                  <a:extLst>
                    <a:ext uri="{9D8B030D-6E8A-4147-A177-3AD203B41FA5}">
                      <a16:colId xmlns:a16="http://schemas.microsoft.com/office/drawing/2014/main" val="1386639546"/>
                    </a:ext>
                  </a:extLst>
                </a:gridCol>
                <a:gridCol w="8815504">
                  <a:extLst>
                    <a:ext uri="{9D8B030D-6E8A-4147-A177-3AD203B41FA5}">
                      <a16:colId xmlns:a16="http://schemas.microsoft.com/office/drawing/2014/main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산 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or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가 거짓이면</a:t>
                      </a:r>
                      <a:r>
                        <a:rPr lang="en-US" altLang="ko-KR" smtClean="0"/>
                        <a:t>,</a:t>
                      </a:r>
                      <a:r>
                        <a:rPr lang="en-US" altLang="ko-KR" baseline="0" smtClean="0"/>
                        <a:t> y</a:t>
                      </a:r>
                      <a:r>
                        <a:rPr lang="ko-KR" altLang="en-US" baseline="0" smtClean="0"/>
                        <a:t>를 반환</a:t>
                      </a:r>
                      <a:r>
                        <a:rPr lang="en-US" altLang="ko-KR" baseline="0" smtClean="0"/>
                        <a:t>. </a:t>
                      </a:r>
                      <a:r>
                        <a:rPr lang="ko-KR" altLang="en-US" baseline="0" smtClean="0"/>
                        <a:t>그렇지 않으면 </a:t>
                      </a:r>
                      <a:r>
                        <a:rPr lang="en-US" altLang="ko-KR" baseline="0" smtClean="0"/>
                        <a:t>x</a:t>
                      </a:r>
                      <a:r>
                        <a:rPr lang="ko-KR" altLang="en-US" baseline="0" smtClean="0"/>
                        <a:t>를 반환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5513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and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가 거짓이면</a:t>
                      </a:r>
                      <a:r>
                        <a:rPr lang="en-US" altLang="ko-KR" smtClean="0"/>
                        <a:t>, x</a:t>
                      </a:r>
                      <a:r>
                        <a:rPr lang="ko-KR" altLang="en-US" smtClean="0"/>
                        <a:t>를 반환</a:t>
                      </a:r>
                      <a:r>
                        <a:rPr lang="en-US" altLang="ko-KR" smtClean="0"/>
                        <a:t>.</a:t>
                      </a:r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그렇지 않으면 </a:t>
                      </a:r>
                      <a:r>
                        <a:rPr lang="en-US" altLang="ko-KR" baseline="0" smtClean="0"/>
                        <a:t>y</a:t>
                      </a:r>
                      <a:r>
                        <a:rPr lang="ko-KR" altLang="en-US" baseline="0" smtClean="0"/>
                        <a:t>를 반환</a:t>
                      </a:r>
                      <a:r>
                        <a:rPr lang="en-US" altLang="ko-KR" baseline="0" smtClean="0"/>
                        <a:t>.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not x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r>
                        <a:rPr lang="ko-KR" altLang="en-US" smtClean="0"/>
                        <a:t>가 거짓이면 </a:t>
                      </a:r>
                      <a:r>
                        <a:rPr lang="en-US" altLang="ko-KR" smtClean="0"/>
                        <a:t>True</a:t>
                      </a:r>
                      <a:r>
                        <a:rPr lang="ko-KR" altLang="en-US" smtClean="0"/>
                        <a:t>를 반환</a:t>
                      </a:r>
                      <a:r>
                        <a:rPr lang="en-US" altLang="ko-KR" smtClean="0"/>
                        <a:t>. </a:t>
                      </a:r>
                      <a:r>
                        <a:rPr lang="ko-KR" altLang="en-US" smtClean="0"/>
                        <a:t>그렇지 않으면 </a:t>
                      </a:r>
                      <a:r>
                        <a:rPr lang="en-US" altLang="ko-KR" smtClean="0"/>
                        <a:t>False</a:t>
                      </a:r>
                      <a:r>
                        <a:rPr lang="ko-KR" altLang="en-US" smtClean="0"/>
                        <a:t>를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48657"/>
                  </a:ext>
                </a:extLst>
              </a:tr>
            </a:tbl>
          </a:graphicData>
        </a:graphic>
      </p:graphicFrame>
      <p:sp>
        <p:nvSpPr>
          <p:cNvPr id="7" name="내용 개체 틀 3"/>
          <p:cNvSpPr>
            <a:spLocks noGrp="1"/>
          </p:cNvSpPr>
          <p:nvPr>
            <p:ph idx="1"/>
          </p:nvPr>
        </p:nvSpPr>
        <p:spPr>
          <a:xfrm>
            <a:off x="838200" y="3589808"/>
            <a:ext cx="10515600" cy="2391267"/>
          </a:xfrm>
        </p:spPr>
        <p:txBody>
          <a:bodyPr/>
          <a:lstStyle/>
          <a:p>
            <a:r>
              <a:rPr lang="en-US" altLang="ko-KR" smtClean="0"/>
              <a:t>True, </a:t>
            </a:r>
            <a:r>
              <a:rPr lang="ko-KR" altLang="en-US" smtClean="0"/>
              <a:t>영이 아닌수</a:t>
            </a:r>
            <a:r>
              <a:rPr lang="en-US" altLang="ko-KR" smtClean="0"/>
              <a:t>, </a:t>
            </a:r>
            <a:r>
              <a:rPr lang="ko-KR" altLang="en-US" smtClean="0"/>
              <a:t>비어 있지 않은 문자열</a:t>
            </a:r>
            <a:r>
              <a:rPr lang="en-US" altLang="ko-KR" smtClean="0"/>
              <a:t>,</a:t>
            </a:r>
            <a:r>
              <a:rPr lang="ko-KR" altLang="en-US"/>
              <a:t> </a:t>
            </a:r>
            <a:r>
              <a:rPr lang="ko-KR" altLang="en-US" smtClean="0"/>
              <a:t>리스트</a:t>
            </a:r>
            <a:r>
              <a:rPr lang="en-US" altLang="ko-KR" smtClean="0"/>
              <a:t>, </a:t>
            </a:r>
            <a:r>
              <a:rPr lang="ko-KR" altLang="en-US" smtClean="0"/>
              <a:t>듀플 또는 사전은 참으로 간주</a:t>
            </a:r>
            <a:r>
              <a:rPr lang="en-US" altLang="ko-KR" smtClean="0"/>
              <a:t>.</a:t>
            </a:r>
          </a:p>
          <a:p>
            <a:r>
              <a:rPr lang="en-US" altLang="ko-KR" smtClean="0"/>
              <a:t>False, 0, None, </a:t>
            </a:r>
            <a:r>
              <a:rPr lang="ko-KR" altLang="en-US" smtClean="0"/>
              <a:t>빈 리스트</a:t>
            </a:r>
            <a:r>
              <a:rPr lang="en-US" altLang="ko-KR" smtClean="0"/>
              <a:t>, </a:t>
            </a:r>
            <a:r>
              <a:rPr lang="ko-KR" altLang="en-US" smtClean="0"/>
              <a:t>튜플</a:t>
            </a:r>
            <a:r>
              <a:rPr lang="en-US" altLang="ko-KR" smtClean="0"/>
              <a:t>, </a:t>
            </a:r>
            <a:r>
              <a:rPr lang="ko-KR" altLang="en-US" smtClean="0"/>
              <a:t>사전은 거짓으로 평가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블리언 표현식은 왼쪽에서 오른쪽으로 평가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4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 동등 및 신원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692354"/>
            <a:ext cx="10515600" cy="2364712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동등 연산자</a:t>
            </a:r>
            <a:r>
              <a:rPr lang="en-US" altLang="ko-KR" sz="2500" smtClean="0"/>
              <a:t>(x==y)</a:t>
            </a:r>
            <a:r>
              <a:rPr lang="ko-KR" altLang="en-US" sz="2500" smtClean="0"/>
              <a:t>는 </a:t>
            </a:r>
            <a:r>
              <a:rPr lang="en-US" altLang="ko-KR" sz="2500" smtClean="0"/>
              <a:t>x</a:t>
            </a:r>
            <a:r>
              <a:rPr lang="ko-KR" altLang="en-US" sz="2500" smtClean="0"/>
              <a:t>의 값과 </a:t>
            </a:r>
            <a:r>
              <a:rPr lang="en-US" altLang="ko-KR" sz="2500" smtClean="0"/>
              <a:t>y</a:t>
            </a:r>
            <a:r>
              <a:rPr lang="ko-KR" altLang="en-US" sz="2500" smtClean="0"/>
              <a:t>값이 같은지 평가</a:t>
            </a:r>
            <a:r>
              <a:rPr lang="en-US" altLang="ko-KR" sz="2500" smtClean="0"/>
              <a:t>.</a:t>
            </a:r>
          </a:p>
          <a:p>
            <a:r>
              <a:rPr lang="ko-KR" altLang="en-US" sz="2500" smtClean="0"/>
              <a:t>리스트와 튜플의 경우</a:t>
            </a:r>
            <a:r>
              <a:rPr lang="en-US" altLang="ko-KR" sz="2500" smtClean="0"/>
              <a:t>, </a:t>
            </a:r>
            <a:r>
              <a:rPr lang="ko-KR" altLang="en-US" sz="2500" smtClean="0"/>
              <a:t>모든 원소들이 비교되고 모두 같은 갑을 가질 경우  참으로 평가</a:t>
            </a:r>
            <a:endParaRPr lang="en-US" altLang="ko-KR" sz="2500" smtClean="0"/>
          </a:p>
          <a:p>
            <a:r>
              <a:rPr lang="ko-KR" altLang="en-US" sz="2500" smtClean="0"/>
              <a:t>사전의 경우</a:t>
            </a:r>
            <a:r>
              <a:rPr lang="en-US" altLang="ko-KR" sz="2500" smtClean="0"/>
              <a:t>, x,y</a:t>
            </a:r>
            <a:r>
              <a:rPr lang="ko-KR" altLang="en-US" sz="2500" smtClean="0"/>
              <a:t>가 동일한 키를 가진 객채들이 모두 같을 때만 평가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4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en-US" altLang="ko-KR" sz="1800" dirty="0" smtClean="0"/>
              <a:t>Title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숫자에 대한 연산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7595"/>
              </p:ext>
            </p:extLst>
          </p:nvPr>
        </p:nvGraphicFramePr>
        <p:xfrm>
          <a:off x="1382711" y="2459909"/>
          <a:ext cx="3954464" cy="265702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12309">
                  <a:extLst>
                    <a:ext uri="{9D8B030D-6E8A-4147-A177-3AD203B41FA5}">
                      <a16:colId xmlns:a16="http://schemas.microsoft.com/office/drawing/2014/main" val="1386639546"/>
                    </a:ext>
                  </a:extLst>
                </a:gridCol>
                <a:gridCol w="2542155">
                  <a:extLst>
                    <a:ext uri="{9D8B030D-6E8A-4147-A177-3AD203B41FA5}">
                      <a16:colId xmlns:a16="http://schemas.microsoft.com/office/drawing/2014/main" val="764089535"/>
                    </a:ext>
                  </a:extLst>
                </a:gridCol>
              </a:tblGrid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04829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&lt;&lt;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왼쪽 이동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5513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&gt;&gt;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오른쪽 이동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59938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</a:t>
                      </a:r>
                      <a:r>
                        <a:rPr lang="en-US" altLang="ko-KR" baseline="0" smtClean="0"/>
                        <a:t> &amp;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비트 </a:t>
                      </a:r>
                      <a:r>
                        <a:rPr lang="en-US" altLang="ko-KR" smtClean="0"/>
                        <a:t>and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48657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|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비트 </a:t>
                      </a:r>
                      <a:r>
                        <a:rPr lang="en-US" altLang="ko-KR" smtClean="0"/>
                        <a:t>or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400574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^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비트 </a:t>
                      </a:r>
                      <a:r>
                        <a:rPr lang="en-US" altLang="ko-KR" smtClean="0"/>
                        <a:t>xor(exclusive or)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49737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~x 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비트 </a:t>
                      </a:r>
                      <a:r>
                        <a:rPr lang="en-US" altLang="ko-KR" smtClean="0"/>
                        <a:t>negation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422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076950" y="2712083"/>
            <a:ext cx="1681154" cy="240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X=1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Y=1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print(X&lt;&lt;y)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Y=3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(X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&lt;&lt;y)</a:t>
            </a: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076950" y="2207735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077911" y="5482191"/>
            <a:ext cx="10275889" cy="1085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→ </a:t>
            </a:r>
            <a:r>
              <a:rPr lang="ko-KR" altLang="en-US" sz="2500" smtClean="0"/>
              <a:t>비트 연산자의 정수는 </a:t>
            </a:r>
            <a:r>
              <a:rPr lang="en-US" altLang="ko-KR" sz="2500" smtClean="0"/>
              <a:t>2</a:t>
            </a:r>
            <a:r>
              <a:rPr lang="ko-KR" altLang="en-US" sz="2500" smtClean="0"/>
              <a:t>의 보수 이진표현으로 나타남</a:t>
            </a:r>
            <a:r>
              <a:rPr lang="en-US" altLang="ko-KR" sz="2500" smtClean="0"/>
              <a:t>.</a:t>
            </a:r>
          </a:p>
          <a:p>
            <a:pPr marL="0" indent="0">
              <a:buNone/>
            </a:pPr>
            <a:r>
              <a:rPr lang="en-US" altLang="ko-KR" sz="2500" smtClean="0"/>
              <a:t>→ </a:t>
            </a:r>
            <a:r>
              <a:rPr lang="ko-KR" altLang="en-US" sz="2500" smtClean="0"/>
              <a:t>부호 비트는 왼쪽으로 무한히 확장된다고 가정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903288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이동</a:t>
            </a:r>
            <a:r>
              <a:rPr lang="en-US" altLang="ko-KR" sz="2500" smtClean="0"/>
              <a:t>(shift) </a:t>
            </a:r>
            <a:r>
              <a:rPr lang="ko-KR" altLang="en-US" sz="2500" smtClean="0"/>
              <a:t>연산자와 비트</a:t>
            </a:r>
            <a:r>
              <a:rPr lang="en-US" altLang="ko-KR" sz="2500" smtClean="0"/>
              <a:t>(bitwise) </a:t>
            </a:r>
            <a:r>
              <a:rPr lang="ko-KR" altLang="en-US" sz="2500" smtClean="0"/>
              <a:t>논리 연산자는 </a:t>
            </a:r>
            <a:r>
              <a:rPr lang="ko-KR" altLang="en-US" sz="2500" b="1" smtClean="0">
                <a:solidFill>
                  <a:srgbClr val="FF0000"/>
                </a:solidFill>
              </a:rPr>
              <a:t>정수</a:t>
            </a:r>
            <a:r>
              <a:rPr lang="ko-KR" altLang="en-US" sz="2500" smtClean="0"/>
              <a:t>에만 적용 가능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8021476" y="2707531"/>
            <a:ext cx="1681154" cy="240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X=3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Y=1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(X&lt;&lt;y)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Y=3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(X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&lt;&lt;y)</a:t>
            </a: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9993164" y="2707530"/>
            <a:ext cx="1681154" cy="240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X=10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Y=10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(X&amp;y)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Y=11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(X&amp;y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8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숫자에 대한 연산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552532"/>
              </p:ext>
            </p:extLst>
          </p:nvPr>
        </p:nvGraphicFramePr>
        <p:xfrm>
          <a:off x="1116009" y="3174285"/>
          <a:ext cx="5356229" cy="189787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53334">
                  <a:extLst>
                    <a:ext uri="{9D8B030D-6E8A-4147-A177-3AD203B41FA5}">
                      <a16:colId xmlns:a16="http://schemas.microsoft.com/office/drawing/2014/main" val="1386639546"/>
                    </a:ext>
                  </a:extLst>
                </a:gridCol>
                <a:gridCol w="3202895">
                  <a:extLst>
                    <a:ext uri="{9D8B030D-6E8A-4147-A177-3AD203B41FA5}">
                      <a16:colId xmlns:a16="http://schemas.microsoft.com/office/drawing/2014/main" val="764089535"/>
                    </a:ext>
                  </a:extLst>
                </a:gridCol>
              </a:tblGrid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함  수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04829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abs(x)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절대값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5513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divmod(x,y)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(x//y, x%y)</a:t>
                      </a:r>
                      <a:r>
                        <a:rPr lang="ko-KR" altLang="en-US" smtClean="0"/>
                        <a:t>를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59938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pow(x,y [, modulo])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(x**y) % modulo</a:t>
                      </a:r>
                      <a:r>
                        <a:rPr lang="ko-KR" altLang="en-US" smtClean="0"/>
                        <a:t>를 반환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48657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round(x, [n])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10</a:t>
                      </a:r>
                      <a:r>
                        <a:rPr lang="en-US" altLang="ko-KR" baseline="30000" smtClean="0"/>
                        <a:t>-n</a:t>
                      </a:r>
                      <a:endParaRPr lang="ko-KR" altLang="en-US" baseline="30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400574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7105653" y="3161135"/>
            <a:ext cx="3324222" cy="1911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X=6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Y=5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print(abs(x))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print(divmod(x,y))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print(pow(x,y))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print(round(x,[n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]))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7105654" y="2656786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903288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아래의 내장 함수들은 모든 숫자타입</a:t>
            </a:r>
            <a:r>
              <a:rPr lang="en-US" altLang="ko-KR" sz="2500" smtClean="0"/>
              <a:t>(</a:t>
            </a:r>
            <a:r>
              <a:rPr lang="ko-KR" altLang="en-US" sz="2500" smtClean="0"/>
              <a:t>정수</a:t>
            </a:r>
            <a:r>
              <a:rPr lang="en-US" altLang="ko-KR" sz="2500" smtClean="0"/>
              <a:t>, </a:t>
            </a:r>
            <a:r>
              <a:rPr lang="ko-KR" altLang="en-US" sz="2500" smtClean="0"/>
              <a:t>소수</a:t>
            </a:r>
            <a:r>
              <a:rPr lang="en-US" altLang="ko-KR" sz="2500" smtClean="0"/>
              <a:t>, </a:t>
            </a:r>
            <a:r>
              <a:rPr lang="ko-KR" altLang="en-US" sz="2500" smtClean="0"/>
              <a:t>복소수</a:t>
            </a:r>
            <a:r>
              <a:rPr lang="en-US" altLang="ko-KR" sz="2500" smtClean="0"/>
              <a:t>)</a:t>
            </a:r>
            <a:r>
              <a:rPr lang="ko-KR" altLang="en-US" sz="2500" smtClean="0"/>
              <a:t>에 적용 가능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4385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숫자에 대한 연산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59240"/>
              </p:ext>
            </p:extLst>
          </p:nvPr>
        </p:nvGraphicFramePr>
        <p:xfrm>
          <a:off x="1326429" y="2455356"/>
          <a:ext cx="3954464" cy="265702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412309">
                  <a:extLst>
                    <a:ext uri="{9D8B030D-6E8A-4147-A177-3AD203B41FA5}">
                      <a16:colId xmlns:a16="http://schemas.microsoft.com/office/drawing/2014/main" val="1386639546"/>
                    </a:ext>
                  </a:extLst>
                </a:gridCol>
                <a:gridCol w="2542155">
                  <a:extLst>
                    <a:ext uri="{9D8B030D-6E8A-4147-A177-3AD203B41FA5}">
                      <a16:colId xmlns:a16="http://schemas.microsoft.com/office/drawing/2014/main" val="764089535"/>
                    </a:ext>
                  </a:extLst>
                </a:gridCol>
              </a:tblGrid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04829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&lt;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~</a:t>
                      </a:r>
                      <a:r>
                        <a:rPr lang="ko-KR" altLang="en-US" smtClean="0"/>
                        <a:t>보다 작은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5513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x &gt;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~</a:t>
                      </a:r>
                      <a:r>
                        <a:rPr lang="ko-KR" altLang="en-US" smtClean="0"/>
                        <a:t>보다 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59938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smtClean="0"/>
                        <a:t>x == 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~</a:t>
                      </a:r>
                      <a:r>
                        <a:rPr lang="ko-KR" altLang="en-US" smtClean="0"/>
                        <a:t>와 같은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48657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!=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~</a:t>
                      </a:r>
                      <a:r>
                        <a:rPr lang="ko-KR" altLang="en-US" smtClean="0"/>
                        <a:t>와 다른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49737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</a:t>
                      </a:r>
                      <a:r>
                        <a:rPr lang="en-US" altLang="ko-KR" baseline="0" smtClean="0"/>
                        <a:t> &gt;=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~</a:t>
                      </a:r>
                      <a:r>
                        <a:rPr lang="ko-KR" altLang="en-US" smtClean="0"/>
                        <a:t>보다 크거나 같은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4221"/>
                  </a:ext>
                </a:extLst>
              </a:tr>
              <a:tr h="3795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&lt;= y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~</a:t>
                      </a:r>
                      <a:r>
                        <a:rPr lang="ko-KR" altLang="en-US" smtClean="0"/>
                        <a:t>보다 작거나 같은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5613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6076950" y="2712083"/>
            <a:ext cx="2095500" cy="240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=1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=2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print(x&lt;y)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print(x&gt;y)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print(x==y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print(x!=y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&gt;=y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print(x&lt;=y)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076950" y="2207735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14" name="내용 개체 틀 2"/>
          <p:cNvSpPr txBox="1">
            <a:spLocks/>
          </p:cNvSpPr>
          <p:nvPr/>
        </p:nvSpPr>
        <p:spPr>
          <a:xfrm>
            <a:off x="1077911" y="5618561"/>
            <a:ext cx="10275889" cy="949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→ </a:t>
            </a:r>
            <a:r>
              <a:rPr lang="ko-KR" altLang="en-US" sz="2500" smtClean="0"/>
              <a:t>수와 관련된 연산자는 피연산자들이 같은 타입일 경우 유효</a:t>
            </a:r>
            <a:r>
              <a:rPr lang="en-US" altLang="ko-KR" sz="2500" smtClean="0"/>
              <a:t>.</a:t>
            </a:r>
          </a:p>
          <a:p>
            <a:pPr marL="0" indent="0">
              <a:buNone/>
            </a:pPr>
            <a:r>
              <a:rPr lang="en-US" altLang="ko-KR" sz="2500" smtClean="0"/>
              <a:t>→ </a:t>
            </a:r>
            <a:r>
              <a:rPr lang="ko-KR" altLang="en-US" sz="2500" smtClean="0"/>
              <a:t>복소수 일경우 강제형 변환</a:t>
            </a:r>
            <a:r>
              <a:rPr lang="en-US" altLang="ko-KR" sz="2500" smtClean="0"/>
              <a:t>??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903288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참이면</a:t>
            </a:r>
            <a:r>
              <a:rPr lang="en-US" altLang="ko-KR" sz="2500"/>
              <a:t> </a:t>
            </a:r>
            <a:r>
              <a:rPr lang="ko-KR" altLang="en-US" sz="2500" smtClean="0"/>
              <a:t>불리언</a:t>
            </a:r>
            <a:r>
              <a:rPr lang="en-US" altLang="ko-KR" sz="2500" smtClean="0"/>
              <a:t> </a:t>
            </a:r>
            <a:r>
              <a:rPr lang="ko-KR" altLang="en-US" sz="2500" smtClean="0"/>
              <a:t>값 </a:t>
            </a:r>
            <a:r>
              <a:rPr lang="en-US" altLang="ko-KR" sz="2500" smtClean="0"/>
              <a:t>True, </a:t>
            </a:r>
            <a:r>
              <a:rPr lang="ko-KR" altLang="en-US" sz="2500" smtClean="0"/>
              <a:t>거짓이면 불리언 값 </a:t>
            </a:r>
            <a:r>
              <a:rPr lang="en-US" altLang="ko-KR" sz="2500" smtClean="0"/>
              <a:t>False</a:t>
            </a:r>
            <a:endParaRPr lang="en-US" altLang="ko-KR" sz="2500" dirty="0" smtClean="0"/>
          </a:p>
        </p:txBody>
      </p:sp>
      <p:sp>
        <p:nvSpPr>
          <p:cNvPr id="16" name="직사각형 15"/>
          <p:cNvSpPr/>
          <p:nvPr/>
        </p:nvSpPr>
        <p:spPr>
          <a:xfrm>
            <a:off x="8601075" y="2707530"/>
            <a:ext cx="2095500" cy="2404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x=1+3j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y=1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print(x&lt;y)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print(x&gt;y)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print(x==y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print(x!=y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&gt;=y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print(x&lt;=y)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81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순서열에 대한 연산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362103"/>
            <a:ext cx="10515600" cy="580997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다음의 연산자들은 문자열</a:t>
            </a:r>
            <a:r>
              <a:rPr lang="en-US" altLang="ko-KR" sz="2500" smtClean="0"/>
              <a:t>, </a:t>
            </a:r>
            <a:r>
              <a:rPr lang="ko-KR" altLang="en-US" sz="2500" smtClean="0"/>
              <a:t>리스트</a:t>
            </a:r>
            <a:r>
              <a:rPr lang="en-US" altLang="ko-KR" sz="2500" smtClean="0"/>
              <a:t>, </a:t>
            </a:r>
            <a:r>
              <a:rPr lang="ko-KR" altLang="en-US" sz="2500" smtClean="0"/>
              <a:t>튜플 등의 순서열에 적용 가능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8200" y="2046829"/>
          <a:ext cx="5448300" cy="386819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48694">
                  <a:extLst>
                    <a:ext uri="{9D8B030D-6E8A-4147-A177-3AD203B41FA5}">
                      <a16:colId xmlns:a16="http://schemas.microsoft.com/office/drawing/2014/main" val="1386639546"/>
                    </a:ext>
                  </a:extLst>
                </a:gridCol>
                <a:gridCol w="3499606">
                  <a:extLst>
                    <a:ext uri="{9D8B030D-6E8A-4147-A177-3AD203B41FA5}">
                      <a16:colId xmlns:a16="http://schemas.microsoft.com/office/drawing/2014/main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smtClean="0"/>
                        <a:t>s + 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5513"/>
                  </a:ext>
                </a:extLst>
              </a:tr>
              <a:tr h="67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 * n, n * 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에 대한 </a:t>
                      </a:r>
                      <a:r>
                        <a:rPr lang="en-US" altLang="ko-KR" smtClean="0"/>
                        <a:t>n</a:t>
                      </a:r>
                      <a:r>
                        <a:rPr lang="ko-KR" altLang="en-US" smtClean="0"/>
                        <a:t>개의 복사본을 만듬</a:t>
                      </a:r>
                      <a:r>
                        <a:rPr lang="en-US" altLang="ko-KR" smtClean="0"/>
                        <a:t>.</a:t>
                      </a:r>
                      <a:r>
                        <a:rPr lang="en-US" altLang="ko-KR" baseline="0" smtClean="0"/>
                        <a:t> N</a:t>
                      </a:r>
                      <a:r>
                        <a:rPr lang="ko-KR" altLang="en-US" baseline="0" smtClean="0"/>
                        <a:t>은 정수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smtClean="0"/>
                        <a:t>v1, v2, …, vn = 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변수 풀어헤치기</a:t>
                      </a:r>
                      <a:r>
                        <a:rPr lang="en-US" altLang="ko-KR" smtClean="0"/>
                        <a:t>(unpacking)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색인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s[i:j]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분할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s[i:j:stride]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확장 분할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5613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in s,</a:t>
                      </a:r>
                      <a:r>
                        <a:rPr lang="en-US" altLang="ko-KR" baseline="0" smtClean="0"/>
                        <a:t> x not in s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멤버 검사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17090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for x in s: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반복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8683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621306" y="2533176"/>
            <a:ext cx="2008344" cy="338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[3,4,5]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= [6]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rint(a+b)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c=[a]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c=3*a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rint(c)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items=[3,4,5]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,y,z=items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rint(y)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rint(z)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621306" y="2028828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788957" y="2043116"/>
            <a:ext cx="3026806" cy="3868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fr-FR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letters</a:t>
            </a:r>
            <a:r>
              <a:rPr lang="fr-F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="abc"</a:t>
            </a:r>
          </a:p>
          <a:p>
            <a:r>
              <a:rPr lang="fr-F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x,y,z=letters</a:t>
            </a:r>
          </a:p>
          <a:p>
            <a:r>
              <a:rPr lang="fr-F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print(x)</a:t>
            </a:r>
          </a:p>
          <a:p>
            <a:r>
              <a:rPr lang="fr-F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print(y)</a:t>
            </a:r>
          </a:p>
          <a:p>
            <a:r>
              <a:rPr lang="fr-FR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print(z</a:t>
            </a:r>
            <a:r>
              <a:rPr lang="fr-FR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endParaRPr lang="fr-FR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datetime=((5,19,2008), (10,30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,"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am"))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(month,day,year),(hour,minute,am_pm)=datetime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print(month)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rint(day)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rint(year)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rint(hour)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rint(minute)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rint(am_pm)</a:t>
            </a: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43767" y="5967298"/>
            <a:ext cx="10275889" cy="839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→ </a:t>
            </a:r>
            <a:r>
              <a:rPr lang="ko-KR" altLang="en-US" sz="2500" smtClean="0"/>
              <a:t>값을 변수로 풀어 헤칠 경우</a:t>
            </a:r>
            <a:r>
              <a:rPr lang="en-US" altLang="ko-KR" sz="2500" smtClean="0"/>
              <a:t>, </a:t>
            </a:r>
            <a:r>
              <a:rPr lang="ko-KR" altLang="en-US" sz="2500" smtClean="0"/>
              <a:t>변수의 개수는 반드시 순서열 항목의 개수와 일치</a:t>
            </a:r>
            <a:endParaRPr lang="en-US" altLang="ko-KR" sz="2500" smtClean="0"/>
          </a:p>
        </p:txBody>
      </p:sp>
    </p:spTree>
    <p:extLst>
      <p:ext uri="{BB962C8B-B14F-4D97-AF65-F5344CB8AC3E}">
        <p14:creationId xmlns:p14="http://schemas.microsoft.com/office/powerpoint/2010/main" val="38333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순서열에 대한 연산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362103"/>
            <a:ext cx="10515600" cy="580997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다음의 연산자들은 문자열</a:t>
            </a:r>
            <a:r>
              <a:rPr lang="en-US" altLang="ko-KR" sz="2500" smtClean="0"/>
              <a:t>, </a:t>
            </a:r>
            <a:r>
              <a:rPr lang="ko-KR" altLang="en-US" sz="2500" smtClean="0"/>
              <a:t>리스트</a:t>
            </a:r>
            <a:r>
              <a:rPr lang="en-US" altLang="ko-KR" sz="2500" smtClean="0"/>
              <a:t>, </a:t>
            </a:r>
            <a:r>
              <a:rPr lang="ko-KR" altLang="en-US" sz="2500" smtClean="0"/>
              <a:t>튜플 등의 순서열에 적용 가능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123159"/>
              </p:ext>
            </p:extLst>
          </p:nvPr>
        </p:nvGraphicFramePr>
        <p:xfrm>
          <a:off x="838200" y="2046829"/>
          <a:ext cx="5448300" cy="386819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48694">
                  <a:extLst>
                    <a:ext uri="{9D8B030D-6E8A-4147-A177-3AD203B41FA5}">
                      <a16:colId xmlns:a16="http://schemas.microsoft.com/office/drawing/2014/main" val="1386639546"/>
                    </a:ext>
                  </a:extLst>
                </a:gridCol>
                <a:gridCol w="3499606">
                  <a:extLst>
                    <a:ext uri="{9D8B030D-6E8A-4147-A177-3AD203B41FA5}">
                      <a16:colId xmlns:a16="http://schemas.microsoft.com/office/drawing/2014/main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smtClean="0"/>
                        <a:t>s + 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5513"/>
                  </a:ext>
                </a:extLst>
              </a:tr>
              <a:tr h="67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 * n, n * 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에 대한 </a:t>
                      </a:r>
                      <a:r>
                        <a:rPr lang="en-US" altLang="ko-KR" smtClean="0"/>
                        <a:t>n</a:t>
                      </a:r>
                      <a:r>
                        <a:rPr lang="ko-KR" altLang="en-US" smtClean="0"/>
                        <a:t>개의 복사본을 만듬</a:t>
                      </a:r>
                      <a:r>
                        <a:rPr lang="en-US" altLang="ko-KR" smtClean="0"/>
                        <a:t>.</a:t>
                      </a:r>
                      <a:r>
                        <a:rPr lang="en-US" altLang="ko-KR" baseline="0" smtClean="0"/>
                        <a:t> N</a:t>
                      </a:r>
                      <a:r>
                        <a:rPr lang="ko-KR" altLang="en-US" baseline="0" smtClean="0"/>
                        <a:t>은 정수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smtClean="0"/>
                        <a:t>v1, v2, …, vn = 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변수 풀어헤치기</a:t>
                      </a:r>
                      <a:r>
                        <a:rPr lang="en-US" altLang="ko-KR" smtClean="0"/>
                        <a:t>(unpacking)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색인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s[i:j]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분할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s[i:j:stride]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확장 분할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5613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in s,</a:t>
                      </a:r>
                      <a:r>
                        <a:rPr lang="en-US" altLang="ko-KR" baseline="0" smtClean="0"/>
                        <a:t> x not in s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멤버 검사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17090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for x in s: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반복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8683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621306" y="2533176"/>
            <a:ext cx="4008594" cy="338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[1,2,3,4,5,6,7,8,9,10]</a:t>
            </a: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print(a[0])</a:t>
            </a: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print(a[4])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print(a[-1])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(a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[-2])</a:t>
            </a: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print(a[1:7])</a:t>
            </a: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print(a[1:7:2])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print(a[1:7:3])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print(a[:5:-2])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621306" y="2028828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36812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순서열에 대한 연산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362103"/>
            <a:ext cx="10515600" cy="580997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다음의 연산자들은 문자열</a:t>
            </a:r>
            <a:r>
              <a:rPr lang="en-US" altLang="ko-KR" sz="2500" smtClean="0"/>
              <a:t>, </a:t>
            </a:r>
            <a:r>
              <a:rPr lang="ko-KR" altLang="en-US" sz="2500" smtClean="0"/>
              <a:t>리스트</a:t>
            </a:r>
            <a:r>
              <a:rPr lang="en-US" altLang="ko-KR" sz="2500" smtClean="0"/>
              <a:t>, </a:t>
            </a:r>
            <a:r>
              <a:rPr lang="ko-KR" altLang="en-US" sz="2500" smtClean="0"/>
              <a:t>튜플 등의 순서열에 적용 가능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43767" y="2447448"/>
            <a:ext cx="3128171" cy="338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[0,1,2,3,4,5,6,7,8,9]</a:t>
            </a: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b=a[::2]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c=a[::-2]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d=a[0:5:2]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e=a[5:0:-2]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f=a[:5:1]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g=a[:5:-1]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h=a[5::1]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i=a[5::-1]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j=a[5:0:-1]</a:t>
            </a: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print(b)</a:t>
            </a: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943767" y="1943100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4639466" y="2447448"/>
            <a:ext cx="3128171" cy="338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print(c)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print(d)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print(e)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print(f)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print(g)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print(h)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print(i)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print(j)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7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순서열에 대한 연산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362103"/>
            <a:ext cx="10515600" cy="580997"/>
          </a:xfrm>
        </p:spPr>
        <p:txBody>
          <a:bodyPr>
            <a:normAutofit/>
          </a:bodyPr>
          <a:lstStyle/>
          <a:p>
            <a:r>
              <a:rPr lang="ko-KR" altLang="en-US" sz="2500" smtClean="0"/>
              <a:t>다음의 연산자들은 문자열</a:t>
            </a:r>
            <a:r>
              <a:rPr lang="en-US" altLang="ko-KR" sz="2500" smtClean="0"/>
              <a:t>, </a:t>
            </a:r>
            <a:r>
              <a:rPr lang="ko-KR" altLang="en-US" sz="2500" smtClean="0"/>
              <a:t>리스트</a:t>
            </a:r>
            <a:r>
              <a:rPr lang="en-US" altLang="ko-KR" sz="2500" smtClean="0"/>
              <a:t>, </a:t>
            </a:r>
            <a:r>
              <a:rPr lang="ko-KR" altLang="en-US" sz="2500" smtClean="0"/>
              <a:t>튜플 등의 순서열에 적용 가능</a:t>
            </a:r>
            <a:r>
              <a:rPr lang="en-US" altLang="ko-KR" sz="2500" smtClean="0"/>
              <a:t>.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8200" y="2046829"/>
          <a:ext cx="5448300" cy="3868197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948694">
                  <a:extLst>
                    <a:ext uri="{9D8B030D-6E8A-4147-A177-3AD203B41FA5}">
                      <a16:colId xmlns:a16="http://schemas.microsoft.com/office/drawing/2014/main" val="1386639546"/>
                    </a:ext>
                  </a:extLst>
                </a:gridCol>
                <a:gridCol w="3499606">
                  <a:extLst>
                    <a:ext uri="{9D8B030D-6E8A-4147-A177-3AD203B41FA5}">
                      <a16:colId xmlns:a16="http://schemas.microsoft.com/office/drawing/2014/main" val="764089535"/>
                    </a:ext>
                  </a:extLst>
                </a:gridCol>
              </a:tblGrid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  산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설  명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704829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smtClean="0"/>
                        <a:t>s + 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연결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895513"/>
                  </a:ext>
                </a:extLst>
              </a:tr>
              <a:tr h="67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 * n, n * 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</a:t>
                      </a:r>
                      <a:r>
                        <a:rPr lang="ko-KR" altLang="en-US" smtClean="0"/>
                        <a:t>에 대한 </a:t>
                      </a:r>
                      <a:r>
                        <a:rPr lang="en-US" altLang="ko-KR" smtClean="0"/>
                        <a:t>n</a:t>
                      </a:r>
                      <a:r>
                        <a:rPr lang="ko-KR" altLang="en-US" smtClean="0"/>
                        <a:t>개의 복사본을 만듬</a:t>
                      </a:r>
                      <a:r>
                        <a:rPr lang="en-US" altLang="ko-KR" smtClean="0"/>
                        <a:t>.</a:t>
                      </a:r>
                      <a:r>
                        <a:rPr lang="en-US" altLang="ko-KR" baseline="0" smtClean="0"/>
                        <a:t> N</a:t>
                      </a:r>
                      <a:r>
                        <a:rPr lang="ko-KR" altLang="en-US" baseline="0" smtClean="0"/>
                        <a:t>은 정수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59938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smtClean="0"/>
                        <a:t>v1, v2, …, vn = 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변수 풀어헤치기</a:t>
                      </a:r>
                      <a:r>
                        <a:rPr lang="en-US" altLang="ko-KR" smtClean="0"/>
                        <a:t>(unpacking)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4865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색인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49737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s[i:j]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분할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964221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s[i:j:stride]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확장 분할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575613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x in s,</a:t>
                      </a:r>
                      <a:r>
                        <a:rPr lang="en-US" altLang="ko-KR" baseline="0" smtClean="0"/>
                        <a:t> x not in s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멤버 검사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117090"/>
                  </a:ext>
                </a:extLst>
              </a:tr>
              <a:tr h="39934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mtClean="0"/>
                        <a:t>for x in s:</a:t>
                      </a:r>
                      <a:endParaRPr lang="ko-KR" altLang="en-US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/>
                        <a:t>반복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386834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6621306" y="2533176"/>
            <a:ext cx="4008594" cy="3381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x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="hello world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s="hello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print(s in x)</a:t>
            </a: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k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="hi</a:t>
            </a:r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</a:t>
            </a:r>
            <a:endParaRPr lang="en-US" altLang="ko-KR" sz="150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rint(k in x)</a:t>
            </a:r>
            <a:endParaRPr lang="en-US" altLang="ko-KR" sz="150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621306" y="2028828"/>
            <a:ext cx="2324100" cy="504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Souce code</a:t>
            </a:r>
            <a:endParaRPr lang="en-US" altLang="ko-KR" sz="2500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943767" y="6010163"/>
            <a:ext cx="10275889" cy="537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500" smtClean="0"/>
              <a:t>→ </a:t>
            </a:r>
            <a:r>
              <a:rPr lang="ko-KR" altLang="en-US" sz="2500" smtClean="0"/>
              <a:t>멤버 검사는 </a:t>
            </a:r>
            <a:r>
              <a:rPr lang="en-US" altLang="ko-KR" sz="2500" smtClean="0"/>
              <a:t>True</a:t>
            </a:r>
            <a:r>
              <a:rPr lang="ko-KR" altLang="en-US" sz="2500" smtClean="0"/>
              <a:t>나 </a:t>
            </a:r>
            <a:r>
              <a:rPr lang="en-US" altLang="ko-KR" sz="2500" smtClean="0"/>
              <a:t>False</a:t>
            </a:r>
            <a:r>
              <a:rPr lang="ko-KR" altLang="en-US" sz="2500" smtClean="0"/>
              <a:t>를 반환</a:t>
            </a:r>
            <a:r>
              <a:rPr lang="en-US" altLang="ko-KR" sz="25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069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2236</Words>
  <Application>Microsoft Office PowerPoint</Application>
  <PresentationFormat>와이드스크린</PresentationFormat>
  <Paragraphs>604</Paragraphs>
  <Slides>26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DejaVu Sans Mono</vt:lpstr>
      <vt:lpstr>맑은 고딕</vt:lpstr>
      <vt:lpstr>Arial</vt:lpstr>
      <vt:lpstr>Office 테마</vt:lpstr>
      <vt:lpstr>파이썬 완벽 가이드</vt:lpstr>
      <vt:lpstr>숫자에 대한 연산</vt:lpstr>
      <vt:lpstr>숫자에 대한 연산</vt:lpstr>
      <vt:lpstr>숫자에 대한 연산</vt:lpstr>
      <vt:lpstr>숫자에 대한 연산</vt:lpstr>
      <vt:lpstr>순서열에 대한 연산</vt:lpstr>
      <vt:lpstr>순서열에 대한 연산</vt:lpstr>
      <vt:lpstr>순서열에 대한 연산</vt:lpstr>
      <vt:lpstr>순서열에 대한 연산</vt:lpstr>
      <vt:lpstr>순서열에 대한 연산</vt:lpstr>
      <vt:lpstr>순서열에 대한 연산</vt:lpstr>
      <vt:lpstr>순서열에 대한 연산</vt:lpstr>
      <vt:lpstr>문자열 포맷 지정</vt:lpstr>
      <vt:lpstr>문자열 포맷 지정</vt:lpstr>
      <vt:lpstr>문자열 포맷 지정</vt:lpstr>
      <vt:lpstr>고급 문자열 포맷 지정</vt:lpstr>
      <vt:lpstr>고급 문자열 포맷 지정</vt:lpstr>
      <vt:lpstr>고급 문자열 포맷 지정</vt:lpstr>
      <vt:lpstr>고급 문자열 포맷 지정</vt:lpstr>
      <vt:lpstr>확장 대입</vt:lpstr>
      <vt:lpstr>확장 대입</vt:lpstr>
      <vt:lpstr>변환 함수</vt:lpstr>
      <vt:lpstr>변환 함수</vt:lpstr>
      <vt:lpstr>불리언 표현식과 진리값</vt:lpstr>
      <vt:lpstr>객체 동등 및 신원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Hong</cp:lastModifiedBy>
  <cp:revision>79</cp:revision>
  <cp:lastPrinted>2014-09-10T07:10:43Z</cp:lastPrinted>
  <dcterms:created xsi:type="dcterms:W3CDTF">2014-09-03T03:41:48Z</dcterms:created>
  <dcterms:modified xsi:type="dcterms:W3CDTF">2016-01-14T02:03:33Z</dcterms:modified>
</cp:coreProperties>
</file>