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2" r:id="rId21"/>
    <p:sldId id="287" r:id="rId22"/>
    <p:sldId id="288" r:id="rId23"/>
    <p:sldId id="290" r:id="rId24"/>
    <p:sldId id="289" r:id="rId25"/>
    <p:sldId id="291" r:id="rId26"/>
    <p:sldId id="265" r:id="rId27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ko-KR" altLang="en-US" i="1" dirty="0" smtClean="0"/>
              <a:t>프로그램 구조와 제어 흐름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</a:rPr>
              <a:t>K.Lee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테스트와 </a:t>
            </a:r>
            <a:r>
              <a:rPr lang="en-US" altLang="ko-KR" dirty="0" err="1" smtClean="0"/>
              <a:t>unittest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unittest.TestCase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</a:t>
            </a:r>
            <a:r>
              <a:rPr lang="ko-KR" altLang="en-US" sz="2400" dirty="0" smtClean="0"/>
              <a:t>에는 다음과 같은 </a:t>
            </a:r>
            <a:r>
              <a:rPr lang="ko-KR" altLang="en-US" sz="2400" dirty="0" err="1" smtClean="0"/>
              <a:t>메서드들이</a:t>
            </a:r>
            <a:r>
              <a:rPr lang="ko-KR" altLang="en-US" sz="2400" dirty="0" smtClean="0"/>
              <a:t>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787905"/>
              </p:ext>
            </p:extLst>
          </p:nvPr>
        </p:nvGraphicFramePr>
        <p:xfrm>
          <a:off x="954133" y="1884022"/>
          <a:ext cx="10283734" cy="46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71"/>
                <a:gridCol w="6451963"/>
              </a:tblGrid>
              <a:tr h="24438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t.setup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테스트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메서드를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실행하기 전에 설정 단계를 수행하기 위해서 호출된다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2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t.teardown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테스트들을 실행한 다음 청소 단계를 수행하기 위해서 호출된다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1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t.assert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_(expr [,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t.failUnless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(expr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Expr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이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 평가되면 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는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실패에 대한 설명을 담은 문자열이다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주어진 경우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1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t.assertEqual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(x,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y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</a:p>
                    <a:p>
                      <a:pPr algn="ctr" latinLnBrk="1"/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t.failUnlessEqual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(x, y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가 서로 다르면 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t.assertNotEqual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(x,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y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</a:p>
                    <a:p>
                      <a:pPr algn="ctr" latinLnBrk="1"/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t.failIfEqual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(x, y,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가 서로 같다면 테스트 실패를 알린다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505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assertAlmostEqual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(x, y [, places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]])</a:t>
                      </a:r>
                    </a:p>
                    <a:p>
                      <a:pPr algn="ctr" latinLnBrk="1"/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t.failUnlessAlmostEqual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(x, y, [, places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가 서로 소수 자리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places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차이 안에 있지 않은 경우 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x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의 차이를 주어진 소수 자리에서 반올림하여 검사를 수행한다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79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t.asserNotAlmostEqual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(x, y, [, places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]])</a:t>
                      </a:r>
                    </a:p>
                    <a:p>
                      <a:pPr algn="ctr" latinLnBrk="1"/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t.failIfAlmostEqual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(x, y [, places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호출 가능한 객체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callable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이 예외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exc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발생시키지 않으면 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나머지 인수들은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callable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인수로서 전달된다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52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t.failIf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(expr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[,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expr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 평가되면 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78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fail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([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msg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 실패를 알린다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78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t.failureException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 안에서 마지막으로 잡힌 예외 값으로 설정된다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83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파이썬은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pdb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모듈을 통해 간단한 명령 기반의 </a:t>
            </a:r>
            <a:r>
              <a:rPr lang="ko-KR" altLang="en-US" sz="2400" dirty="0" err="1" smtClean="0"/>
              <a:t>디버거를</a:t>
            </a:r>
            <a:r>
              <a:rPr lang="ko-KR" altLang="en-US" sz="2400" dirty="0" smtClean="0"/>
              <a:t> 제공한다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pdb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모듈은 사후</a:t>
            </a:r>
            <a:r>
              <a:rPr lang="en-US" altLang="ko-KR" sz="2400" dirty="0" smtClean="0"/>
              <a:t>(post-mortem) </a:t>
            </a:r>
            <a:r>
              <a:rPr lang="ko-KR" altLang="en-US" sz="2400" dirty="0" smtClean="0"/>
              <a:t>디버깅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스택</a:t>
            </a:r>
            <a:r>
              <a:rPr lang="ko-KR" altLang="en-US" sz="2400" dirty="0" smtClean="0"/>
              <a:t> 프레임 검사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중단점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소스 줄 단위의 단위의 스텝 진행과 코드 평가를 지원한다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4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프로그램이나 대화식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셸에서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디버거를</a:t>
            </a:r>
            <a:r>
              <a:rPr lang="ko-KR" altLang="en-US" sz="2400" dirty="0" smtClean="0"/>
              <a:t> 불러내기 위해서 사용할 수 있는 함수 몇 가지가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594642"/>
              </p:ext>
            </p:extLst>
          </p:nvPr>
        </p:nvGraphicFramePr>
        <p:xfrm>
          <a:off x="954133" y="2392022"/>
          <a:ext cx="10283734" cy="331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71"/>
                <a:gridCol w="6451963"/>
              </a:tblGrid>
              <a:tr h="6009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run(statement</a:t>
                      </a:r>
                      <a:r>
                        <a:rPr lang="en-US" altLang="ko-KR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globals</a:t>
                      </a:r>
                      <a:r>
                        <a:rPr lang="en-US" altLang="ko-KR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 locals]])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디버거의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제어하에서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문자열 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실행한다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코드가 실행되기 전에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디버거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프롬프트가 바로 먼저 나타난다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‘continue’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입력하면 실행이 진행된다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600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runeval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(expression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globals</a:t>
                      </a:r>
                      <a:r>
                        <a:rPr lang="en-US" altLang="ko-KR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 locals]])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디버거의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제어하에서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문자열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expression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을 평가한다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코드가 실행되기 전에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프롬프트가 바로 먼저 나타난다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성공할 경우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표현식의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값이 반환된다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76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runcall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(function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[, argument, …])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안에서 함수를 호출한다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function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은 호출 가능한 객체이다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600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set_trace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이 함수가 호출된 곳에서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디버거를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시작한다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코드의 특정 지점에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중단점을 직접 집어 넣는데 사용한다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600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post_mortem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traceback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역추적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객체의 사후 디버깅을 시작한다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traceback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은 보통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sys.exc_info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)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와 같은 함수를 사용하여 얻는다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53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pm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마지막 예외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역추적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정보를 사용하여 죽은 뒤 디버깅을 시작한다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포인트가 5개인 별 6"/>
          <p:cNvSpPr/>
          <p:nvPr/>
        </p:nvSpPr>
        <p:spPr>
          <a:xfrm>
            <a:off x="2185851" y="4086602"/>
            <a:ext cx="216000" cy="216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5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675" y="1661817"/>
            <a:ext cx="3057525" cy="17049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75" y="3760605"/>
            <a:ext cx="5991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7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/>
              <a:t>디버거</a:t>
            </a:r>
            <a:r>
              <a:rPr lang="ko-KR" altLang="en-US" b="1" dirty="0" smtClean="0"/>
              <a:t> 명령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204521"/>
              </p:ext>
            </p:extLst>
          </p:nvPr>
        </p:nvGraphicFramePr>
        <p:xfrm>
          <a:off x="954133" y="1884022"/>
          <a:ext cx="10283734" cy="47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558"/>
                <a:gridCol w="7284176"/>
              </a:tblGrid>
              <a:tr h="755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[!]statement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스택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프레임의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컨텍스트에서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한 줄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 statement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실행한다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느낌표는 생략할 수 있지만 문장의 첫 단어가 </a:t>
                      </a: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디버거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명령과 비슷한 경우에는 모호성을 없애기 위해서 사용해야 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4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a(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rgs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현재 함수의 인수 목록을 출력한다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960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alias [name [command]]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실행하는 별명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을 생성한다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별명을 입력할 대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command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문자열 안에 있는 부분 문자열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‘%1’, ‘%2’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등은 매개변수로 대체된다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 ‘%*’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은 모든 매개 변수를 의미한다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 command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가 주어지지 않으면 현재 별명 목록이 출력된다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별명은 중첩될 수 있고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pdb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프롬프트에서 입력 가능한 것이라면 어떤 것이든 담을 수 있다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549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b(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reak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loc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[, condition]]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loc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위치에 중단점을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loc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는 파일 이름과 줄 번호이거나 모듈 내부의 함수 이름일 수 있다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4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cl(ear)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…]]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중단점 번호들을 지운다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아무 인수도 주어지지 않으면 모든 중단점이 지워진다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755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commands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중단점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만났을 때 자동으로 실행할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명령들을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실행할 명령을 입력할 때는 간단히 여러 줄에 걸쳐서 입력한 다음 끝을 표시하기 위해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end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사용한다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549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[condition]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중단점 조건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을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condition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은 중단점을 작동하기 위해서 참으로 평가되어야 하는 표현식이다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4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ont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inue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다음 중단점을 만나기 전까지 계속 실행한다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6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/>
              <a:t>디버거</a:t>
            </a:r>
            <a:r>
              <a:rPr lang="ko-KR" altLang="en-US" b="1" dirty="0" smtClean="0"/>
              <a:t> 명령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023045"/>
              </p:ext>
            </p:extLst>
          </p:nvPr>
        </p:nvGraphicFramePr>
        <p:xfrm>
          <a:off x="954133" y="1884022"/>
          <a:ext cx="10283734" cy="464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558"/>
                <a:gridCol w="7284176"/>
              </a:tblGrid>
              <a:tr h="26632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disable [</a:t>
                      </a:r>
                      <a:r>
                        <a:rPr lang="en-US" altLang="ko-KR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bpnumber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bpnumber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…]]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지정된 중단점들을 비활성화한다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clear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달리 중단점들을 다시 활성화 할 수 있다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d(own)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스택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추적 정보에서 현재 프레임을 한 수준 아래로 이동시킨다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enable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…]]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지정된 중단점을 활성화한다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h(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elp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[command]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사용 가능한 명령 목록을 보여준다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ignore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bpnumber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[count]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count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번 실행될 때까지 중단점을 무시한다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j(ump)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lineno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실행할 다음 줄을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동일한 실행 프레임에 있는 문장들에 대해서만 가능하다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l(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ist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 [first [, last]]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소스 코드를 출력한다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인수가 주어지지 않으면 현재 줄 주위의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줄을 출력한다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ext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현재 함수에서 다음 줄을 만날 때까지 실행한다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함수 호출 부분은 건너 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1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expression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현재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컨텍스트에서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표현식을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평가하고 그 값을 출력한다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77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pp expression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명령과 동일하지만 보기 좋은 출력을 생성하는 모듈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pprint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을 사용한다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38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q(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uit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디버거를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종료한다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9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r(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eturn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현재 함수가 반환되기 전까지 실행한다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run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args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프로그램을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재시작하고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args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있는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명령줄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인수를 사용해서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sys.argv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새로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0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/>
              <a:t>디버거</a:t>
            </a:r>
            <a:r>
              <a:rPr lang="ko-KR" altLang="en-US" b="1" dirty="0" smtClean="0"/>
              <a:t> 명령</a:t>
            </a:r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638994"/>
              </p:ext>
            </p:extLst>
          </p:nvPr>
        </p:nvGraphicFramePr>
        <p:xfrm>
          <a:off x="954133" y="1884022"/>
          <a:ext cx="10283734" cy="23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558"/>
                <a:gridCol w="7284176"/>
              </a:tblGrid>
              <a:tr h="26632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s(</a:t>
                      </a:r>
                      <a:r>
                        <a:rPr lang="en-US" altLang="ko-KR" sz="1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tep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소스 한 줄을 실행하며 함수가 호출될 경우 그 안에서 멈춘다</a:t>
                      </a:r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tbreak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loc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[, condition]]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한번 도달하면 제거되는 임시 중단점을 설정한다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u(p)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현재 프레임을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스택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추적 정보 안에서 한 수준 위로 이동시킨다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unalias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지정된 별명을 지운다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until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제어가 현재 실행 프레임을 벗어나거나 현재 줄 번호보다 더 큰 줄 번호에 도달 할 때까지 실행을 재개한다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6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w(here)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스택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추적 정보를 출력한다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29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명령줄에서</a:t>
            </a:r>
            <a:r>
              <a:rPr lang="ko-KR" altLang="en-US" sz="2400" b="1" dirty="0" smtClean="0"/>
              <a:t> 디버깅</a:t>
            </a:r>
            <a:endParaRPr lang="en-US" altLang="ko-KR" sz="2400" b="1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이렇게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하면 </a:t>
            </a:r>
            <a:r>
              <a:rPr lang="ko-KR" altLang="en-US" sz="2400" dirty="0" err="1" smtClean="0"/>
              <a:t>디버거가</a:t>
            </a:r>
            <a:r>
              <a:rPr lang="ko-KR" altLang="en-US" sz="2400" dirty="0" smtClean="0"/>
              <a:t> 프로그램이 시작할 </a:t>
            </a:r>
            <a:r>
              <a:rPr lang="ko-KR" altLang="en-US" sz="2400" dirty="0" err="1" smtClean="0"/>
              <a:t>떄</a:t>
            </a:r>
            <a:r>
              <a:rPr lang="ko-KR" altLang="en-US" sz="2400" dirty="0" smtClean="0"/>
              <a:t> 자동으로 실행되고 중단점 설정이라든지  기타 설정을 자유롭게 변경할 수 있게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918348"/>
            <a:ext cx="5204381" cy="567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% python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–m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pdb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someprogram.py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8149"/>
            <a:ext cx="4619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디버거</a:t>
            </a:r>
            <a:r>
              <a:rPr lang="ko-KR" altLang="en-US" sz="2400" b="1" dirty="0" smtClean="0"/>
              <a:t> 설정</a:t>
            </a:r>
            <a:endParaRPr lang="en-US" altLang="ko-KR" sz="2400" dirty="0" smtClean="0"/>
          </a:p>
          <a:p>
            <a:r>
              <a:rPr lang="ko-KR" altLang="en-US" sz="2400" dirty="0" smtClean="0"/>
              <a:t>사용자 홈 디렉터리나 현재 디렉터리에 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pdbrc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파일이 있으면 그 내용이 </a:t>
            </a:r>
            <a:r>
              <a:rPr lang="ko-KR" altLang="en-US" sz="2400" dirty="0" err="1" smtClean="0"/>
              <a:t>디버거</a:t>
            </a:r>
            <a:r>
              <a:rPr lang="ko-KR" altLang="en-US" sz="2400" dirty="0" smtClean="0"/>
              <a:t> 프롬프트에서 실제로 입력한 것처럼 실행된다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디버거를</a:t>
            </a:r>
            <a:r>
              <a:rPr lang="ko-KR" altLang="en-US" sz="2400" dirty="0" smtClean="0"/>
              <a:t> 구동할 때마다 매번 실행하고 싶은 디버깅 명령들을 이곳에 두면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607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프로파일링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profile</a:t>
            </a:r>
            <a:r>
              <a:rPr lang="ko-KR" altLang="en-US" sz="2400" dirty="0" smtClean="0"/>
              <a:t>과 </a:t>
            </a:r>
            <a:r>
              <a:rPr lang="en-US" altLang="ko-KR" sz="2400" dirty="0" err="1" smtClean="0"/>
              <a:t>cProfile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모듈은 </a:t>
            </a:r>
            <a:r>
              <a:rPr lang="ko-KR" altLang="en-US" sz="2400" dirty="0" smtClean="0"/>
              <a:t>프로파일 정보를 수집하는 데 사용된다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두 모듈이 동일한 방식으로 작동하기는 하지만 </a:t>
            </a:r>
            <a:r>
              <a:rPr lang="en-US" altLang="ko-KR" sz="2400" dirty="0" err="1" smtClean="0"/>
              <a:t>cProfile</a:t>
            </a:r>
            <a:r>
              <a:rPr lang="ko-KR" altLang="en-US" sz="2400" dirty="0" smtClean="0"/>
              <a:t>이 </a:t>
            </a:r>
            <a:r>
              <a:rPr lang="en-US" altLang="ko-KR" sz="2400" dirty="0" smtClean="0"/>
              <a:t>C</a:t>
            </a:r>
            <a:r>
              <a:rPr lang="ko-KR" altLang="en-US" sz="2400" dirty="0" smtClean="0"/>
              <a:t>의 확장 기능으로 구현되어 있기 때문에 상당히 빠르고 좀 더 최신 모듈이다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819808"/>
            <a:ext cx="3722405" cy="341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78" y="2819808"/>
            <a:ext cx="3274422" cy="345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5852" y="2805844"/>
            <a:ext cx="4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50169" y="2678844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run </a:t>
            </a:r>
            <a:r>
              <a:rPr lang="ko-KR" altLang="en-US" sz="1200" dirty="0" smtClean="0"/>
              <a:t>함수는 </a:t>
            </a:r>
            <a:r>
              <a:rPr lang="ko-KR" altLang="en-US" sz="1200" dirty="0" err="1" smtClean="0"/>
              <a:t>프로파일러</a:t>
            </a:r>
            <a:r>
              <a:rPr lang="ko-KR" altLang="en-US" sz="1200" dirty="0" smtClean="0"/>
              <a:t> 속에서</a:t>
            </a:r>
            <a:endParaRPr lang="en-US" altLang="ko-KR" sz="1200" dirty="0" smtClean="0"/>
          </a:p>
          <a:p>
            <a:r>
              <a:rPr lang="en-US" altLang="ko-KR" sz="1200" dirty="0" smtClean="0"/>
              <a:t>exec</a:t>
            </a:r>
            <a:r>
              <a:rPr lang="ko-KR" altLang="en-US" sz="1200" dirty="0" smtClean="0"/>
              <a:t>문으로 </a:t>
            </a:r>
            <a:r>
              <a:rPr lang="en-US" altLang="ko-KR" sz="1200" dirty="0" smtClean="0"/>
              <a:t>command</a:t>
            </a:r>
            <a:r>
              <a:rPr lang="ko-KR" altLang="en-US" sz="1200" dirty="0" smtClean="0"/>
              <a:t>의 내용을 실행</a:t>
            </a:r>
            <a:endParaRPr lang="en-US" altLang="ko-KR" sz="1200" dirty="0" smtClean="0"/>
          </a:p>
          <a:p>
            <a:r>
              <a:rPr lang="en-US" altLang="ko-KR" sz="1200" dirty="0" smtClean="0"/>
              <a:t>filename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미가공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프로파일링</a:t>
            </a:r>
            <a:r>
              <a:rPr lang="ko-KR" altLang="en-US" sz="1200" dirty="0" smtClean="0"/>
              <a:t> 데이터가</a:t>
            </a:r>
            <a:endParaRPr lang="en-US" altLang="ko-KR" sz="1200" dirty="0" smtClean="0"/>
          </a:p>
          <a:p>
            <a:r>
              <a:rPr lang="ko-KR" altLang="en-US" sz="1200" dirty="0" smtClean="0"/>
              <a:t>저장될 파일의 이름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3763259"/>
            <a:ext cx="5578566" cy="15723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7403" y="5333019"/>
            <a:ext cx="2448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프로파일러</a:t>
            </a:r>
            <a:r>
              <a:rPr lang="ko-KR" altLang="en-US" sz="1600" b="1" dirty="0" smtClean="0"/>
              <a:t> 실행 보고</a:t>
            </a:r>
            <a:endParaRPr lang="ko-KR" altLang="en-US" sz="1600" b="1" dirty="0"/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776562"/>
              </p:ext>
            </p:extLst>
          </p:nvPr>
        </p:nvGraphicFramePr>
        <p:xfrm>
          <a:off x="6757477" y="3759337"/>
          <a:ext cx="5314779" cy="22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426"/>
                <a:gridCol w="3433353"/>
              </a:tblGrid>
              <a:tr h="1885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구역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88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primitive calls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비재귀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함수 호출 횟수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88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ncalls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총 호출 횟수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자신에 대한 호출도 포함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237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tottime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이 함수에 머무른 시간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하위 함수는 고려하지 않음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88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percall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tottime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ncalls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88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cumtime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이 함수에서 머무른 총 시간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88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percall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cumtime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/(primitive calls)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188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</a:rPr>
                        <a:t>filename:lineno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(function)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각 함수의 위치와 이름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190786" y="5981257"/>
            <a:ext cx="2448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보고서의 의미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9710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40762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문서화 문자열과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doctest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모듈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단위 테스트와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unittest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모듈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디버거와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pdb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모듈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프로그램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프로파일링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튜닝의 최적화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튜닝과 최적화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17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시간 측정</a:t>
            </a:r>
          </a:p>
          <a:p>
            <a:r>
              <a:rPr lang="ko-KR" altLang="en-US" sz="2400" dirty="0" smtClean="0"/>
              <a:t>오래 실행되는 문장 블록이 있을 경우 </a:t>
            </a:r>
            <a:r>
              <a:rPr lang="en-US" altLang="ko-KR" sz="2400" dirty="0" err="1" smtClean="0"/>
              <a:t>time.clock</a:t>
            </a:r>
            <a:r>
              <a:rPr lang="en-US" altLang="ko-KR" sz="2400" dirty="0" smtClean="0"/>
              <a:t>( ) </a:t>
            </a:r>
            <a:r>
              <a:rPr lang="ko-KR" altLang="en-US" sz="2400" dirty="0" smtClean="0"/>
              <a:t>호출로 현재 </a:t>
            </a:r>
            <a:r>
              <a:rPr lang="en-US" altLang="ko-KR" sz="2400" dirty="0" smtClean="0"/>
              <a:t>CPU </a:t>
            </a:r>
            <a:r>
              <a:rPr lang="ko-KR" altLang="en-US" sz="2400" dirty="0" smtClean="0"/>
              <a:t>경과 시간 값을 얻어오거나 </a:t>
            </a:r>
            <a:r>
              <a:rPr lang="en-US" altLang="ko-KR" sz="2400" dirty="0" err="1" smtClean="0"/>
              <a:t>time.time</a:t>
            </a:r>
            <a:r>
              <a:rPr lang="en-US" altLang="ko-KR" sz="2400" dirty="0" smtClean="0"/>
              <a:t>( )</a:t>
            </a:r>
            <a:r>
              <a:rPr lang="ko-KR" altLang="en-US" sz="2400" dirty="0" smtClean="0"/>
              <a:t>을 호출해서 실제 실행시간을 읽어올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71" y="3019651"/>
            <a:ext cx="4581525" cy="1609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8579" y="3019651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더 짧게 실행되는 문장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458" y="3485205"/>
            <a:ext cx="4371975" cy="1057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29638" y="4604084"/>
            <a:ext cx="41056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timeit</a:t>
            </a:r>
            <a:r>
              <a:rPr lang="en-US" altLang="ko-KR" sz="1600" dirty="0" smtClean="0"/>
              <a:t>(code [,setup])</a:t>
            </a:r>
          </a:p>
          <a:p>
            <a:r>
              <a:rPr lang="ko-KR" altLang="en-US" sz="1600" dirty="0" smtClean="0"/>
              <a:t>첫 번째 인수는 벤치마크 하고자 하는 코드</a:t>
            </a:r>
            <a:endParaRPr lang="en-US" altLang="ko-KR" sz="1600" dirty="0" smtClean="0"/>
          </a:p>
          <a:p>
            <a:r>
              <a:rPr lang="ko-KR" altLang="en-US" sz="1600" dirty="0" smtClean="0"/>
              <a:t>두 번째 인수는 실행환경을 설정하기 위해</a:t>
            </a:r>
            <a:endParaRPr lang="en-US" altLang="ko-KR" sz="1600" dirty="0" smtClean="0"/>
          </a:p>
          <a:p>
            <a:r>
              <a:rPr lang="ko-KR" altLang="en-US" sz="1600" dirty="0" smtClean="0"/>
              <a:t>한번만 실행될 문장을 나타낸다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9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튜닝과 최적화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17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메모리 측정</a:t>
            </a:r>
          </a:p>
          <a:p>
            <a:r>
              <a:rPr lang="en-US" altLang="ko-KR" sz="2400" dirty="0" smtClean="0"/>
              <a:t>sys </a:t>
            </a:r>
            <a:r>
              <a:rPr lang="ko-KR" altLang="en-US" sz="2400" dirty="0" smtClean="0"/>
              <a:t>모듈에는 개별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객체의 메모리 사용량을 살펴보는 데 사용할 수 있는 </a:t>
            </a:r>
            <a:r>
              <a:rPr lang="en-US" altLang="ko-KR" sz="2400" dirty="0" err="1" smtClean="0"/>
              <a:t>getsizeof</a:t>
            </a:r>
            <a:r>
              <a:rPr lang="en-US" altLang="ko-KR" sz="2400" dirty="0" smtClean="0"/>
              <a:t>( ) </a:t>
            </a:r>
            <a:r>
              <a:rPr lang="ko-KR" altLang="en-US" sz="2400" dirty="0" smtClean="0"/>
              <a:t>함수가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리스트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튜플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사전 같은 컨테이너에 대해서 보고되는 크기는 단지 컨테이너 객체 그 자체이지 컨테이너 안에 있는 모든 객체의 크기의 합을 의미하지 않는다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91" y="2636044"/>
            <a:ext cx="41052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튜닝과 최적화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17624"/>
            <a:ext cx="1051560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분해</a:t>
            </a:r>
          </a:p>
          <a:p>
            <a:r>
              <a:rPr lang="en-US" altLang="ko-KR" sz="2400" dirty="0" smtClean="0"/>
              <a:t>dis </a:t>
            </a:r>
            <a:r>
              <a:rPr lang="ko-KR" altLang="en-US" sz="2400" dirty="0" smtClean="0"/>
              <a:t>모듈은 함수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메서드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클래스를 </a:t>
            </a:r>
            <a:r>
              <a:rPr lang="ko-KR" altLang="en-US" sz="2400" dirty="0" err="1" smtClean="0"/>
              <a:t>저수준</a:t>
            </a:r>
            <a:r>
              <a:rPr lang="ko-KR" altLang="en-US" sz="2400" dirty="0" smtClean="0"/>
              <a:t> 인터프리터 명령어로 분해하는데 사용된다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모듈에는 </a:t>
            </a:r>
            <a:r>
              <a:rPr lang="en-US" altLang="ko-KR" sz="2400" dirty="0" smtClean="0"/>
              <a:t>dis( ) </a:t>
            </a:r>
            <a:r>
              <a:rPr lang="ko-KR" altLang="en-US" sz="2400" dirty="0" smtClean="0"/>
              <a:t>함수가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이 정보는 함수를 실행할 때 어떠한 연산이 관련되어 있는지 알려주며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프로그래밍을 할 때는 각 줄이 단일 인터프리터 연산을 나타낸다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51" y="2606484"/>
            <a:ext cx="3610805" cy="26097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542" y="2611148"/>
            <a:ext cx="3452272" cy="26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튜닝과 최적화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17624"/>
            <a:ext cx="1051560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튜닝 전략</a:t>
            </a:r>
          </a:p>
          <a:p>
            <a:r>
              <a:rPr lang="ko-KR" altLang="en-US" sz="2400" dirty="0" smtClean="0"/>
              <a:t>프로그램을 이해하라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알고리즘을 이해하라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내장 타입을 사용하라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계층을 추가하지 않는다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45" y="3731396"/>
            <a:ext cx="54768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튜닝과 최적화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17624"/>
            <a:ext cx="1051560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튜닝 전략</a:t>
            </a:r>
            <a:endParaRPr lang="en-US" altLang="ko-KR" sz="2400" dirty="0" smtClean="0"/>
          </a:p>
          <a:p>
            <a:r>
              <a:rPr lang="ko-KR" altLang="en-US" sz="2400" dirty="0" smtClean="0"/>
              <a:t>클래스와 </a:t>
            </a:r>
            <a:r>
              <a:rPr lang="ko-KR" altLang="en-US" sz="2400" dirty="0" err="1" smtClean="0"/>
              <a:t>인스턴스가</a:t>
            </a:r>
            <a:r>
              <a:rPr lang="ko-KR" altLang="en-US" sz="2400" dirty="0" smtClean="0"/>
              <a:t> 사전을 토대로 만들어진 것을 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클래스만이 데이터를 저장하는 유일한 방법이 아니라 </a:t>
            </a:r>
            <a:r>
              <a:rPr lang="ko-KR" altLang="en-US" sz="2400" dirty="0" err="1" smtClean="0"/>
              <a:t>튜플과</a:t>
            </a:r>
            <a:r>
              <a:rPr lang="ko-KR" altLang="en-US" sz="2400" dirty="0" smtClean="0"/>
              <a:t> 사전만으로 충분한 경우가 많다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__slots__</a:t>
            </a:r>
            <a:r>
              <a:rPr lang="ko-KR" altLang="en-US" sz="2400" dirty="0" smtClean="0"/>
              <a:t>을 사용하라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프로그램에서 사용자 정의 클래스의 </a:t>
            </a:r>
            <a:r>
              <a:rPr lang="ko-KR" altLang="en-US" sz="2400" dirty="0" err="1" smtClean="0"/>
              <a:t>인스턴스를</a:t>
            </a:r>
            <a:r>
              <a:rPr lang="ko-KR" altLang="en-US" sz="2400" dirty="0" smtClean="0"/>
              <a:t> 다수 생성한다면 클래스 정의에 </a:t>
            </a:r>
            <a:r>
              <a:rPr lang="en-US" altLang="ko-KR" sz="2400" dirty="0" smtClean="0"/>
              <a:t>__slots__ </a:t>
            </a:r>
            <a:r>
              <a:rPr lang="ko-KR" altLang="en-US" sz="2400" dirty="0" smtClean="0"/>
              <a:t>속성을 사용하는 것을 고려하라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94" y="3133497"/>
            <a:ext cx="3743325" cy="1019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3133497"/>
            <a:ext cx="6038850" cy="1143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794" y="5537380"/>
            <a:ext cx="39338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튜닝과 최적화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17624"/>
            <a:ext cx="1051560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튜닝 전략</a:t>
            </a:r>
            <a:endParaRPr lang="en-US" altLang="ko-KR" sz="2400" dirty="0" smtClean="0"/>
          </a:p>
          <a:p>
            <a:r>
              <a:rPr lang="ko-KR" altLang="en-US" sz="2400" dirty="0" smtClean="0"/>
              <a:t>점</a:t>
            </a:r>
            <a:r>
              <a:rPr lang="en-US" altLang="ko-KR" sz="2400" dirty="0" smtClean="0"/>
              <a:t>(.) </a:t>
            </a:r>
            <a:r>
              <a:rPr lang="ko-KR" altLang="en-US" sz="2400" dirty="0" smtClean="0"/>
              <a:t>연산자의 사용을 피하라</a:t>
            </a:r>
            <a:endParaRPr lang="en-US" altLang="ko-KR" sz="2400" dirty="0" smtClean="0"/>
          </a:p>
          <a:p>
            <a:r>
              <a:rPr lang="ko-KR" altLang="en-US" sz="2400" dirty="0" smtClean="0"/>
              <a:t>흔하지 않은 경우를 처리하기 위해서 예외를 사용하라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흔한 경우에 대한 예외 처리를 피하라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함수형 프로그래밍과 반복을 채택하라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장식자와</a:t>
            </a:r>
            <a:r>
              <a:rPr lang="ko-KR" altLang="en-US" sz="2400" dirty="0" smtClean="0"/>
              <a:t> 메타클래스를 사용하라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3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완벽 가이드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552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C </a:t>
            </a:r>
            <a:r>
              <a:rPr lang="ko-KR" altLang="en-US" sz="2500" dirty="0" smtClean="0"/>
              <a:t>또는 </a:t>
            </a:r>
            <a:r>
              <a:rPr lang="en-US" altLang="ko-KR" sz="2500" dirty="0" smtClean="0"/>
              <a:t>Java </a:t>
            </a:r>
            <a:r>
              <a:rPr lang="ko-KR" altLang="en-US" sz="2500" dirty="0" smtClean="0"/>
              <a:t>언어로 작성된 프로그램과 달리 </a:t>
            </a:r>
            <a:r>
              <a:rPr lang="ko-KR" altLang="en-US" sz="2500" dirty="0" err="1" smtClean="0"/>
              <a:t>파이썬</a:t>
            </a:r>
            <a:r>
              <a:rPr lang="ko-KR" altLang="en-US" sz="2500" dirty="0" smtClean="0"/>
              <a:t> 프로그램은 실행 프로그램을 생성하는 컴파일러에 의해 처리되지 않는다</a:t>
            </a:r>
            <a:r>
              <a:rPr lang="en-US" altLang="ko-KR" sz="2500" dirty="0" smtClean="0"/>
              <a:t>.(</a:t>
            </a:r>
            <a:r>
              <a:rPr lang="ko-KR" altLang="en-US" sz="2500" dirty="0" smtClean="0"/>
              <a:t>인터프리터</a:t>
            </a:r>
            <a:r>
              <a:rPr lang="en-US" altLang="ko-KR" sz="2500" dirty="0" smtClean="0"/>
              <a:t>)</a:t>
            </a:r>
          </a:p>
          <a:p>
            <a:r>
              <a:rPr lang="ko-KR" altLang="en-US" sz="2500" dirty="0" err="1" smtClean="0"/>
              <a:t>파이썬에서는</a:t>
            </a:r>
            <a:r>
              <a:rPr lang="ko-KR" altLang="en-US" sz="2500" dirty="0" smtClean="0"/>
              <a:t> 프로그램을 실행하고 테스트 해보기 전까지 프로그램이 제대로 작동할지 여부를 알지 못한다</a:t>
            </a:r>
            <a:r>
              <a:rPr lang="en-US" altLang="ko-KR" sz="2500" dirty="0" smtClean="0"/>
              <a:t>.</a:t>
            </a:r>
            <a:br>
              <a:rPr lang="en-US" altLang="ko-KR" sz="2500" dirty="0" smtClean="0"/>
            </a:br>
            <a:r>
              <a:rPr lang="en-US" altLang="ko-KR" sz="2500" dirty="0" smtClean="0"/>
              <a:t>(</a:t>
            </a:r>
            <a:r>
              <a:rPr lang="ko-KR" altLang="en-US" sz="2500" dirty="0" smtClean="0"/>
              <a:t>인수 개수를 틀리게 하여 함수를 호출하거나 변수에 부적절한 값을 할당하는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타입검사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등의 기능이 없다</a:t>
            </a:r>
            <a:r>
              <a:rPr lang="en-US" altLang="ko-KR" sz="2500" dirty="0" smtClean="0"/>
              <a:t>.)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테스트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디버깅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프로파일링이</a:t>
            </a:r>
            <a:r>
              <a:rPr lang="ko-KR" altLang="en-US" sz="2500" dirty="0" smtClean="0"/>
              <a:t> 필요하다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문서화 문자열과 </a:t>
            </a:r>
            <a:r>
              <a:rPr lang="en-US" altLang="ko-KR" dirty="0" err="1" smtClean="0"/>
              <a:t>doctest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함수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모</a:t>
            </a:r>
            <a:r>
              <a:rPr lang="ko-KR" altLang="en-US" sz="2400" dirty="0" smtClean="0"/>
              <a:t>듈의 첫 번째 줄이 문자열인 경우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이를 </a:t>
            </a:r>
            <a:r>
              <a:rPr lang="ko-KR" altLang="en-US" sz="2400" b="1" dirty="0" smtClean="0"/>
              <a:t>문서화 문자열</a:t>
            </a:r>
            <a:r>
              <a:rPr lang="en-US" altLang="ko-KR" sz="2400" b="1" dirty="0" smtClean="0"/>
              <a:t>(documentation string)</a:t>
            </a:r>
            <a:r>
              <a:rPr lang="ko-KR" altLang="en-US" sz="2400" dirty="0" smtClean="0"/>
              <a:t>이라고 부른다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문서화 문자열은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소프트웨어 개발 도구에 유용한 정보를 제공하기 때문에 항상 문서화 문자열을 추가해 주는 것이 좋다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help( ) </a:t>
            </a:r>
            <a:r>
              <a:rPr lang="ko-KR" altLang="en-US" sz="2400" dirty="0" smtClean="0"/>
              <a:t>명령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5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문서화 문자열과 </a:t>
            </a:r>
            <a:r>
              <a:rPr lang="en-US" altLang="ko-KR" dirty="0" err="1"/>
              <a:t>doctest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96" y="1420812"/>
            <a:ext cx="4781550" cy="4991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80" y="1420812"/>
            <a:ext cx="2943225" cy="30003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76973" y="6411912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에러가 발생했을 경우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6878" y="4421187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에러가 없을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000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문서화 문자열과 </a:t>
            </a:r>
            <a:r>
              <a:rPr lang="en-US" altLang="ko-KR" dirty="0" err="1"/>
              <a:t>doctest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58" y="1807527"/>
            <a:ext cx="3609975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3153" y="5649050"/>
            <a:ext cx="1071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splitter.py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977508" y="2941002"/>
            <a:ext cx="14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testsplitter.py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4" y="1807527"/>
            <a:ext cx="5724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0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테스트와 </a:t>
            </a:r>
            <a:r>
              <a:rPr lang="en-US" altLang="ko-KR" dirty="0" err="1" smtClean="0"/>
              <a:t>unittest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좀 더 철저하게 프로그램을 테스트하기 위해 </a:t>
            </a:r>
            <a:r>
              <a:rPr lang="en-US" altLang="ko-KR" sz="2400" dirty="0" err="1" smtClean="0"/>
              <a:t>unittest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모듈을 사용한다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단위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테스트를 통해 프로그램의 구성요소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메서드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클래스 모듈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대한 격리된 테스트를 작성할 수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작성된 테스트들은 큰 프로그램을 구성하는 기본 빌딩 블록들이 올바르게 작동하는지를 검사하기 위해서 실행된다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9105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테스트와 </a:t>
            </a:r>
            <a:r>
              <a:rPr lang="en-US" altLang="ko-KR" dirty="0" err="1"/>
              <a:t>unittest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00759" y="5065308"/>
            <a:ext cx="1071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splitter.py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104504" y="5083979"/>
            <a:ext cx="14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testsplitter.py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553527"/>
            <a:ext cx="5085736" cy="3384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09" y="1553527"/>
            <a:ext cx="4721865" cy="3511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75" y="5530794"/>
            <a:ext cx="5737951" cy="8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테스트와 </a:t>
            </a:r>
            <a:r>
              <a:rPr lang="en-US" altLang="ko-KR" dirty="0" err="1" smtClean="0"/>
              <a:t>unittest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unittest</a:t>
            </a:r>
            <a:r>
              <a:rPr lang="ko-KR" altLang="en-US" sz="2400" dirty="0" smtClean="0"/>
              <a:t>를 사용할 때는 기본적으로 </a:t>
            </a:r>
            <a:r>
              <a:rPr lang="en-US" altLang="ko-KR" sz="2400" dirty="0" err="1" smtClean="0"/>
              <a:t>unittest.TestCase</a:t>
            </a:r>
            <a:r>
              <a:rPr lang="ko-KR" altLang="en-US" sz="2400" dirty="0" smtClean="0"/>
              <a:t>로부터 상속받은 클래스를 정의한다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 클래스 안에 각 테스트를 </a:t>
            </a:r>
            <a:r>
              <a:rPr lang="en-US" altLang="ko-KR" sz="2400" dirty="0" smtClean="0"/>
              <a:t>‘test’ </a:t>
            </a:r>
            <a:r>
              <a:rPr lang="ko-KR" altLang="en-US" sz="2400" dirty="0" smtClean="0"/>
              <a:t>이름으로 시작하는 </a:t>
            </a:r>
            <a:r>
              <a:rPr lang="ko-KR" altLang="en-US" sz="2400" dirty="0" err="1" smtClean="0"/>
              <a:t>메서드로</a:t>
            </a:r>
            <a:r>
              <a:rPr lang="ko-KR" altLang="en-US" sz="2400" dirty="0" smtClean="0"/>
              <a:t> 정의한다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testsimplestring</a:t>
            </a:r>
            <a:r>
              <a:rPr lang="en-US" altLang="ko-KR" sz="2400" dirty="0" smtClean="0"/>
              <a:t>’, ‘</a:t>
            </a:r>
            <a:r>
              <a:rPr lang="en-US" altLang="ko-KR" sz="2400" dirty="0" err="1" smtClean="0"/>
              <a:t>testtypeconvert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등 이름이 </a:t>
            </a:r>
            <a:r>
              <a:rPr lang="en-US" altLang="ko-KR" sz="2400" dirty="0" smtClean="0"/>
              <a:t>‘test’</a:t>
            </a:r>
            <a:r>
              <a:rPr lang="ko-KR" altLang="en-US" sz="2400" dirty="0" smtClean="0"/>
              <a:t>로만 시작하면 나머지 부분은 사용자가 원하는 대로 정할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9950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1502</Words>
  <Application>Microsoft Office PowerPoint</Application>
  <PresentationFormat>와이드스크린</PresentationFormat>
  <Paragraphs>257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DejaVu Sans Mono</vt:lpstr>
      <vt:lpstr>Office 테마</vt:lpstr>
      <vt:lpstr>파이썬 완벽 가이드</vt:lpstr>
      <vt:lpstr>PowerPoint 프레젠테이션</vt:lpstr>
      <vt:lpstr>Introduction</vt:lpstr>
      <vt:lpstr>문서화 문자열과 doctest 모듈</vt:lpstr>
      <vt:lpstr>문서화 문자열과 doctest 모듈</vt:lpstr>
      <vt:lpstr>문서화 문자열과 doctest 모듈</vt:lpstr>
      <vt:lpstr>단위 테스트와 unittest 모듈</vt:lpstr>
      <vt:lpstr>단위 테스트와 unittest 모듈</vt:lpstr>
      <vt:lpstr>단위 테스트와 unittest 모듈</vt:lpstr>
      <vt:lpstr>단위 테스트와 unittest 모듈</vt:lpstr>
      <vt:lpstr>파이썬 디버거와 pdb 모듈</vt:lpstr>
      <vt:lpstr>파이썬 디버거와 pdb 모듈</vt:lpstr>
      <vt:lpstr>파이썬 디버거와 pdb 모듈</vt:lpstr>
      <vt:lpstr>파이썬 디버거와 pdb 모듈</vt:lpstr>
      <vt:lpstr>파이썬 디버거와 pdb 모듈</vt:lpstr>
      <vt:lpstr>파이썬 디버거와 pdb 모듈</vt:lpstr>
      <vt:lpstr>파이썬 디버거와 pdb 모듈</vt:lpstr>
      <vt:lpstr>파이썬 디버거와 pdb 모듈</vt:lpstr>
      <vt:lpstr>프로그램 프로파일링</vt:lpstr>
      <vt:lpstr>튜닝과 최적화</vt:lpstr>
      <vt:lpstr>튜닝과 최적화</vt:lpstr>
      <vt:lpstr>튜닝과 최적화</vt:lpstr>
      <vt:lpstr>튜닝과 최적화</vt:lpstr>
      <vt:lpstr>튜닝과 최적화</vt:lpstr>
      <vt:lpstr>튜닝과 최적화</vt:lpstr>
      <vt:lpstr>파이썬 완벽 가이드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BISE</cp:lastModifiedBy>
  <cp:revision>73</cp:revision>
  <cp:lastPrinted>2014-09-10T07:10:43Z</cp:lastPrinted>
  <dcterms:created xsi:type="dcterms:W3CDTF">2014-09-03T03:41:48Z</dcterms:created>
  <dcterms:modified xsi:type="dcterms:W3CDTF">2016-01-27T06:04:33Z</dcterms:modified>
</cp:coreProperties>
</file>