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4" r:id="rId3"/>
    <p:sldId id="257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62" r:id="rId21"/>
    <p:sldId id="263" r:id="rId22"/>
    <p:sldId id="265" r:id="rId23"/>
  </p:sldIdLst>
  <p:sldSz cx="12192000" cy="6858000"/>
  <p:notesSz cx="6735763" cy="9799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BDC"/>
    <a:srgbClr val="232323"/>
    <a:srgbClr val="0066BE"/>
    <a:srgbClr val="0087F6"/>
    <a:srgbClr val="1595FF"/>
    <a:srgbClr val="4ABEE2"/>
    <a:srgbClr val="69BBFF"/>
    <a:srgbClr val="006CBD"/>
    <a:srgbClr val="005FB2"/>
    <a:srgbClr val="DDDD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13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16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16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D26F9D-7086-4874-9FD7-F2A60CF0EB4E}" type="datetimeFigureOut">
              <a:rPr lang="ko-KR" altLang="en-US" smtClean="0"/>
              <a:t>2016-01-21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8625" y="1225550"/>
            <a:ext cx="5878513" cy="33067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16076"/>
            <a:ext cx="5388610" cy="385860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07956"/>
            <a:ext cx="2918831" cy="4916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07956"/>
            <a:ext cx="2918831" cy="4916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A31438-A5F5-44EB-BE5E-87E3C318E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867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31438-A5F5-44EB-BE5E-87E3C318E7D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8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EC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59743" y="254441"/>
            <a:ext cx="7100514" cy="6376947"/>
          </a:xfrm>
          <a:prstGeom prst="rect">
            <a:avLst/>
          </a:prstGeom>
          <a:solidFill>
            <a:srgbClr val="0066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26720" y="899727"/>
            <a:ext cx="6697649" cy="897268"/>
          </a:xfrm>
        </p:spPr>
        <p:txBody>
          <a:bodyPr anchor="b">
            <a:normAutofit/>
          </a:bodyPr>
          <a:lstStyle>
            <a:lvl1pPr algn="l">
              <a:defRPr sz="35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26720" y="1937282"/>
            <a:ext cx="6697649" cy="228486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482CB-6BA5-419A-B1BB-DF7478CCF951}" type="datetime1">
              <a:rPr lang="ko-KR" altLang="en-US" smtClean="0"/>
              <a:t>2016-01-21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921691" y="6356350"/>
            <a:ext cx="2743200" cy="365125"/>
          </a:xfrm>
        </p:spPr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530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9843-BD1A-47E7-A2BB-197220B173B6}" type="datetime1">
              <a:rPr lang="ko-KR" altLang="en-US" smtClean="0"/>
              <a:t>2016-01-21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297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1B78-3988-4143-A9BC-8F1C94A8D24C}" type="datetime1">
              <a:rPr lang="ko-KR" altLang="en-US" smtClean="0"/>
              <a:t>2016-01-21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632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rgbClr val="EC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>
            <a:lvl1pPr>
              <a:defRPr b="1">
                <a:solidFill>
                  <a:srgbClr val="0066BE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232323"/>
                </a:solidFill>
              </a:defRPr>
            </a:lvl1pPr>
            <a:lvl2pPr>
              <a:defRPr>
                <a:solidFill>
                  <a:srgbClr val="232323"/>
                </a:solidFill>
              </a:defRPr>
            </a:lvl2pPr>
            <a:lvl3pPr>
              <a:defRPr>
                <a:solidFill>
                  <a:srgbClr val="232323"/>
                </a:solidFill>
              </a:defRPr>
            </a:lvl3pPr>
            <a:lvl4pPr>
              <a:defRPr>
                <a:solidFill>
                  <a:srgbClr val="232323"/>
                </a:solidFill>
              </a:defRPr>
            </a:lvl4pPr>
            <a:lvl5pPr>
              <a:defRPr>
                <a:solidFill>
                  <a:srgbClr val="232323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4027F-A5DF-4DB0-BB5E-282E903BA604}" type="datetime1">
              <a:rPr lang="ko-KR" altLang="en-US" smtClean="0"/>
              <a:t>2016-01-21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931118" y="6356350"/>
            <a:ext cx="2743200" cy="365125"/>
          </a:xfrm>
        </p:spPr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838200" y="1192696"/>
            <a:ext cx="10515600" cy="0"/>
          </a:xfrm>
          <a:prstGeom prst="line">
            <a:avLst/>
          </a:prstGeom>
          <a:ln w="19050">
            <a:solidFill>
              <a:srgbClr val="0066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041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24F3-1261-4349-8FA1-CC02DAA35899}" type="datetime1">
              <a:rPr lang="ko-KR" altLang="en-US" smtClean="0"/>
              <a:t>2016-01-21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880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A13B-C207-49EC-8727-27D4E7FF7581}" type="datetime1">
              <a:rPr lang="ko-KR" altLang="en-US" smtClean="0"/>
              <a:t>2016-01-21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915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F000B-DFB4-4B70-A1BE-3559BE293D3F}" type="datetime1">
              <a:rPr lang="ko-KR" altLang="en-US" smtClean="0"/>
              <a:t>2016-01-21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656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67016-71B0-4603-BBFE-956FA452E2D1}" type="datetime1">
              <a:rPr lang="ko-KR" altLang="en-US" smtClean="0"/>
              <a:t>2016-01-21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824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36D1-BAF2-4110-B4EE-BC3791F6F456}" type="datetime1">
              <a:rPr lang="ko-KR" altLang="en-US" smtClean="0"/>
              <a:t>2016-01-21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458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795F3-BF2C-4AFF-A57E-2608F9928445}" type="datetime1">
              <a:rPr lang="ko-KR" altLang="en-US" smtClean="0"/>
              <a:t>2016-01-21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635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9B02-6B5A-4015-8780-DA392778EA96}" type="datetime1">
              <a:rPr lang="ko-KR" altLang="en-US" smtClean="0"/>
              <a:t>2016-01-21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63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7B9C7-1586-4B1C-A218-E5F025B183C0}" type="datetime1">
              <a:rPr lang="ko-KR" altLang="en-US" smtClean="0"/>
              <a:t>2016-01-21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010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26720" y="1011045"/>
            <a:ext cx="6697649" cy="1487057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완벽 가이드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26720" y="2498102"/>
            <a:ext cx="6697649" cy="750258"/>
          </a:xfrm>
        </p:spPr>
        <p:txBody>
          <a:bodyPr/>
          <a:lstStyle/>
          <a:p>
            <a:r>
              <a:rPr lang="ko-KR" altLang="en-US" i="1" dirty="0" smtClean="0"/>
              <a:t>프로그램 구조와 제어 흐름</a:t>
            </a:r>
            <a:endParaRPr lang="ko-KR" alt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5820355" y="5963478"/>
            <a:ext cx="1304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err="1" smtClean="0">
                <a:solidFill>
                  <a:schemeClr val="bg1"/>
                </a:solidFill>
              </a:rPr>
              <a:t>K.Lee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53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단위 테스트와 </a:t>
            </a:r>
            <a:r>
              <a:rPr lang="en-US" altLang="ko-KR" dirty="0" err="1" smtClean="0"/>
              <a:t>unittest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838200" y="1317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2400" dirty="0" err="1" smtClean="0"/>
              <a:t>unittest.TestCase</a:t>
            </a:r>
            <a:r>
              <a:rPr lang="en-US" altLang="ko-KR" sz="2400" dirty="0" smtClean="0"/>
              <a:t> </a:t>
            </a:r>
            <a:r>
              <a:rPr lang="ko-KR" altLang="en-US" sz="2400" dirty="0" err="1" smtClean="0"/>
              <a:t>인스턴스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t</a:t>
            </a:r>
            <a:r>
              <a:rPr lang="ko-KR" altLang="en-US" sz="2400" dirty="0" smtClean="0"/>
              <a:t>에는 다음과 같은 </a:t>
            </a:r>
            <a:r>
              <a:rPr lang="ko-KR" altLang="en-US" sz="2400" dirty="0" err="1" smtClean="0"/>
              <a:t>메서드들이</a:t>
            </a:r>
            <a:r>
              <a:rPr lang="ko-KR" altLang="en-US" sz="2400" dirty="0" smtClean="0"/>
              <a:t> 있다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</p:txBody>
      </p:sp>
      <p:graphicFrame>
        <p:nvGraphicFramePr>
          <p:cNvPr id="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0787905"/>
              </p:ext>
            </p:extLst>
          </p:nvPr>
        </p:nvGraphicFramePr>
        <p:xfrm>
          <a:off x="954133" y="1884022"/>
          <a:ext cx="10283734" cy="464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1771"/>
                <a:gridCol w="6451963"/>
              </a:tblGrid>
              <a:tr h="24438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t.setup</a:t>
                      </a:r>
                      <a:r>
                        <a:rPr lang="en-US" altLang="ko-KR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 )</a:t>
                      </a:r>
                      <a:endParaRPr lang="ko-KR" altLang="en-US" sz="14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테스트 </a:t>
                      </a:r>
                      <a:r>
                        <a:rPr lang="ko-KR" altLang="en-US" sz="1400" b="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메서드를</a:t>
                      </a:r>
                      <a:r>
                        <a:rPr lang="ko-KR" altLang="en-US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실행하기 전에 설정 단계를 수행하기 위해서 호출된다</a:t>
                      </a:r>
                      <a:r>
                        <a:rPr lang="en-US" altLang="ko-KR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262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chemeClr val="bg1"/>
                          </a:solidFill>
                        </a:rPr>
                        <a:t>t.teardown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</a:rPr>
                        <a:t> )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테스트들을 실행한 다음 청소 단계를 수행하기 위해서 호출된다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15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chemeClr val="bg1"/>
                          </a:solidFill>
                        </a:rPr>
                        <a:t>t.assert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_(expr [, </a:t>
                      </a:r>
                      <a:r>
                        <a:rPr lang="en-US" altLang="ko-KR" sz="1400" dirty="0" err="1" smtClean="0">
                          <a:solidFill>
                            <a:schemeClr val="bg1"/>
                          </a:solidFill>
                        </a:rPr>
                        <a:t>msg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])</a:t>
                      </a:r>
                    </a:p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chemeClr val="bg1"/>
                          </a:solidFill>
                        </a:rPr>
                        <a:t>t.failUnless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(expr</a:t>
                      </a: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</a:rPr>
                        <a:t> [, </a:t>
                      </a:r>
                      <a:r>
                        <a:rPr lang="en-US" altLang="ko-KR" sz="1400" baseline="0" dirty="0" err="1" smtClean="0">
                          <a:solidFill>
                            <a:schemeClr val="bg1"/>
                          </a:solidFill>
                        </a:rPr>
                        <a:t>msg</a:t>
                      </a: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</a:rPr>
                        <a:t>])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Expr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이 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False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로 평가되면 테스트 실패를 알린다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. </a:t>
                      </a:r>
                      <a:r>
                        <a:rPr lang="en-US" altLang="ko-KR" sz="1400" dirty="0" err="1" smtClean="0">
                          <a:solidFill>
                            <a:schemeClr val="bg1"/>
                          </a:solidFill>
                        </a:rPr>
                        <a:t>msg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는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실패에 대한 설명을 담은 문자열이다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주어진 경우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).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15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chemeClr val="bg1"/>
                          </a:solidFill>
                        </a:rPr>
                        <a:t>t.assertEqual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(x,</a:t>
                      </a: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</a:rPr>
                        <a:t> y [, </a:t>
                      </a:r>
                      <a:r>
                        <a:rPr lang="en-US" altLang="ko-KR" sz="1400" baseline="0" dirty="0" err="1" smtClean="0">
                          <a:solidFill>
                            <a:schemeClr val="bg1"/>
                          </a:solidFill>
                        </a:rPr>
                        <a:t>msg</a:t>
                      </a: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</a:rPr>
                        <a:t>])</a:t>
                      </a:r>
                    </a:p>
                    <a:p>
                      <a:pPr algn="ctr" latinLnBrk="1"/>
                      <a:r>
                        <a:rPr lang="en-US" altLang="ko-KR" sz="1400" baseline="0" dirty="0" err="1" smtClean="0">
                          <a:solidFill>
                            <a:schemeClr val="bg1"/>
                          </a:solidFill>
                        </a:rPr>
                        <a:t>t.failUnlessEqual</a:t>
                      </a: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</a:rPr>
                        <a:t>(x, y [, </a:t>
                      </a:r>
                      <a:r>
                        <a:rPr lang="en-US" altLang="ko-KR" sz="1400" baseline="0" dirty="0" err="1" smtClean="0">
                          <a:solidFill>
                            <a:schemeClr val="bg1"/>
                          </a:solidFill>
                        </a:rPr>
                        <a:t>msg</a:t>
                      </a: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</a:rPr>
                        <a:t>])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와 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y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가 서로 다르면 테스트 실패를 알린다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chemeClr val="bg1"/>
                          </a:solidFill>
                        </a:rPr>
                        <a:t>t.assertNotEqual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(x,</a:t>
                      </a: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</a:rPr>
                        <a:t> y [, </a:t>
                      </a:r>
                      <a:r>
                        <a:rPr lang="en-US" altLang="ko-KR" sz="1400" baseline="0" dirty="0" err="1" smtClean="0">
                          <a:solidFill>
                            <a:schemeClr val="bg1"/>
                          </a:solidFill>
                        </a:rPr>
                        <a:t>msg</a:t>
                      </a: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</a:rPr>
                        <a:t>])</a:t>
                      </a:r>
                    </a:p>
                    <a:p>
                      <a:pPr algn="ctr" latinLnBrk="1"/>
                      <a:r>
                        <a:rPr lang="en-US" altLang="ko-KR" sz="1400" baseline="0" dirty="0" err="1" smtClean="0">
                          <a:solidFill>
                            <a:schemeClr val="bg1"/>
                          </a:solidFill>
                        </a:rPr>
                        <a:t>t.failIfEqual</a:t>
                      </a: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</a:rPr>
                        <a:t>(x, y, [, </a:t>
                      </a:r>
                      <a:r>
                        <a:rPr lang="en-US" altLang="ko-KR" sz="1400" baseline="0" dirty="0" err="1" smtClean="0">
                          <a:solidFill>
                            <a:schemeClr val="bg1"/>
                          </a:solidFill>
                        </a:rPr>
                        <a:t>msg</a:t>
                      </a: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</a:rPr>
                        <a:t>])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와 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y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가 서로 같다면 테스트 실패를 알린다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5053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chemeClr val="bg1"/>
                          </a:solidFill>
                        </a:rPr>
                        <a:t>t.</a:t>
                      </a:r>
                      <a:r>
                        <a:rPr lang="en-US" altLang="ko-KR" sz="1400" baseline="0" dirty="0" err="1" smtClean="0">
                          <a:solidFill>
                            <a:schemeClr val="bg1"/>
                          </a:solidFill>
                        </a:rPr>
                        <a:t>assertAlmostEqual</a:t>
                      </a: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</a:rPr>
                        <a:t>(x, y [, places [, </a:t>
                      </a:r>
                      <a:r>
                        <a:rPr lang="en-US" altLang="ko-KR" sz="1400" baseline="0" dirty="0" err="1" smtClean="0">
                          <a:solidFill>
                            <a:schemeClr val="bg1"/>
                          </a:solidFill>
                        </a:rPr>
                        <a:t>msg</a:t>
                      </a: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</a:rPr>
                        <a:t>]])</a:t>
                      </a:r>
                    </a:p>
                    <a:p>
                      <a:pPr algn="ctr" latinLnBrk="1"/>
                      <a:r>
                        <a:rPr lang="en-US" altLang="ko-KR" sz="1400" baseline="0" dirty="0" err="1" smtClean="0">
                          <a:solidFill>
                            <a:schemeClr val="bg1"/>
                          </a:solidFill>
                        </a:rPr>
                        <a:t>t.failUnlessAlmostEqual</a:t>
                      </a: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</a:rPr>
                        <a:t>(x, y, [, places [, </a:t>
                      </a:r>
                      <a:r>
                        <a:rPr lang="en-US" altLang="ko-KR" sz="1400" baseline="0" dirty="0" err="1" smtClean="0">
                          <a:solidFill>
                            <a:schemeClr val="bg1"/>
                          </a:solidFill>
                        </a:rPr>
                        <a:t>msg</a:t>
                      </a: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</a:rPr>
                        <a:t>]])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와 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y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가 서로 소수 자리 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places 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차이 안에 있지 않은 경우 테스트 실패를 알린다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. x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와 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y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의 차이를 주어진 소수 자리에서 반올림하여 검사를 수행한다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790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chemeClr val="bg1"/>
                          </a:solidFill>
                        </a:rPr>
                        <a:t>t.asserNotAlmostEqual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(x, y, [, places </a:t>
                      </a: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</a:rPr>
                        <a:t>[, </a:t>
                      </a:r>
                      <a:r>
                        <a:rPr lang="en-US" altLang="ko-KR" sz="1400" baseline="0" dirty="0" err="1" smtClean="0">
                          <a:solidFill>
                            <a:schemeClr val="bg1"/>
                          </a:solidFill>
                        </a:rPr>
                        <a:t>msg</a:t>
                      </a: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</a:rPr>
                        <a:t>]])</a:t>
                      </a:r>
                    </a:p>
                    <a:p>
                      <a:pPr algn="ctr" latinLnBrk="1"/>
                      <a:r>
                        <a:rPr lang="en-US" altLang="ko-KR" sz="1400" baseline="0" dirty="0" err="1" smtClean="0">
                          <a:solidFill>
                            <a:schemeClr val="bg1"/>
                          </a:solidFill>
                        </a:rPr>
                        <a:t>t.failIfAlmostEqual</a:t>
                      </a: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</a:rPr>
                        <a:t>(x, y [, places [, </a:t>
                      </a:r>
                      <a:r>
                        <a:rPr lang="en-US" altLang="ko-KR" sz="1400" baseline="0" dirty="0" err="1" smtClean="0">
                          <a:solidFill>
                            <a:schemeClr val="bg1"/>
                          </a:solidFill>
                        </a:rPr>
                        <a:t>msg</a:t>
                      </a: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</a:rPr>
                        <a:t>]])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호출 가능한 객체 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callable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이 예외 </a:t>
                      </a:r>
                      <a:r>
                        <a:rPr lang="en-US" altLang="ko-KR" sz="1400" dirty="0" err="1" smtClean="0">
                          <a:solidFill>
                            <a:schemeClr val="bg1"/>
                          </a:solidFill>
                        </a:rPr>
                        <a:t>exc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를 발생시키지 않으면 테스트 실패를 알린다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. 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나머지 인수들은 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callable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에 인수로서 전달된다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252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chemeClr val="bg1"/>
                          </a:solidFill>
                        </a:rPr>
                        <a:t>t.failIf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(expr</a:t>
                      </a: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</a:rPr>
                        <a:t> [, </a:t>
                      </a:r>
                      <a:r>
                        <a:rPr lang="en-US" altLang="ko-KR" sz="1400" baseline="0" dirty="0" err="1" smtClean="0">
                          <a:solidFill>
                            <a:schemeClr val="bg1"/>
                          </a:solidFill>
                        </a:rPr>
                        <a:t>msg</a:t>
                      </a: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</a:rPr>
                        <a:t>])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expr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가 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True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로 평가되면 테스트 실패를 알린다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1786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chemeClr val="bg1"/>
                          </a:solidFill>
                        </a:rPr>
                        <a:t>t.</a:t>
                      </a:r>
                      <a:r>
                        <a:rPr lang="en-US" altLang="ko-KR" sz="1400" baseline="0" dirty="0" err="1" smtClean="0">
                          <a:solidFill>
                            <a:schemeClr val="bg1"/>
                          </a:solidFill>
                        </a:rPr>
                        <a:t>fail</a:t>
                      </a: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</a:rPr>
                        <a:t>([</a:t>
                      </a:r>
                      <a:r>
                        <a:rPr lang="en-US" altLang="ko-KR" sz="1400" baseline="0" dirty="0" err="1" smtClean="0">
                          <a:solidFill>
                            <a:schemeClr val="bg1"/>
                          </a:solidFill>
                        </a:rPr>
                        <a:t>msg</a:t>
                      </a: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</a:rPr>
                        <a:t>])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테스트 실패를 알린다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1786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chemeClr val="bg1"/>
                          </a:solidFill>
                        </a:rPr>
                        <a:t>t.failureException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테스트 안에서 마지막으로 잡힌 예외 값으로 설정된다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1837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디버거와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pdb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 smtClean="0"/>
              <a:t>파이썬은</a:t>
            </a:r>
            <a:r>
              <a:rPr lang="ko-KR" altLang="en-US" sz="2400" dirty="0" smtClean="0"/>
              <a:t> </a:t>
            </a:r>
            <a:r>
              <a:rPr lang="en-US" altLang="ko-KR" sz="2400" dirty="0" err="1" smtClean="0"/>
              <a:t>pdb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모듈을 통해 간단한 명령 기반의 </a:t>
            </a:r>
            <a:r>
              <a:rPr lang="ko-KR" altLang="en-US" sz="2400" dirty="0" err="1" smtClean="0"/>
              <a:t>디버거를</a:t>
            </a:r>
            <a:r>
              <a:rPr lang="ko-KR" altLang="en-US" sz="2400" dirty="0" smtClean="0"/>
              <a:t> 제공한다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/>
          </a:p>
          <a:p>
            <a:r>
              <a:rPr lang="en-US" altLang="ko-KR" sz="2400" dirty="0" err="1" smtClean="0"/>
              <a:t>pdb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모듈은 사후</a:t>
            </a:r>
            <a:r>
              <a:rPr lang="en-US" altLang="ko-KR" sz="2400" dirty="0" smtClean="0"/>
              <a:t>(post-mortem) </a:t>
            </a:r>
            <a:r>
              <a:rPr lang="ko-KR" altLang="en-US" sz="2400" dirty="0" smtClean="0"/>
              <a:t>디버깅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스택</a:t>
            </a:r>
            <a:r>
              <a:rPr lang="ko-KR" altLang="en-US" sz="2400" dirty="0" smtClean="0"/>
              <a:t> 프레임 검사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중단점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소스 줄 단위의 단위의 스텝 진행과 코드 평가를 지원한다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846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디버거와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pdb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44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프로그램이나 대화식 </a:t>
            </a:r>
            <a:r>
              <a:rPr lang="ko-KR" altLang="en-US" sz="2400" dirty="0" err="1" smtClean="0"/>
              <a:t>파이썬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셸에서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디버거를</a:t>
            </a:r>
            <a:r>
              <a:rPr lang="ko-KR" altLang="en-US" sz="2400" dirty="0" smtClean="0"/>
              <a:t> 불러내기 위해서 사용할 수 있는 함수 몇 가지가 있다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12</a:t>
            </a:fld>
            <a:endParaRPr lang="ko-KR" altLang="en-US"/>
          </a:p>
        </p:txBody>
      </p:sp>
      <p:graphicFrame>
        <p:nvGraphicFramePr>
          <p:cNvPr id="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2594642"/>
              </p:ext>
            </p:extLst>
          </p:nvPr>
        </p:nvGraphicFramePr>
        <p:xfrm>
          <a:off x="954133" y="2392022"/>
          <a:ext cx="10283734" cy="3312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1771"/>
                <a:gridCol w="6451963"/>
              </a:tblGrid>
              <a:tr h="60093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run(statement</a:t>
                      </a:r>
                      <a:r>
                        <a:rPr lang="en-US" altLang="ko-KR" sz="1400" b="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[,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globals</a:t>
                      </a:r>
                      <a:r>
                        <a:rPr lang="en-US" altLang="ko-KR" sz="1400" b="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[, locals]])</a:t>
                      </a:r>
                      <a:endParaRPr lang="ko-KR" altLang="en-US" sz="14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b="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디버거의</a:t>
                      </a:r>
                      <a:r>
                        <a:rPr lang="ko-KR" altLang="en-US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제어하에서</a:t>
                      </a:r>
                      <a:r>
                        <a:rPr lang="ko-KR" altLang="en-US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문자열 </a:t>
                      </a:r>
                      <a:r>
                        <a:rPr lang="en-US" altLang="ko-KR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statement</a:t>
                      </a:r>
                      <a:r>
                        <a:rPr lang="ko-KR" altLang="en-US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를 실행한다</a:t>
                      </a:r>
                      <a:r>
                        <a:rPr lang="en-US" altLang="ko-KR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코드가 실행되기 전에 </a:t>
                      </a:r>
                      <a:r>
                        <a:rPr lang="ko-KR" altLang="en-US" sz="1400" b="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디버거</a:t>
                      </a:r>
                      <a:r>
                        <a:rPr lang="ko-KR" altLang="en-US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프롬프트가 바로 먼저 나타난다</a:t>
                      </a:r>
                      <a:r>
                        <a:rPr lang="en-US" altLang="ko-KR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 ‘continue’</a:t>
                      </a:r>
                      <a:r>
                        <a:rPr lang="ko-KR" altLang="en-US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를 입력하면 실행이 진행된다</a:t>
                      </a:r>
                      <a:r>
                        <a:rPr lang="en-US" altLang="ko-KR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600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chemeClr val="bg1"/>
                          </a:solidFill>
                        </a:rPr>
                        <a:t>runeval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(expression</a:t>
                      </a: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1400" b="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[,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globals</a:t>
                      </a:r>
                      <a:r>
                        <a:rPr lang="en-US" altLang="ko-KR" sz="1400" b="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[, locals]])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err="1" smtClean="0">
                          <a:solidFill>
                            <a:schemeClr val="bg1"/>
                          </a:solidFill>
                        </a:rPr>
                        <a:t>디버거의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400" dirty="0" err="1" smtClean="0">
                          <a:solidFill>
                            <a:schemeClr val="bg1"/>
                          </a:solidFill>
                        </a:rPr>
                        <a:t>제어하에서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 문자열 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expression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을 평가한다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. 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코드가 실행되기 전에 </a:t>
                      </a:r>
                      <a:r>
                        <a:rPr lang="ko-KR" altLang="en-US" sz="1400" dirty="0" err="1" smtClean="0">
                          <a:solidFill>
                            <a:schemeClr val="bg1"/>
                          </a:solidFill>
                        </a:rPr>
                        <a:t>디버거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 프롬프트가 바로 먼저 나타난다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. 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성공할 경우 </a:t>
                      </a:r>
                      <a:r>
                        <a:rPr lang="ko-KR" altLang="en-US" sz="1400" dirty="0" err="1" smtClean="0">
                          <a:solidFill>
                            <a:schemeClr val="bg1"/>
                          </a:solidFill>
                        </a:rPr>
                        <a:t>표현식의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 값이 반환된다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76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chemeClr val="bg1"/>
                          </a:solidFill>
                        </a:rPr>
                        <a:t>runcall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(function</a:t>
                      </a: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</a:rPr>
                        <a:t> [, argument, …])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err="1" smtClean="0">
                          <a:solidFill>
                            <a:schemeClr val="bg1"/>
                          </a:solidFill>
                        </a:rPr>
                        <a:t>디버거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 안에서 함수를 호출한다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. function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은 호출 가능한 객체이다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600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chemeClr val="bg1"/>
                          </a:solidFill>
                        </a:rPr>
                        <a:t>set_trace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( )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이 함수가 호출된 곳에서 </a:t>
                      </a:r>
                      <a:r>
                        <a:rPr lang="ko-KR" altLang="en-US" sz="1400" dirty="0" err="1" smtClean="0">
                          <a:solidFill>
                            <a:schemeClr val="bg1"/>
                          </a:solidFill>
                        </a:rPr>
                        <a:t>디버거를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 시작한다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. 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코드의 특정 지점에 </a:t>
                      </a:r>
                      <a:r>
                        <a:rPr lang="ko-KR" altLang="en-US" sz="1400" dirty="0" err="1" smtClean="0">
                          <a:solidFill>
                            <a:schemeClr val="bg1"/>
                          </a:solidFill>
                        </a:rPr>
                        <a:t>디버거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 중단점을 직접 집어 넣는데 사용한다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600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chemeClr val="bg1"/>
                          </a:solidFill>
                        </a:rPr>
                        <a:t>post_mortem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altLang="ko-KR" sz="1400" dirty="0" err="1" smtClean="0">
                          <a:solidFill>
                            <a:schemeClr val="bg1"/>
                          </a:solidFill>
                        </a:rPr>
                        <a:t>traceback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err="1" smtClean="0">
                          <a:solidFill>
                            <a:schemeClr val="bg1"/>
                          </a:solidFill>
                        </a:rPr>
                        <a:t>역추적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 객체의 사후 디버깅을 시작한다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. </a:t>
                      </a:r>
                      <a:r>
                        <a:rPr lang="en-US" altLang="ko-KR" sz="1400" dirty="0" err="1" smtClean="0">
                          <a:solidFill>
                            <a:schemeClr val="bg1"/>
                          </a:solidFill>
                        </a:rPr>
                        <a:t>traceback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은 보통 </a:t>
                      </a:r>
                      <a:r>
                        <a:rPr lang="en-US" altLang="ko-KR" sz="1400" dirty="0" err="1" smtClean="0">
                          <a:solidFill>
                            <a:schemeClr val="bg1"/>
                          </a:solidFill>
                        </a:rPr>
                        <a:t>sys.exc_info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</a:rPr>
                        <a:t> )</a:t>
                      </a:r>
                      <a:r>
                        <a:rPr lang="ko-KR" altLang="en-US" sz="1400" baseline="0" dirty="0" smtClean="0">
                          <a:solidFill>
                            <a:schemeClr val="bg1"/>
                          </a:solidFill>
                        </a:rPr>
                        <a:t>와 같은 함수를 사용하여 얻는다</a:t>
                      </a: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53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pm</a:t>
                      </a: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</a:rPr>
                        <a:t>( )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마지막 예외 </a:t>
                      </a:r>
                      <a:r>
                        <a:rPr lang="ko-KR" altLang="en-US" sz="1400" dirty="0" err="1" smtClean="0">
                          <a:solidFill>
                            <a:schemeClr val="bg1"/>
                          </a:solidFill>
                        </a:rPr>
                        <a:t>역추적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 정보를 사용하여 죽은 뒤 디버깅을 시작한다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</a:tbl>
          </a:graphicData>
        </a:graphic>
      </p:graphicFrame>
      <p:sp>
        <p:nvSpPr>
          <p:cNvPr id="7" name="포인트가 5개인 별 6"/>
          <p:cNvSpPr/>
          <p:nvPr/>
        </p:nvSpPr>
        <p:spPr>
          <a:xfrm>
            <a:off x="2185851" y="4086602"/>
            <a:ext cx="216000" cy="21600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556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디버거와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pdb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1675" y="1661817"/>
            <a:ext cx="3057525" cy="1704975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675" y="3760605"/>
            <a:ext cx="599122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676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디버거와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pdb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17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err="1" smtClean="0"/>
              <a:t>디버거</a:t>
            </a:r>
            <a:r>
              <a:rPr lang="ko-KR" altLang="en-US" b="1" dirty="0" smtClean="0"/>
              <a:t> 명령</a:t>
            </a:r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graphicFrame>
        <p:nvGraphicFramePr>
          <p:cNvPr id="8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3204521"/>
              </p:ext>
            </p:extLst>
          </p:nvPr>
        </p:nvGraphicFramePr>
        <p:xfrm>
          <a:off x="954133" y="1884022"/>
          <a:ext cx="10283734" cy="47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9558"/>
                <a:gridCol w="7284176"/>
              </a:tblGrid>
              <a:tr h="75532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[!]statement</a:t>
                      </a:r>
                      <a:endParaRPr lang="ko-KR" altLang="en-US" sz="14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현재 </a:t>
                      </a:r>
                      <a:r>
                        <a:rPr lang="ko-KR" altLang="en-US" sz="1400" b="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스택</a:t>
                      </a:r>
                      <a:r>
                        <a:rPr lang="ko-KR" altLang="en-US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프레임의 </a:t>
                      </a:r>
                      <a:r>
                        <a:rPr lang="ko-KR" altLang="en-US" sz="1400" b="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컨텍스트에서</a:t>
                      </a:r>
                      <a:r>
                        <a:rPr lang="ko-KR" altLang="en-US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한 줄</a:t>
                      </a:r>
                      <a:r>
                        <a:rPr lang="en-US" altLang="ko-KR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) statement</a:t>
                      </a:r>
                      <a:r>
                        <a:rPr lang="ko-KR" altLang="en-US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를 실행한다</a:t>
                      </a:r>
                      <a:r>
                        <a:rPr lang="en-US" altLang="ko-KR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느낌표는 생략할 수 있지만 문장의 첫 단어가 </a:t>
                      </a:r>
                      <a:r>
                        <a:rPr lang="ko-KR" altLang="en-US" sz="1400" b="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디버거</a:t>
                      </a:r>
                      <a:r>
                        <a:rPr lang="ko-KR" altLang="en-US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명령과 비슷한 경우에는 모호성을 없애기 위해서 사용해야 한다</a:t>
                      </a:r>
                      <a:r>
                        <a:rPr lang="en-US" altLang="ko-KR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442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a(</a:t>
                      </a:r>
                      <a:r>
                        <a:rPr lang="en-US" altLang="ko-KR" sz="1400" dirty="0" err="1" smtClean="0">
                          <a:solidFill>
                            <a:schemeClr val="bg1"/>
                          </a:solidFill>
                        </a:rPr>
                        <a:t>rgs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현재 함수의 인수 목록을 출력한다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9608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alias [name [command]]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command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를 실행하는 별명 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name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을 생성한다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r>
                        <a:rPr lang="ko-KR" altLang="en-US" sz="1400" baseline="0" dirty="0" smtClean="0">
                          <a:solidFill>
                            <a:schemeClr val="bg1"/>
                          </a:solidFill>
                        </a:rPr>
                        <a:t> 별명을 입력할 대 </a:t>
                      </a: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</a:rPr>
                        <a:t>command </a:t>
                      </a:r>
                      <a:r>
                        <a:rPr lang="ko-KR" altLang="en-US" sz="1400" baseline="0" dirty="0" smtClean="0">
                          <a:solidFill>
                            <a:schemeClr val="bg1"/>
                          </a:solidFill>
                        </a:rPr>
                        <a:t>문자열 안에 있는 부분 문자열 </a:t>
                      </a: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</a:rPr>
                        <a:t>‘%1’, ‘%2’ </a:t>
                      </a:r>
                      <a:r>
                        <a:rPr lang="ko-KR" altLang="en-US" sz="1400" baseline="0" dirty="0" smtClean="0">
                          <a:solidFill>
                            <a:schemeClr val="bg1"/>
                          </a:solidFill>
                        </a:rPr>
                        <a:t>등은 매개변수로 대체된다</a:t>
                      </a: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</a:rPr>
                        <a:t>. ‘%*’</a:t>
                      </a:r>
                      <a:r>
                        <a:rPr lang="ko-KR" altLang="en-US" sz="1400" baseline="0" dirty="0" smtClean="0">
                          <a:solidFill>
                            <a:schemeClr val="bg1"/>
                          </a:solidFill>
                        </a:rPr>
                        <a:t>은 모든 매개 변수를 의미한다</a:t>
                      </a: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</a:rPr>
                        <a:t>. command</a:t>
                      </a:r>
                      <a:r>
                        <a:rPr lang="ko-KR" altLang="en-US" sz="1400" baseline="0" dirty="0" smtClean="0">
                          <a:solidFill>
                            <a:schemeClr val="bg1"/>
                          </a:solidFill>
                        </a:rPr>
                        <a:t>가 주어지지 않으면 현재 별명 목록이 출력된다</a:t>
                      </a: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</a:rPr>
                        <a:t>. </a:t>
                      </a:r>
                      <a:r>
                        <a:rPr lang="ko-KR" altLang="en-US" sz="1400" baseline="0" dirty="0" smtClean="0">
                          <a:solidFill>
                            <a:schemeClr val="bg1"/>
                          </a:solidFill>
                        </a:rPr>
                        <a:t>별명은 중첩될 수 있고 </a:t>
                      </a:r>
                      <a:r>
                        <a:rPr lang="en-US" altLang="ko-KR" sz="1400" baseline="0" dirty="0" err="1" smtClean="0">
                          <a:solidFill>
                            <a:schemeClr val="bg1"/>
                          </a:solidFill>
                        </a:rPr>
                        <a:t>pdb</a:t>
                      </a: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bg1"/>
                          </a:solidFill>
                        </a:rPr>
                        <a:t>프롬프트에서 입력 가능한 것이라면 어떤 것이든 담을 수 있다</a:t>
                      </a: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en-US" altLang="ko-KR" sz="14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5497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b(</a:t>
                      </a:r>
                      <a:r>
                        <a:rPr lang="en-US" altLang="ko-KR" sz="1400" dirty="0" err="1" smtClean="0">
                          <a:solidFill>
                            <a:schemeClr val="bg1"/>
                          </a:solidFill>
                        </a:rPr>
                        <a:t>reak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) [</a:t>
                      </a:r>
                      <a:r>
                        <a:rPr lang="en-US" altLang="ko-KR" sz="1400" dirty="0" err="1" smtClean="0">
                          <a:solidFill>
                            <a:schemeClr val="bg1"/>
                          </a:solidFill>
                        </a:rPr>
                        <a:t>loc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 [, condition]]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 smtClean="0">
                          <a:solidFill>
                            <a:schemeClr val="bg1"/>
                          </a:solidFill>
                        </a:rPr>
                        <a:t>loc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위치에 중단점을 설정한다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. </a:t>
                      </a:r>
                      <a:r>
                        <a:rPr lang="en-US" altLang="ko-KR" sz="1400" dirty="0" err="1" smtClean="0">
                          <a:solidFill>
                            <a:schemeClr val="bg1"/>
                          </a:solidFill>
                        </a:rPr>
                        <a:t>loc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는 파일 이름과 줄 번호이거나 모듈 내부의 함수 이름일 수 있다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442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cl(ear) [</a:t>
                      </a:r>
                      <a:r>
                        <a:rPr lang="en-US" altLang="ko-KR" sz="1400" dirty="0" err="1" smtClean="0">
                          <a:solidFill>
                            <a:schemeClr val="bg1"/>
                          </a:solidFill>
                        </a:rPr>
                        <a:t>bpnumber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 [</a:t>
                      </a:r>
                      <a:r>
                        <a:rPr lang="en-US" altLang="ko-KR" sz="1400" dirty="0" err="1" smtClean="0">
                          <a:solidFill>
                            <a:schemeClr val="bg1"/>
                          </a:solidFill>
                        </a:rPr>
                        <a:t>bpnumber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 …]]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중단점 번호들을 지운다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. 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아무 인수도 주어지지 않으면 모든 중단점이 지워진다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7553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commands [</a:t>
                      </a:r>
                      <a:r>
                        <a:rPr lang="en-US" altLang="ko-KR" sz="1400" dirty="0" err="1" smtClean="0">
                          <a:solidFill>
                            <a:schemeClr val="bg1"/>
                          </a:solidFill>
                        </a:rPr>
                        <a:t>bpnumber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]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중단점 </a:t>
                      </a:r>
                      <a:r>
                        <a:rPr lang="en-US" altLang="ko-KR" sz="1400" dirty="0" err="1" smtClean="0">
                          <a:solidFill>
                            <a:schemeClr val="bg1"/>
                          </a:solidFill>
                        </a:rPr>
                        <a:t>bpnumber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를 만났을 때 자동으로 실행할 </a:t>
                      </a:r>
                      <a:r>
                        <a:rPr lang="ko-KR" altLang="en-US" sz="1400" dirty="0" err="1" smtClean="0">
                          <a:solidFill>
                            <a:schemeClr val="bg1"/>
                          </a:solidFill>
                        </a:rPr>
                        <a:t>디버거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 명령들을 설정한다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. 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실행할 명령을 입력할 때는 간단히 여러 줄에 걸쳐서 입력한 다음 끝을 표시하기 위해 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end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를 사용한다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5497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condition </a:t>
                      </a:r>
                      <a:r>
                        <a:rPr lang="en-US" altLang="ko-KR" sz="1400" dirty="0" err="1" smtClean="0">
                          <a:solidFill>
                            <a:schemeClr val="bg1"/>
                          </a:solidFill>
                        </a:rPr>
                        <a:t>bpnumber</a:t>
                      </a: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</a:rPr>
                        <a:t> [condition]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중단점 조건 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condition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을 설정한다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. condition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은 중단점을 작동하기 위해서 참으로 평가되어야 하는 표현식이다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442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c(</a:t>
                      </a:r>
                      <a:r>
                        <a:rPr lang="en-US" altLang="ko-KR" sz="1400" dirty="0" err="1" smtClean="0">
                          <a:solidFill>
                            <a:schemeClr val="bg1"/>
                          </a:solidFill>
                        </a:rPr>
                        <a:t>ont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altLang="ko-KR" sz="1400" dirty="0" err="1" smtClean="0">
                          <a:solidFill>
                            <a:schemeClr val="bg1"/>
                          </a:solidFill>
                        </a:rPr>
                        <a:t>inue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))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다음 중단점을 만나기 전까지 계속 실행한다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7565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디버거와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pdb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17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err="1" smtClean="0"/>
              <a:t>디버거</a:t>
            </a:r>
            <a:r>
              <a:rPr lang="ko-KR" altLang="en-US" b="1" dirty="0" smtClean="0"/>
              <a:t> 명령</a:t>
            </a:r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graphicFrame>
        <p:nvGraphicFramePr>
          <p:cNvPr id="8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3023045"/>
              </p:ext>
            </p:extLst>
          </p:nvPr>
        </p:nvGraphicFramePr>
        <p:xfrm>
          <a:off x="954133" y="1884022"/>
          <a:ext cx="10283734" cy="464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9558"/>
                <a:gridCol w="7284176"/>
              </a:tblGrid>
              <a:tr h="26632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disable [</a:t>
                      </a:r>
                      <a:r>
                        <a:rPr lang="en-US" altLang="ko-KR" sz="1400" b="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bpnumber</a:t>
                      </a:r>
                      <a:r>
                        <a:rPr lang="en-US" altLang="ko-KR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[</a:t>
                      </a:r>
                      <a:r>
                        <a:rPr lang="en-US" altLang="ko-KR" sz="1400" b="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bpnumber</a:t>
                      </a:r>
                      <a:r>
                        <a:rPr lang="en-US" altLang="ko-KR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…]]</a:t>
                      </a:r>
                      <a:endParaRPr lang="ko-KR" altLang="en-US" sz="14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지정된 중단점들을 비활성화한다</a:t>
                      </a:r>
                      <a:r>
                        <a:rPr lang="en-US" altLang="ko-KR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 clear</a:t>
                      </a:r>
                      <a:r>
                        <a:rPr lang="ko-KR" altLang="en-US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와 달리 중단점들을 다시 활성화 할 수 있다</a:t>
                      </a:r>
                      <a:r>
                        <a:rPr lang="en-US" altLang="ko-KR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266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d(own)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err="1" smtClean="0">
                          <a:solidFill>
                            <a:schemeClr val="bg1"/>
                          </a:solidFill>
                        </a:rPr>
                        <a:t>스택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 추적 정보에서 현재 프레임을 한 수준 아래로 이동시킨다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266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enable [</a:t>
                      </a:r>
                      <a:r>
                        <a:rPr lang="en-US" altLang="ko-KR" sz="1400" dirty="0" err="1" smtClean="0">
                          <a:solidFill>
                            <a:schemeClr val="bg1"/>
                          </a:solidFill>
                        </a:rPr>
                        <a:t>bpnumber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 [</a:t>
                      </a:r>
                      <a:r>
                        <a:rPr lang="en-US" altLang="ko-KR" sz="1400" dirty="0" err="1" smtClean="0">
                          <a:solidFill>
                            <a:schemeClr val="bg1"/>
                          </a:solidFill>
                        </a:rPr>
                        <a:t>bpnumber</a:t>
                      </a: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</a:rPr>
                        <a:t> …]]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지정된 중단점을 활성화한다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en-US" altLang="ko-KR" sz="14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266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h(</a:t>
                      </a:r>
                      <a:r>
                        <a:rPr lang="en-US" altLang="ko-KR" sz="1400" dirty="0" err="1" smtClean="0">
                          <a:solidFill>
                            <a:schemeClr val="bg1"/>
                          </a:solidFill>
                        </a:rPr>
                        <a:t>elp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</a:rPr>
                        <a:t> [command]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사용 가능한 명령 목록을 보여준다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266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ignore </a:t>
                      </a:r>
                      <a:r>
                        <a:rPr lang="en-US" altLang="ko-KR" sz="1400" dirty="0" err="1" smtClean="0">
                          <a:solidFill>
                            <a:schemeClr val="bg1"/>
                          </a:solidFill>
                        </a:rPr>
                        <a:t>bpnumber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 [count]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count 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번 실행될 때까지 중단점을 무시한다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266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j(ump) </a:t>
                      </a:r>
                      <a:r>
                        <a:rPr lang="en-US" altLang="ko-KR" sz="1400" dirty="0" err="1" smtClean="0">
                          <a:solidFill>
                            <a:schemeClr val="bg1"/>
                          </a:solidFill>
                        </a:rPr>
                        <a:t>lineno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실행할 다음 줄을 설정한다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. 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동일한 실행 프레임에 있는 문장들에 대해서만 가능하다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266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l(</a:t>
                      </a:r>
                      <a:r>
                        <a:rPr lang="en-US" altLang="ko-KR" sz="1400" dirty="0" err="1" smtClean="0">
                          <a:solidFill>
                            <a:schemeClr val="bg1"/>
                          </a:solidFill>
                        </a:rPr>
                        <a:t>ist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) [first [, last]]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소스 코드를 출력한다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. 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인수가 주어지지 않으면 현재 줄 주위의 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줄을 출력한다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n(</a:t>
                      </a:r>
                      <a:r>
                        <a:rPr lang="en-US" altLang="ko-KR" sz="1400" dirty="0" err="1" smtClean="0">
                          <a:solidFill>
                            <a:schemeClr val="bg1"/>
                          </a:solidFill>
                        </a:rPr>
                        <a:t>ext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현재 함수에서 다음 줄을 만날 때까지 실행한다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. 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함수 호출 부분은 건너 뛴다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17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</a:rPr>
                        <a:t> expression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현재 </a:t>
                      </a:r>
                      <a:r>
                        <a:rPr lang="ko-KR" altLang="en-US" sz="1400" dirty="0" err="1" smtClean="0">
                          <a:solidFill>
                            <a:schemeClr val="bg1"/>
                          </a:solidFill>
                        </a:rPr>
                        <a:t>컨텍스트에서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400" dirty="0" err="1" smtClean="0">
                          <a:solidFill>
                            <a:schemeClr val="bg1"/>
                          </a:solidFill>
                        </a:rPr>
                        <a:t>표현식을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 평가하고 그 값을 출력한다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2779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pp expression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p 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명령과 동일하지만 보기 좋은 출력을 생성하는 모듈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altLang="ko-KR" sz="1400" dirty="0" err="1" smtClean="0">
                          <a:solidFill>
                            <a:schemeClr val="bg1"/>
                          </a:solidFill>
                        </a:rPr>
                        <a:t>pprint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을 사용한다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238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q(</a:t>
                      </a:r>
                      <a:r>
                        <a:rPr lang="en-US" altLang="ko-KR" sz="1400" dirty="0" err="1" smtClean="0">
                          <a:solidFill>
                            <a:schemeClr val="bg1"/>
                          </a:solidFill>
                        </a:rPr>
                        <a:t>uit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err="1" smtClean="0">
                          <a:solidFill>
                            <a:schemeClr val="bg1"/>
                          </a:solidFill>
                        </a:rPr>
                        <a:t>디버거를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 종료한다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198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r(</a:t>
                      </a:r>
                      <a:r>
                        <a:rPr lang="en-US" altLang="ko-KR" sz="1400" dirty="0" err="1" smtClean="0">
                          <a:solidFill>
                            <a:schemeClr val="bg1"/>
                          </a:solidFill>
                        </a:rPr>
                        <a:t>eturn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현재 함수가 반환되기 전까지 실행한다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run [</a:t>
                      </a:r>
                      <a:r>
                        <a:rPr lang="en-US" altLang="ko-KR" sz="1400" dirty="0" err="1" smtClean="0">
                          <a:solidFill>
                            <a:schemeClr val="bg1"/>
                          </a:solidFill>
                        </a:rPr>
                        <a:t>args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]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프로그램을 </a:t>
                      </a:r>
                      <a:r>
                        <a:rPr lang="ko-KR" altLang="en-US" sz="1400" dirty="0" err="1" smtClean="0">
                          <a:solidFill>
                            <a:schemeClr val="bg1"/>
                          </a:solidFill>
                        </a:rPr>
                        <a:t>재시작하고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1400" dirty="0" err="1" smtClean="0">
                          <a:solidFill>
                            <a:schemeClr val="bg1"/>
                          </a:solidFill>
                        </a:rPr>
                        <a:t>args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에 있는 </a:t>
                      </a:r>
                      <a:r>
                        <a:rPr lang="ko-KR" altLang="en-US" sz="1400" dirty="0" err="1" smtClean="0">
                          <a:solidFill>
                            <a:schemeClr val="bg1"/>
                          </a:solidFill>
                        </a:rPr>
                        <a:t>명령줄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 인수를 사용해서 </a:t>
                      </a:r>
                      <a:r>
                        <a:rPr lang="en-US" altLang="ko-KR" sz="1400" dirty="0" err="1" smtClean="0">
                          <a:solidFill>
                            <a:schemeClr val="bg1"/>
                          </a:solidFill>
                        </a:rPr>
                        <a:t>sys.argv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를 새로 설정한다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4207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디버거와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pdb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17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err="1" smtClean="0"/>
              <a:t>디버거</a:t>
            </a:r>
            <a:r>
              <a:rPr lang="ko-KR" altLang="en-US" b="1" dirty="0" smtClean="0"/>
              <a:t> 명령</a:t>
            </a:r>
            <a:r>
              <a:rPr lang="en-US" altLang="ko-KR" b="1" dirty="0" smtClean="0"/>
              <a:t>3</a:t>
            </a:r>
            <a:endParaRPr lang="ko-KR" altLang="en-US" b="1" dirty="0"/>
          </a:p>
        </p:txBody>
      </p:sp>
      <p:graphicFrame>
        <p:nvGraphicFramePr>
          <p:cNvPr id="8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9638994"/>
              </p:ext>
            </p:extLst>
          </p:nvPr>
        </p:nvGraphicFramePr>
        <p:xfrm>
          <a:off x="954133" y="1884022"/>
          <a:ext cx="10283734" cy="235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9558"/>
                <a:gridCol w="7284176"/>
              </a:tblGrid>
              <a:tr h="26632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s(</a:t>
                      </a:r>
                      <a:r>
                        <a:rPr lang="en-US" altLang="ko-KR" sz="1400" b="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tep</a:t>
                      </a:r>
                      <a:r>
                        <a:rPr lang="en-US" altLang="ko-KR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4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소스 한 줄을 실행하며 함수가 호출될 경우 그 안에서 멈춘다</a:t>
                      </a:r>
                      <a:r>
                        <a:rPr lang="en-US" altLang="ko-KR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266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chemeClr val="bg1"/>
                          </a:solidFill>
                        </a:rPr>
                        <a:t>tbreak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 [</a:t>
                      </a:r>
                      <a:r>
                        <a:rPr lang="en-US" altLang="ko-KR" sz="1400" dirty="0" err="1" smtClean="0">
                          <a:solidFill>
                            <a:schemeClr val="bg1"/>
                          </a:solidFill>
                        </a:rPr>
                        <a:t>loc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 [, condition]]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한번 도달하면 제거되는 임시 중단점을 설정한다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266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u(p)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현재 프레임을 </a:t>
                      </a:r>
                      <a:r>
                        <a:rPr lang="ko-KR" altLang="en-US" sz="1400" dirty="0" err="1" smtClean="0">
                          <a:solidFill>
                            <a:schemeClr val="bg1"/>
                          </a:solidFill>
                        </a:rPr>
                        <a:t>스택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 추적 정보 안에서 한 수준 위로 이동시킨다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en-US" altLang="ko-KR" sz="14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266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chemeClr val="bg1"/>
                          </a:solidFill>
                        </a:rPr>
                        <a:t>unalias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 name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지정된 별명을 지운다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266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until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제어가 현재 실행 프레임을 벗어나거나 현재 줄 번호보다 더 큰 줄 번호에 도달 할 때까지 실행을 재개한다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. 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266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w(here)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err="1" smtClean="0">
                          <a:solidFill>
                            <a:schemeClr val="bg1"/>
                          </a:solidFill>
                        </a:rPr>
                        <a:t>스택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 추적 정보를 출력한다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3296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디버거와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pdb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17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b="1" dirty="0" err="1" smtClean="0"/>
              <a:t>명령줄에서</a:t>
            </a:r>
            <a:r>
              <a:rPr lang="ko-KR" altLang="en-US" sz="2400" b="1" dirty="0" smtClean="0"/>
              <a:t> 디버깅</a:t>
            </a:r>
            <a:endParaRPr lang="en-US" altLang="ko-KR" sz="2400" b="1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이렇게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하면 </a:t>
            </a:r>
            <a:r>
              <a:rPr lang="ko-KR" altLang="en-US" sz="2400" dirty="0" err="1" smtClean="0"/>
              <a:t>디버거가</a:t>
            </a:r>
            <a:r>
              <a:rPr lang="ko-KR" altLang="en-US" sz="2400" dirty="0" smtClean="0"/>
              <a:t> 프로그램이 시작할 </a:t>
            </a:r>
            <a:r>
              <a:rPr lang="ko-KR" altLang="en-US" sz="2400" dirty="0" err="1" smtClean="0"/>
              <a:t>떄</a:t>
            </a:r>
            <a:r>
              <a:rPr lang="ko-KR" altLang="en-US" sz="2400" dirty="0" smtClean="0"/>
              <a:t> 자동으로 실행되고 중단점 설정이라든지  기타 설정을 자유롭게 변경할 수 있게 된다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sp>
        <p:nvSpPr>
          <p:cNvPr id="6" name="직사각형 5"/>
          <p:cNvSpPr/>
          <p:nvPr/>
        </p:nvSpPr>
        <p:spPr>
          <a:xfrm>
            <a:off x="838200" y="1918348"/>
            <a:ext cx="5204381" cy="5672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% python</a:t>
            </a:r>
            <a:r>
              <a:rPr lang="ko-KR" altLang="en-US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–m </a:t>
            </a:r>
            <a:r>
              <a:rPr lang="en-US" altLang="ko-KR" sz="15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pdb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someprogram.py</a:t>
            </a:r>
            <a:endParaRPr lang="en-US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ko-KR" altLang="en-US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98149"/>
            <a:ext cx="461962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175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디버거와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pdb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17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b="1" dirty="0" err="1" smtClean="0"/>
              <a:t>디버거</a:t>
            </a:r>
            <a:r>
              <a:rPr lang="ko-KR" altLang="en-US" sz="2400" b="1" dirty="0" smtClean="0"/>
              <a:t> 설정</a:t>
            </a:r>
            <a:endParaRPr lang="en-US" altLang="ko-KR" sz="2400" dirty="0" smtClean="0"/>
          </a:p>
          <a:p>
            <a:r>
              <a:rPr lang="ko-KR" altLang="en-US" sz="2400" dirty="0" smtClean="0"/>
              <a:t>사용자 홈 디렉터리나 현재 디렉터리에 </a:t>
            </a:r>
            <a:r>
              <a:rPr lang="en-US" altLang="ko-KR" sz="2400" dirty="0" smtClean="0"/>
              <a:t>.</a:t>
            </a:r>
            <a:r>
              <a:rPr lang="en-US" altLang="ko-KR" sz="2400" dirty="0" err="1" smtClean="0"/>
              <a:t>pdbrc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파일이 있으면 그 내용이 </a:t>
            </a:r>
            <a:r>
              <a:rPr lang="ko-KR" altLang="en-US" sz="2400" dirty="0" err="1" smtClean="0"/>
              <a:t>디버거</a:t>
            </a:r>
            <a:r>
              <a:rPr lang="ko-KR" altLang="en-US" sz="2400" dirty="0" smtClean="0"/>
              <a:t> 프롬프트에서 실제로 입력한 것처럼 실행된다</a:t>
            </a:r>
            <a:r>
              <a:rPr lang="en-US" altLang="ko-KR" sz="2400" dirty="0" smtClean="0"/>
              <a:t>. </a:t>
            </a:r>
            <a:r>
              <a:rPr lang="ko-KR" altLang="en-US" sz="2400" dirty="0" err="1" smtClean="0"/>
              <a:t>디버거를</a:t>
            </a:r>
            <a:r>
              <a:rPr lang="ko-KR" altLang="en-US" sz="2400" dirty="0" smtClean="0"/>
              <a:t> 구동할 때마다 매번 실행하고 싶은 디버깅 명령들을 이곳에 두면 된다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36072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</a:t>
            </a:r>
            <a:r>
              <a:rPr lang="ko-KR" altLang="en-US" dirty="0" err="1" smtClean="0"/>
              <a:t>프로파일링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17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profile</a:t>
            </a:r>
            <a:r>
              <a:rPr lang="ko-KR" altLang="en-US" sz="2400" dirty="0" smtClean="0"/>
              <a:t>과 </a:t>
            </a:r>
            <a:r>
              <a:rPr lang="en-US" altLang="ko-KR" sz="2400" dirty="0" err="1" smtClean="0"/>
              <a:t>cProfile</a:t>
            </a:r>
            <a:r>
              <a:rPr lang="en-US" altLang="ko-KR" sz="2400" dirty="0" smtClean="0"/>
              <a:t> </a:t>
            </a:r>
            <a:r>
              <a:rPr lang="ko-KR" altLang="en-US" sz="2400" smtClean="0"/>
              <a:t>모듈은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97104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78730" y="1734532"/>
            <a:ext cx="407624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sz="2000" dirty="0" smtClean="0">
                <a:solidFill>
                  <a:schemeClr val="bg1"/>
                </a:solidFill>
              </a:rPr>
              <a:t>문서화 문자열과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doctest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</a:rPr>
              <a:t>모듈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sz="2000" dirty="0" smtClean="0">
                <a:solidFill>
                  <a:schemeClr val="bg1"/>
                </a:solidFill>
              </a:rPr>
              <a:t>단위 테스트와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unittest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</a:rPr>
              <a:t>모듈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sz="2000" dirty="0" err="1" smtClean="0">
                <a:solidFill>
                  <a:schemeClr val="bg1"/>
                </a:solidFill>
              </a:rPr>
              <a:t>파이썬</a:t>
            </a:r>
            <a:r>
              <a:rPr lang="ko-KR" altLang="en-US" sz="2000" dirty="0" smtClean="0">
                <a:solidFill>
                  <a:schemeClr val="bg1"/>
                </a:solidFill>
              </a:rPr>
              <a:t>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디버거와</a:t>
            </a:r>
            <a:r>
              <a:rPr lang="ko-KR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pdb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</a:rPr>
              <a:t>모듈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sz="2000" dirty="0" smtClean="0">
                <a:solidFill>
                  <a:schemeClr val="bg1"/>
                </a:solidFill>
              </a:rPr>
              <a:t>프로그램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프로파일링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sz="2000" dirty="0" smtClean="0">
                <a:solidFill>
                  <a:schemeClr val="bg1"/>
                </a:solidFill>
              </a:rPr>
              <a:t>튜닝의 최적화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8730" y="904972"/>
            <a:ext cx="19301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</a:rPr>
              <a:t>Contents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23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Conclusions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500" dirty="0" err="1" smtClean="0"/>
              <a:t>Conclustion</a:t>
            </a:r>
            <a:r>
              <a:rPr lang="en-US" altLang="ko-KR" sz="2500" dirty="0" smtClean="0"/>
              <a:t>…</a:t>
            </a:r>
            <a:endParaRPr lang="ko-KR" altLang="en-US" sz="2500" dirty="0" smtClean="0"/>
          </a:p>
          <a:p>
            <a:endParaRPr lang="ko-KR" altLang="en-US" sz="25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26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References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500" dirty="0" smtClean="0"/>
              <a:t>Ref.</a:t>
            </a:r>
            <a:endParaRPr lang="ko-KR" altLang="en-US" sz="25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86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97583" y="2168165"/>
            <a:ext cx="22368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</a:rPr>
              <a:t>Thank you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697583" y="1011046"/>
            <a:ext cx="5863473" cy="897268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Title</a:t>
            </a:r>
            <a:endParaRPr lang="ko-KR" altLang="en-US" sz="1800" dirty="0"/>
          </a:p>
        </p:txBody>
      </p:sp>
      <p:cxnSp>
        <p:nvCxnSpPr>
          <p:cNvPr id="3" name="직선 연결선 2"/>
          <p:cNvCxnSpPr/>
          <p:nvPr/>
        </p:nvCxnSpPr>
        <p:spPr>
          <a:xfrm flipV="1">
            <a:off x="697583" y="2040205"/>
            <a:ext cx="5410986" cy="2426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67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53552"/>
          </a:xfrm>
        </p:spPr>
        <p:txBody>
          <a:bodyPr>
            <a:normAutofit/>
          </a:bodyPr>
          <a:lstStyle/>
          <a:p>
            <a:r>
              <a:rPr lang="en-US" altLang="ko-KR" sz="2500" dirty="0" smtClean="0"/>
              <a:t>C </a:t>
            </a:r>
            <a:r>
              <a:rPr lang="ko-KR" altLang="en-US" sz="2500" dirty="0" smtClean="0"/>
              <a:t>또는 </a:t>
            </a:r>
            <a:r>
              <a:rPr lang="en-US" altLang="ko-KR" sz="2500" dirty="0" smtClean="0"/>
              <a:t>Java </a:t>
            </a:r>
            <a:r>
              <a:rPr lang="ko-KR" altLang="en-US" sz="2500" dirty="0" smtClean="0"/>
              <a:t>언어로 작성된 프로그램과 달리 </a:t>
            </a:r>
            <a:r>
              <a:rPr lang="ko-KR" altLang="en-US" sz="2500" dirty="0" err="1" smtClean="0"/>
              <a:t>파이썬</a:t>
            </a:r>
            <a:r>
              <a:rPr lang="ko-KR" altLang="en-US" sz="2500" dirty="0" smtClean="0"/>
              <a:t> 프로그램은 실행 프로그램을 생성하는 컴파일러에 의해 처리되지 않는다</a:t>
            </a:r>
            <a:r>
              <a:rPr lang="en-US" altLang="ko-KR" sz="2500" dirty="0" smtClean="0"/>
              <a:t>.(</a:t>
            </a:r>
            <a:r>
              <a:rPr lang="ko-KR" altLang="en-US" sz="2500" dirty="0" smtClean="0"/>
              <a:t>인터프리터</a:t>
            </a:r>
            <a:r>
              <a:rPr lang="en-US" altLang="ko-KR" sz="2500" dirty="0" smtClean="0"/>
              <a:t>)</a:t>
            </a:r>
          </a:p>
          <a:p>
            <a:r>
              <a:rPr lang="ko-KR" altLang="en-US" sz="2500" dirty="0" err="1" smtClean="0"/>
              <a:t>파이썬에서는</a:t>
            </a:r>
            <a:r>
              <a:rPr lang="ko-KR" altLang="en-US" sz="2500" dirty="0" smtClean="0"/>
              <a:t> 프로그램을 실행하고 테스트 해보기 전까지 프로그램이 제대로 작동할지 여부를 알지 못한다</a:t>
            </a:r>
            <a:r>
              <a:rPr lang="en-US" altLang="ko-KR" sz="2500" dirty="0" smtClean="0"/>
              <a:t>.</a:t>
            </a:r>
            <a:br>
              <a:rPr lang="en-US" altLang="ko-KR" sz="2500" dirty="0" smtClean="0"/>
            </a:br>
            <a:r>
              <a:rPr lang="en-US" altLang="ko-KR" sz="2500" dirty="0" smtClean="0"/>
              <a:t>(</a:t>
            </a:r>
            <a:r>
              <a:rPr lang="ko-KR" altLang="en-US" sz="2500" dirty="0" smtClean="0"/>
              <a:t>인수 개수를 틀리게 하여 함수를 호출하거나 변수에 부적절한 값을 할당하는</a:t>
            </a:r>
            <a:r>
              <a:rPr lang="en-US" altLang="ko-KR" sz="2500" dirty="0" smtClean="0"/>
              <a:t>, </a:t>
            </a:r>
            <a:r>
              <a:rPr lang="ko-KR" altLang="en-US" sz="2500" dirty="0" smtClean="0"/>
              <a:t>타입검사</a:t>
            </a:r>
            <a:r>
              <a:rPr lang="en-US" altLang="ko-KR" sz="2500" dirty="0" smtClean="0"/>
              <a:t>, </a:t>
            </a:r>
            <a:r>
              <a:rPr lang="ko-KR" altLang="en-US" sz="2500" dirty="0" smtClean="0"/>
              <a:t>등의 기능이 없다</a:t>
            </a:r>
            <a:r>
              <a:rPr lang="en-US" altLang="ko-KR" sz="2500" dirty="0" smtClean="0"/>
              <a:t>.)</a:t>
            </a:r>
          </a:p>
          <a:p>
            <a:endParaRPr lang="en-US" altLang="ko-KR" sz="2500" dirty="0"/>
          </a:p>
          <a:p>
            <a:r>
              <a:rPr lang="ko-KR" altLang="en-US" sz="2500" dirty="0" smtClean="0"/>
              <a:t>테스트</a:t>
            </a:r>
            <a:r>
              <a:rPr lang="en-US" altLang="ko-KR" sz="2500" dirty="0" smtClean="0"/>
              <a:t>, </a:t>
            </a:r>
            <a:r>
              <a:rPr lang="ko-KR" altLang="en-US" sz="2500" dirty="0" smtClean="0"/>
              <a:t>디버깅</a:t>
            </a:r>
            <a:r>
              <a:rPr lang="en-US" altLang="ko-KR" sz="2500" dirty="0" smtClean="0"/>
              <a:t>, </a:t>
            </a:r>
            <a:r>
              <a:rPr lang="ko-KR" altLang="en-US" sz="2500" dirty="0" err="1" smtClean="0"/>
              <a:t>프로파일링이</a:t>
            </a:r>
            <a:r>
              <a:rPr lang="ko-KR" altLang="en-US" sz="2500" dirty="0" smtClean="0"/>
              <a:t> 필요하다</a:t>
            </a:r>
            <a:r>
              <a:rPr lang="en-US" altLang="ko-KR" sz="2500" dirty="0" smtClean="0"/>
              <a:t>.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69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문서화 문자열과 </a:t>
            </a:r>
            <a:r>
              <a:rPr lang="en-US" altLang="ko-KR" dirty="0" err="1" smtClean="0"/>
              <a:t>doctest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함수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클래스</a:t>
            </a:r>
            <a:r>
              <a:rPr lang="en-US" altLang="ko-KR" sz="2400" dirty="0" smtClean="0"/>
              <a:t>, </a:t>
            </a:r>
            <a:r>
              <a:rPr lang="ko-KR" altLang="en-US" sz="2400" dirty="0"/>
              <a:t>모</a:t>
            </a:r>
            <a:r>
              <a:rPr lang="ko-KR" altLang="en-US" sz="2400" dirty="0" smtClean="0"/>
              <a:t>듈의 첫 번째 줄이 문자열인 경우</a:t>
            </a:r>
            <a:r>
              <a:rPr lang="en-US" altLang="ko-KR" sz="2400" dirty="0" smtClean="0"/>
              <a:t>,</a:t>
            </a:r>
            <a:br>
              <a:rPr lang="en-US" altLang="ko-KR" sz="2400" dirty="0" smtClean="0"/>
            </a:br>
            <a:r>
              <a:rPr lang="ko-KR" altLang="en-US" sz="2400" dirty="0" smtClean="0"/>
              <a:t>이를 </a:t>
            </a:r>
            <a:r>
              <a:rPr lang="ko-KR" altLang="en-US" sz="2400" b="1" dirty="0" smtClean="0"/>
              <a:t>문서화 문자열</a:t>
            </a:r>
            <a:r>
              <a:rPr lang="en-US" altLang="ko-KR" sz="2400" b="1" dirty="0" smtClean="0"/>
              <a:t>(documentation string)</a:t>
            </a:r>
            <a:r>
              <a:rPr lang="ko-KR" altLang="en-US" sz="2400" dirty="0" smtClean="0"/>
              <a:t>이라고 부른다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문서화 문자열은 </a:t>
            </a:r>
            <a:r>
              <a:rPr lang="ko-KR" altLang="en-US" sz="2400" dirty="0" err="1" smtClean="0"/>
              <a:t>파이썬</a:t>
            </a:r>
            <a:r>
              <a:rPr lang="ko-KR" altLang="en-US" sz="2400" dirty="0" smtClean="0"/>
              <a:t> 소프트웨어 개발 도구에 유용한 정보를 제공하기 때문에 항상 문서화 문자열을 추가해 주는 것이 좋다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예</a:t>
            </a:r>
            <a:r>
              <a:rPr lang="en-US" altLang="ko-KR" sz="2400" dirty="0" smtClean="0"/>
              <a:t>) help( ) </a:t>
            </a:r>
            <a:r>
              <a:rPr lang="ko-KR" altLang="en-US" sz="2400" dirty="0" smtClean="0"/>
              <a:t>명령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758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문서화 문자열과 </a:t>
            </a:r>
            <a:r>
              <a:rPr lang="en-US" altLang="ko-KR" dirty="0" err="1"/>
              <a:t>doctest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996" y="1420812"/>
            <a:ext cx="4781550" cy="49911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7880" y="1420812"/>
            <a:ext cx="2943225" cy="300037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776973" y="6411912"/>
            <a:ext cx="2175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에러가 발생했을 경우</a:t>
            </a:r>
            <a:endParaRPr lang="ko-KR" alt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2676878" y="4421187"/>
            <a:ext cx="1765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에러가 없을 경우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70004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문서화 문자열과 </a:t>
            </a:r>
            <a:r>
              <a:rPr lang="en-US" altLang="ko-KR" dirty="0" err="1"/>
              <a:t>doctest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458" y="1807527"/>
            <a:ext cx="3609975" cy="11334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93153" y="5649050"/>
            <a:ext cx="1071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splitter.py</a:t>
            </a:r>
            <a:endParaRPr lang="ko-KR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7977508" y="2941002"/>
            <a:ext cx="14098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testsplitter.py</a:t>
            </a:r>
            <a:endParaRPr lang="ko-KR" altLang="en-US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774" y="1807527"/>
            <a:ext cx="572452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602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단위 테스트와 </a:t>
            </a:r>
            <a:r>
              <a:rPr lang="en-US" altLang="ko-KR" dirty="0" err="1" smtClean="0"/>
              <a:t>unittest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좀 더 철저하게 프로그램을 테스트하기 위해 </a:t>
            </a:r>
            <a:r>
              <a:rPr lang="en-US" altLang="ko-KR" sz="2400" dirty="0" err="1" smtClean="0"/>
              <a:t>unittest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모듈을 사용한다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단위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테스트를 통해 프로그램의 구성요소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함수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메서드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클래스 모듈 등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에 대한 격리된 테스트를 작성할 수 있다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작성된 테스트들은 큰 프로그램을 구성하는 기본 빌딩 블록들이 올바르게 작동하는지를 검사하기 위해서 실행된다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991054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단위 테스트와 </a:t>
            </a:r>
            <a:r>
              <a:rPr lang="en-US" altLang="ko-KR" dirty="0" err="1"/>
              <a:t>unittest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000759" y="5065308"/>
            <a:ext cx="1071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splitter.py</a:t>
            </a:r>
            <a:endParaRPr lang="ko-KR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8104504" y="5083979"/>
            <a:ext cx="14098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testsplitter.py</a:t>
            </a:r>
            <a:endParaRPr lang="ko-KR" altLang="en-US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775" y="1553527"/>
            <a:ext cx="5085736" cy="338484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509" y="1553527"/>
            <a:ext cx="4721865" cy="3511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775" y="5530794"/>
            <a:ext cx="5737951" cy="83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001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단위 테스트와 </a:t>
            </a:r>
            <a:r>
              <a:rPr lang="en-US" altLang="ko-KR" dirty="0" err="1" smtClean="0"/>
              <a:t>unittest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2400" dirty="0" err="1" smtClean="0"/>
              <a:t>unittest</a:t>
            </a:r>
            <a:r>
              <a:rPr lang="ko-KR" altLang="en-US" sz="2400" dirty="0" smtClean="0"/>
              <a:t>를 사용할 때는 기본적으로 </a:t>
            </a:r>
            <a:r>
              <a:rPr lang="en-US" altLang="ko-KR" sz="2400" dirty="0" err="1" smtClean="0"/>
              <a:t>unittest.TestCase</a:t>
            </a:r>
            <a:r>
              <a:rPr lang="ko-KR" altLang="en-US" sz="2400" dirty="0" smtClean="0"/>
              <a:t>로부터 상속받은 클래스를 정의한다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이 클래스 안에 각 테스트를 </a:t>
            </a:r>
            <a:r>
              <a:rPr lang="en-US" altLang="ko-KR" sz="2400" dirty="0" smtClean="0"/>
              <a:t>‘test’ </a:t>
            </a:r>
            <a:r>
              <a:rPr lang="ko-KR" altLang="en-US" sz="2400" dirty="0" smtClean="0"/>
              <a:t>이름으로 시작하는 </a:t>
            </a:r>
            <a:r>
              <a:rPr lang="ko-KR" altLang="en-US" sz="2400" dirty="0" err="1" smtClean="0"/>
              <a:t>메서드로</a:t>
            </a:r>
            <a:r>
              <a:rPr lang="ko-KR" altLang="en-US" sz="2400" dirty="0" smtClean="0"/>
              <a:t> 정의한다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‘</a:t>
            </a:r>
            <a:r>
              <a:rPr lang="en-US" altLang="ko-KR" sz="2400" dirty="0" err="1" smtClean="0"/>
              <a:t>testsimplestring</a:t>
            </a:r>
            <a:r>
              <a:rPr lang="en-US" altLang="ko-KR" sz="2400" dirty="0" smtClean="0"/>
              <a:t>’, ‘</a:t>
            </a:r>
            <a:r>
              <a:rPr lang="en-US" altLang="ko-KR" sz="2400" dirty="0" err="1" smtClean="0"/>
              <a:t>testtypeconvert</a:t>
            </a:r>
            <a:r>
              <a:rPr lang="en-US" altLang="ko-KR" sz="2400" dirty="0" smtClean="0"/>
              <a:t>’ </a:t>
            </a:r>
            <a:r>
              <a:rPr lang="ko-KR" altLang="en-US" sz="2400" dirty="0" smtClean="0"/>
              <a:t>등 이름이 </a:t>
            </a:r>
            <a:r>
              <a:rPr lang="en-US" altLang="ko-KR" sz="2400" dirty="0" smtClean="0"/>
              <a:t>‘test’</a:t>
            </a:r>
            <a:r>
              <a:rPr lang="ko-KR" altLang="en-US" sz="2400" dirty="0" smtClean="0"/>
              <a:t>로만 시작하면 나머지 부분은 사용자가 원하는 대로 정할 수 있다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4199503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2149</TotalTime>
  <Words>1188</Words>
  <Application>Microsoft Office PowerPoint</Application>
  <PresentationFormat>와이드스크린</PresentationFormat>
  <Paragraphs>186</Paragraphs>
  <Slides>22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맑은 고딕</vt:lpstr>
      <vt:lpstr>Arial</vt:lpstr>
      <vt:lpstr>DejaVu Sans Mono</vt:lpstr>
      <vt:lpstr>Office 테마</vt:lpstr>
      <vt:lpstr>파이썬 완벽 가이드</vt:lpstr>
      <vt:lpstr>PowerPoint 프레젠테이션</vt:lpstr>
      <vt:lpstr>Introduction</vt:lpstr>
      <vt:lpstr>문서화 문자열과 doctest 모듈</vt:lpstr>
      <vt:lpstr>문서화 문자열과 doctest 모듈</vt:lpstr>
      <vt:lpstr>문서화 문자열과 doctest 모듈</vt:lpstr>
      <vt:lpstr>단위 테스트와 unittest 모듈</vt:lpstr>
      <vt:lpstr>단위 테스트와 unittest 모듈</vt:lpstr>
      <vt:lpstr>단위 테스트와 unittest 모듈</vt:lpstr>
      <vt:lpstr>단위 테스트와 unittest 모듈</vt:lpstr>
      <vt:lpstr>파이썬 디버거와 pdb 모듈</vt:lpstr>
      <vt:lpstr>파이썬 디버거와 pdb 모듈</vt:lpstr>
      <vt:lpstr>파이썬 디버거와 pdb 모듈</vt:lpstr>
      <vt:lpstr>파이썬 디버거와 pdb 모듈</vt:lpstr>
      <vt:lpstr>파이썬 디버거와 pdb 모듈</vt:lpstr>
      <vt:lpstr>파이썬 디버거와 pdb 모듈</vt:lpstr>
      <vt:lpstr>파이썬 디버거와 pdb 모듈</vt:lpstr>
      <vt:lpstr>파이썬 디버거와 pdb 모듈</vt:lpstr>
      <vt:lpstr>프로그램 프로파일링</vt:lpstr>
      <vt:lpstr>Conclusions</vt:lpstr>
      <vt:lpstr>References</vt:lpstr>
      <vt:lpstr>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</dc:title>
  <dc:creator>Spike</dc:creator>
  <cp:lastModifiedBy>BISE</cp:lastModifiedBy>
  <cp:revision>57</cp:revision>
  <cp:lastPrinted>2014-09-10T07:10:43Z</cp:lastPrinted>
  <dcterms:created xsi:type="dcterms:W3CDTF">2014-09-03T03:41:48Z</dcterms:created>
  <dcterms:modified xsi:type="dcterms:W3CDTF">2016-01-21T05:46:19Z</dcterms:modified>
</cp:coreProperties>
</file>