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64" r:id="rId3"/>
    <p:sldId id="257" r:id="rId4"/>
    <p:sldId id="297" r:id="rId5"/>
    <p:sldId id="275" r:id="rId6"/>
    <p:sldId id="298" r:id="rId7"/>
    <p:sldId id="300" r:id="rId8"/>
    <p:sldId id="280" r:id="rId9"/>
    <p:sldId id="301" r:id="rId10"/>
    <p:sldId id="302" r:id="rId11"/>
    <p:sldId id="281" r:id="rId12"/>
    <p:sldId id="303" r:id="rId13"/>
    <p:sldId id="304" r:id="rId14"/>
    <p:sldId id="282" r:id="rId15"/>
    <p:sldId id="283" r:id="rId16"/>
    <p:sldId id="284" r:id="rId17"/>
    <p:sldId id="291" r:id="rId18"/>
    <p:sldId id="305" r:id="rId19"/>
    <p:sldId id="285" r:id="rId20"/>
    <p:sldId id="292" r:id="rId21"/>
    <p:sldId id="306" r:id="rId22"/>
    <p:sldId id="307" r:id="rId23"/>
    <p:sldId id="308" r:id="rId24"/>
    <p:sldId id="310" r:id="rId25"/>
    <p:sldId id="309" r:id="rId26"/>
    <p:sldId id="311" r:id="rId27"/>
    <p:sldId id="312" r:id="rId28"/>
    <p:sldId id="313" r:id="rId29"/>
    <p:sldId id="314" r:id="rId30"/>
    <p:sldId id="315" r:id="rId31"/>
    <p:sldId id="316" r:id="rId32"/>
    <p:sldId id="317" r:id="rId33"/>
    <p:sldId id="319" r:id="rId34"/>
    <p:sldId id="320" r:id="rId35"/>
    <p:sldId id="321" r:id="rId36"/>
    <p:sldId id="322" r:id="rId37"/>
    <p:sldId id="323" r:id="rId38"/>
    <p:sldId id="286" r:id="rId39"/>
    <p:sldId id="324" r:id="rId40"/>
    <p:sldId id="325" r:id="rId41"/>
    <p:sldId id="326" r:id="rId42"/>
    <p:sldId id="327" r:id="rId43"/>
    <p:sldId id="328" r:id="rId44"/>
    <p:sldId id="329" r:id="rId45"/>
    <p:sldId id="287" r:id="rId46"/>
    <p:sldId id="330" r:id="rId47"/>
    <p:sldId id="265" r:id="rId48"/>
  </p:sldIdLst>
  <p:sldSz cx="12192000" cy="6858000"/>
  <p:notesSz cx="6735763" cy="9799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BE"/>
    <a:srgbClr val="232323"/>
    <a:srgbClr val="ECEBDC"/>
    <a:srgbClr val="0087F6"/>
    <a:srgbClr val="1595FF"/>
    <a:srgbClr val="4ABEE2"/>
    <a:srgbClr val="69BBFF"/>
    <a:srgbClr val="006CBD"/>
    <a:srgbClr val="005FB2"/>
    <a:srgbClr val="DDDD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13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16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16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D26F9D-7086-4874-9FD7-F2A60CF0EB4E}" type="datetimeFigureOut">
              <a:rPr lang="ko-KR" altLang="en-US" smtClean="0"/>
              <a:t>2016-01-11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8625" y="1225550"/>
            <a:ext cx="5878513" cy="33067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16076"/>
            <a:ext cx="5388610" cy="385860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07956"/>
            <a:ext cx="2918831" cy="4916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07956"/>
            <a:ext cx="2918831" cy="4916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A31438-A5F5-44EB-BE5E-87E3C318E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867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31438-A5F5-44EB-BE5E-87E3C318E7D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8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EC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59743" y="254441"/>
            <a:ext cx="7100514" cy="6376947"/>
          </a:xfrm>
          <a:prstGeom prst="rect">
            <a:avLst/>
          </a:prstGeom>
          <a:solidFill>
            <a:srgbClr val="0066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26720" y="899727"/>
            <a:ext cx="6697649" cy="897268"/>
          </a:xfrm>
        </p:spPr>
        <p:txBody>
          <a:bodyPr anchor="b">
            <a:normAutofit/>
          </a:bodyPr>
          <a:lstStyle>
            <a:lvl1pPr algn="l">
              <a:defRPr sz="35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26720" y="1937282"/>
            <a:ext cx="6697649" cy="228486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482CB-6BA5-419A-B1BB-DF7478CCF951}" type="datetime1">
              <a:rPr lang="ko-KR" altLang="en-US" smtClean="0"/>
              <a:t>2016-01-11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921691" y="6356350"/>
            <a:ext cx="2743200" cy="365125"/>
          </a:xfrm>
        </p:spPr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530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9843-BD1A-47E7-A2BB-197220B173B6}" type="datetime1">
              <a:rPr lang="ko-KR" altLang="en-US" smtClean="0"/>
              <a:t>2016-01-11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297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1B78-3988-4143-A9BC-8F1C94A8D24C}" type="datetime1">
              <a:rPr lang="ko-KR" altLang="en-US" smtClean="0"/>
              <a:t>2016-01-11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632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rgbClr val="EC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>
            <a:lvl1pPr>
              <a:defRPr b="1">
                <a:solidFill>
                  <a:srgbClr val="0066BE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232323"/>
                </a:solidFill>
              </a:defRPr>
            </a:lvl1pPr>
            <a:lvl2pPr>
              <a:defRPr>
                <a:solidFill>
                  <a:srgbClr val="232323"/>
                </a:solidFill>
              </a:defRPr>
            </a:lvl2pPr>
            <a:lvl3pPr>
              <a:defRPr>
                <a:solidFill>
                  <a:srgbClr val="232323"/>
                </a:solidFill>
              </a:defRPr>
            </a:lvl3pPr>
            <a:lvl4pPr>
              <a:defRPr>
                <a:solidFill>
                  <a:srgbClr val="232323"/>
                </a:solidFill>
              </a:defRPr>
            </a:lvl4pPr>
            <a:lvl5pPr>
              <a:defRPr>
                <a:solidFill>
                  <a:srgbClr val="232323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4027F-A5DF-4DB0-BB5E-282E903BA604}" type="datetime1">
              <a:rPr lang="ko-KR" altLang="en-US" smtClean="0"/>
              <a:t>2016-01-11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931118" y="6356350"/>
            <a:ext cx="2743200" cy="365125"/>
          </a:xfrm>
        </p:spPr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838200" y="1192696"/>
            <a:ext cx="10515600" cy="0"/>
          </a:xfrm>
          <a:prstGeom prst="line">
            <a:avLst/>
          </a:prstGeom>
          <a:ln w="19050">
            <a:solidFill>
              <a:srgbClr val="0066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041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24F3-1261-4349-8FA1-CC02DAA35899}" type="datetime1">
              <a:rPr lang="ko-KR" altLang="en-US" smtClean="0"/>
              <a:t>2016-01-11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880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A13B-C207-49EC-8727-27D4E7FF7581}" type="datetime1">
              <a:rPr lang="ko-KR" altLang="en-US" smtClean="0"/>
              <a:t>2016-01-11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915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000B-DFB4-4B70-A1BE-3559BE293D3F}" type="datetime1">
              <a:rPr lang="ko-KR" altLang="en-US" smtClean="0"/>
              <a:t>2016-01-11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656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7016-71B0-4603-BBFE-956FA452E2D1}" type="datetime1">
              <a:rPr lang="ko-KR" altLang="en-US" smtClean="0"/>
              <a:t>2016-01-11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824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36D1-BAF2-4110-B4EE-BC3791F6F456}" type="datetime1">
              <a:rPr lang="ko-KR" altLang="en-US" smtClean="0"/>
              <a:t>2016-01-11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458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795F3-BF2C-4AFF-A57E-2608F9928445}" type="datetime1">
              <a:rPr lang="ko-KR" altLang="en-US" smtClean="0"/>
              <a:t>2016-01-11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635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9B02-6B5A-4015-8780-DA392778EA96}" type="datetime1">
              <a:rPr lang="ko-KR" altLang="en-US" smtClean="0"/>
              <a:t>2016-01-11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63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7B9C7-1586-4B1C-A218-E5F025B183C0}" type="datetime1">
              <a:rPr lang="ko-KR" altLang="en-US" smtClean="0"/>
              <a:t>2016-01-11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010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26720" y="1011045"/>
            <a:ext cx="6697649" cy="1487057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완벽 가이드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26720" y="2498102"/>
            <a:ext cx="6697649" cy="750258"/>
          </a:xfrm>
        </p:spPr>
        <p:txBody>
          <a:bodyPr/>
          <a:lstStyle/>
          <a:p>
            <a:r>
              <a:rPr lang="en-US" altLang="ko-KR" i="1" dirty="0" smtClean="0"/>
              <a:t>Ch3. </a:t>
            </a:r>
            <a:r>
              <a:rPr lang="ko-KR" altLang="en-US" i="1" dirty="0" smtClean="0"/>
              <a:t>타입과 객체</a:t>
            </a:r>
            <a:endParaRPr lang="ko-KR" alt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5820355" y="5963478"/>
            <a:ext cx="1304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bg1"/>
                </a:solidFill>
              </a:rPr>
              <a:t>S.-I. Kang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53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참조 횟수와 쓰레기 수집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838200" y="1531251"/>
            <a:ext cx="10515600" cy="712328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더 이상 사용되지 않는 객체들 간에 순환 의존성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(circular dependency)</a:t>
            </a:r>
            <a:r>
              <a:rPr lang="ko-KR" altLang="en-US" sz="2000" dirty="0" smtClean="0"/>
              <a:t>이 존재하는 경우가 있다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38200" y="2243579"/>
            <a:ext cx="10515600" cy="19136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a = { }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b = { }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a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['b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'] = b # a</a:t>
            </a:r>
            <a:r>
              <a:rPr lang="ko-KR" altLang="en-US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는 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b</a:t>
            </a:r>
            <a:r>
              <a:rPr lang="ko-KR" altLang="en-US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에 대한 참조를 </a:t>
            </a:r>
            <a:r>
              <a:rPr lang="ko-KR" altLang="en-US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담고 </a:t>
            </a:r>
            <a:r>
              <a:rPr lang="ko-KR" altLang="en-US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있다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b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['a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'] = a # b</a:t>
            </a:r>
            <a:r>
              <a:rPr lang="ko-KR" altLang="en-US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는 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a</a:t>
            </a:r>
            <a:r>
              <a:rPr lang="ko-KR" altLang="en-US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에 대한 참조를 담고 있다</a:t>
            </a:r>
          </a:p>
          <a:p>
            <a:endParaRPr lang="ko-KR" altLang="en-US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del a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del b</a:t>
            </a: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838200" y="4329131"/>
            <a:ext cx="10515600" cy="2231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del</a:t>
            </a:r>
            <a:r>
              <a:rPr lang="ko-KR" altLang="en-US" sz="2000" dirty="0"/>
              <a:t>문은 </a:t>
            </a:r>
            <a:r>
              <a:rPr lang="en-US" altLang="ko-KR" sz="2000" dirty="0"/>
              <a:t>a</a:t>
            </a:r>
            <a:r>
              <a:rPr lang="ko-KR" altLang="en-US" sz="2000" dirty="0"/>
              <a:t>와 </a:t>
            </a:r>
            <a:r>
              <a:rPr lang="en-US" altLang="ko-KR" sz="2000" dirty="0"/>
              <a:t>b</a:t>
            </a:r>
            <a:r>
              <a:rPr lang="ko-KR" altLang="en-US" sz="2000" dirty="0"/>
              <a:t>의 참조 횟수를 하나씩 줄이고 내부 객체들을 가리키는 이름들을 파괴한다</a:t>
            </a:r>
            <a:r>
              <a:rPr lang="en-US" altLang="ko-KR" sz="2000" dirty="0"/>
              <a:t>. </a:t>
            </a:r>
            <a:r>
              <a:rPr lang="ko-KR" altLang="en-US" sz="2000" dirty="0"/>
              <a:t>그러나 둘 다 서로에 대한 참조를 갖고 있기 때문에 참조 횟수가 </a:t>
            </a:r>
            <a:r>
              <a:rPr lang="en-US" altLang="ko-KR" sz="2000" dirty="0"/>
              <a:t>0</a:t>
            </a:r>
            <a:r>
              <a:rPr lang="ko-KR" altLang="en-US" sz="2000" dirty="0"/>
              <a:t>이 되지 못하고 이들은 할당된 채로 그대로 남겨지게 된다</a:t>
            </a:r>
            <a:r>
              <a:rPr lang="en-US" altLang="ko-KR" sz="2000" dirty="0"/>
              <a:t>(</a:t>
            </a:r>
            <a:r>
              <a:rPr lang="ko-KR" altLang="en-US" sz="2000" b="1" dirty="0"/>
              <a:t>메모리 누수를 일으킨다</a:t>
            </a:r>
            <a:r>
              <a:rPr lang="en-US" altLang="ko-KR" sz="2000" dirty="0"/>
              <a:t>). </a:t>
            </a:r>
            <a:r>
              <a:rPr lang="ko-KR" altLang="en-US" sz="2000" dirty="0"/>
              <a:t>이러한 문제를 해결하기 위해서 인터프리터는 주기적으로 접근 불가능한 객체들의 순환 참조를 감지하는 순환 참조 감지기</a:t>
            </a:r>
            <a:r>
              <a:rPr lang="en-US" altLang="ko-KR" sz="2000" dirty="0"/>
              <a:t>(cycle detector)</a:t>
            </a:r>
            <a:r>
              <a:rPr lang="ko-KR" altLang="en-US" sz="2000" dirty="0"/>
              <a:t>를 구동한다</a:t>
            </a:r>
            <a:r>
              <a:rPr lang="en-US" altLang="ko-KR" sz="2000" dirty="0"/>
              <a:t>. </a:t>
            </a:r>
            <a:r>
              <a:rPr lang="ko-KR" altLang="en-US" sz="2000" dirty="0"/>
              <a:t>인터프리터가 실행 중에 메모리를 더 많이 쓰게 됨에 따라 순환 참조 감지 알고리즘이 주기적으로 실행된다</a:t>
            </a:r>
            <a:r>
              <a:rPr lang="en-US" altLang="ko-KR" sz="2000" dirty="0"/>
              <a:t>. </a:t>
            </a:r>
            <a:r>
              <a:rPr lang="ko-KR" altLang="en-US" sz="2000" dirty="0"/>
              <a:t>쓰레기 수집이 작동하는 방식은 </a:t>
            </a:r>
            <a:r>
              <a:rPr lang="en-US" altLang="ko-KR" sz="2000" b="1" dirty="0" err="1"/>
              <a:t>gc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모듈에 있는 함수들을 사용하여 세세하게 조정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제어할 수 있다</a:t>
            </a:r>
            <a:r>
              <a:rPr lang="en-US" altLang="ko-KR" sz="2000" b="1" dirty="0"/>
              <a:t>.(13</a:t>
            </a:r>
            <a:r>
              <a:rPr lang="ko-KR" altLang="en-US" sz="2000" b="1" dirty="0"/>
              <a:t>장 참고</a:t>
            </a:r>
            <a:r>
              <a:rPr lang="en-US" altLang="ko-KR" sz="20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8118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참조와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복사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38200" y="1901337"/>
            <a:ext cx="10515600" cy="21783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&gt;&gt;&gt; a = [1,2,3,4]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&gt;&gt;&gt; b = 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a		# 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b</a:t>
            </a:r>
            <a:r>
              <a:rPr lang="ko-KR" altLang="en-US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는 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a</a:t>
            </a:r>
            <a:r>
              <a:rPr lang="ko-KR" altLang="en-US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에 대한 참조이다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&gt;&gt;&gt; b is a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True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&gt;&gt;&gt; b[2] = -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100		# 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b</a:t>
            </a:r>
            <a:r>
              <a:rPr lang="ko-KR" altLang="en-US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에 있는 한 원소를 변경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&gt;&gt;&gt;a 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			# 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a</a:t>
            </a:r>
            <a:r>
              <a:rPr lang="ko-KR" altLang="en-US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도 변경된 것에 주목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[ 1, 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2, -100, 4]</a:t>
            </a:r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1355431"/>
            <a:ext cx="9464040" cy="545906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참조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0600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참조와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복사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38200" y="1901338"/>
            <a:ext cx="10515600" cy="35756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&gt;&gt;&gt; a = 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[1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, 2, 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[3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, 4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]]</a:t>
            </a:r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&gt;&gt;&gt; b = list(a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)			# 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a </a:t>
            </a:r>
            <a:r>
              <a:rPr lang="ko-KR" altLang="en-US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에 대한 얕</a:t>
            </a:r>
            <a:r>
              <a:rPr lang="ko-KR" altLang="en-US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은 </a:t>
            </a:r>
            <a:r>
              <a:rPr lang="ko-KR" altLang="en-US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복사본을 생성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&gt;&gt;&gt; b is a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False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b.append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(100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)		# 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b</a:t>
            </a:r>
            <a:r>
              <a:rPr lang="ko-KR" altLang="en-US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에 새로운 원소를 하나 추가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&gt;&gt;&gt; b</a:t>
            </a:r>
          </a:p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[1, 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2, [3, 4], 100]</a:t>
            </a:r>
          </a:p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&gt;&gt;&gt; a 				# 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a</a:t>
            </a:r>
            <a:r>
              <a:rPr lang="ko-KR" altLang="en-US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가 변하지 않은 것에 주목</a:t>
            </a:r>
          </a:p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[1, 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2, [3, 4]]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&gt;&gt;&gt; b[2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][0]</a:t>
            </a:r>
            <a:r>
              <a:rPr lang="ko-KR" altLang="en-US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= -100 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		# 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b</a:t>
            </a:r>
            <a:r>
              <a:rPr lang="ko-KR" altLang="en-US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에 들어 있는 원소를 변경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&gt;&gt;&gt; b</a:t>
            </a:r>
          </a:p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[1, 2, [-100, 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], 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100]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a				# 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a</a:t>
            </a:r>
            <a:r>
              <a:rPr lang="ko-KR" altLang="en-US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도 변한 것에 주목</a:t>
            </a:r>
          </a:p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[1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2, [-100, 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]]</a:t>
            </a:r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1355431"/>
            <a:ext cx="9464040" cy="545906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얕은 복사 </a:t>
            </a:r>
            <a:r>
              <a:rPr lang="en-US" altLang="ko-KR" sz="2000" dirty="0" smtClean="0"/>
              <a:t>(Shallow copy)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2376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참조와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복사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38200" y="1901338"/>
            <a:ext cx="10515600" cy="22087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&gt;&gt;&gt; import copy</a:t>
            </a:r>
          </a:p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&gt;&gt;&gt; a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= [1, 2, [3, 4]]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&gt;&gt;&gt; b = 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copy.deepcopy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(a)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&gt;&gt;&gt; b[2][0] = -100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&gt;&gt;&gt; b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[ 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1, 2, [-100, 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4]]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&gt;&gt;&gt;a 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			# 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a</a:t>
            </a:r>
            <a:r>
              <a:rPr lang="ko-KR" altLang="en-US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가 변경되지 않은 것에 주목</a:t>
            </a:r>
          </a:p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[1, 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2, [3, 4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]]</a:t>
            </a:r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1355431"/>
            <a:ext cx="9464040" cy="545906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깊은 복사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(Deep copy)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9564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급 객체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38200" y="2398887"/>
            <a:ext cx="10515600" cy="12544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items = {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'number' : 42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'text' : 'hello world'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  <a:endParaRPr lang="en-US" altLang="ko-KR" sz="1500" dirty="0" smtClean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1438497"/>
            <a:ext cx="9464040" cy="960390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파이썬에서</a:t>
            </a:r>
            <a:r>
              <a:rPr lang="ko-KR" altLang="en-US" sz="2000" dirty="0" smtClean="0"/>
              <a:t> 모든 객체는 </a:t>
            </a:r>
            <a:r>
              <a:rPr lang="en-US" altLang="ko-KR" sz="2000" dirty="0" smtClean="0"/>
              <a:t>‘1</a:t>
            </a:r>
            <a:r>
              <a:rPr lang="ko-KR" altLang="en-US" sz="2000" dirty="0" smtClean="0"/>
              <a:t>급 </a:t>
            </a:r>
            <a:r>
              <a:rPr lang="en-US" altLang="ko-KR" sz="2000" dirty="0" smtClean="0"/>
              <a:t>(first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class)’</a:t>
            </a:r>
            <a:r>
              <a:rPr lang="ko-KR" altLang="en-US" sz="2000" dirty="0" smtClean="0"/>
              <a:t>이다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모든 객체는 동일한 지위를 지닌다는 것을 의미한다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38200" y="4327734"/>
            <a:ext cx="10515600" cy="17242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items ["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func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"] = abs 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		# 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abs( ) </a:t>
            </a:r>
            <a:r>
              <a:rPr lang="ko-KR" altLang="en-US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함수를 추가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import math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items ["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mod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] 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= math 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		# </a:t>
            </a:r>
            <a:r>
              <a:rPr lang="ko-KR" altLang="en-US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모듈을 </a:t>
            </a:r>
            <a:r>
              <a:rPr lang="ko-KR" altLang="en-US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추가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items["error"] = 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ValueError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	# </a:t>
            </a:r>
            <a:r>
              <a:rPr lang="ko-KR" altLang="en-US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예외 타입을 추가</a:t>
            </a:r>
          </a:p>
          <a:p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nums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= 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[1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, 2, 3, 4]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items["append"] = 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nums.append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	# </a:t>
            </a:r>
            <a:r>
              <a:rPr lang="ko-KR" altLang="en-US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다른 객체의 </a:t>
            </a:r>
            <a:r>
              <a:rPr lang="ko-KR" altLang="en-US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메서드를</a:t>
            </a:r>
            <a:r>
              <a:rPr lang="ko-KR" altLang="en-US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추가</a:t>
            </a:r>
            <a:endParaRPr lang="en-US" altLang="ko-KR" sz="1500" dirty="0" smtClean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838200" y="3875676"/>
            <a:ext cx="10515600" cy="4512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smtClean="0"/>
              <a:t>앞의 사전에 일반적이지 않은 항목을 더 추가해보면 더 확실하게 이해할 수 있다</a:t>
            </a:r>
            <a:r>
              <a:rPr lang="en-US" altLang="ko-KR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127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급 객체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38200" y="2558862"/>
            <a:ext cx="10515600" cy="30406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&gt;&gt;&gt; items["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func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"](-45) 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			# 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abs(-45) </a:t>
            </a:r>
            <a:r>
              <a:rPr lang="ko-KR" altLang="en-US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를 실행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45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&gt;&gt;&gt; items["mod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"].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sqrt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(4) 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		# 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math.sqrt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(4) </a:t>
            </a:r>
            <a:r>
              <a:rPr lang="ko-KR" altLang="en-US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를 실행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2.0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&gt;&gt;&gt; try: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... x = 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int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("a lot")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... except items[ “error”] as e: 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	# 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except </a:t>
            </a:r>
            <a:r>
              <a:rPr lang="en-US" altLang="ko-KR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ValueError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as 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e</a:t>
            </a:r>
            <a:r>
              <a:rPr lang="ko-KR" altLang="en-US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와 </a:t>
            </a:r>
            <a:r>
              <a:rPr lang="ko-KR" altLang="en-US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동일</a:t>
            </a:r>
            <a:endParaRPr lang="ko-KR" altLang="en-US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... print("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Couldn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’ t convert")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Couldn't convert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&gt;&gt;&gt; items["append"](100) 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		# </a:t>
            </a:r>
            <a:r>
              <a:rPr lang="en-US" altLang="ko-KR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nums.append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(100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) </a:t>
            </a:r>
            <a:r>
              <a:rPr lang="ko-KR" altLang="en-US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실행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nums</a:t>
            </a:r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[1, 2, 3, 4, 100]</a:t>
            </a:r>
            <a:endParaRPr lang="en-US" altLang="ko-KR" sz="1500" dirty="0" smtClean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1547826"/>
            <a:ext cx="9464040" cy="1011036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앞의 예에서 사전 </a:t>
            </a:r>
            <a:r>
              <a:rPr lang="en-US" altLang="ko-KR" sz="2000" dirty="0" smtClean="0"/>
              <a:t>items</a:t>
            </a:r>
            <a:r>
              <a:rPr lang="ko-KR" altLang="en-US" sz="2000" dirty="0" smtClean="0"/>
              <a:t>는 함수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모듈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예외 및 다른 객체의 </a:t>
            </a:r>
            <a:r>
              <a:rPr lang="ko-KR" altLang="en-US" sz="2000" dirty="0" err="1" smtClean="0"/>
              <a:t>메서드를</a:t>
            </a:r>
            <a:r>
              <a:rPr lang="ko-KR" altLang="en-US" sz="2000" dirty="0" smtClean="0"/>
              <a:t> 담는다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원할 경우 원래는 이름이 나타나야 할 자리에 </a:t>
            </a:r>
            <a:r>
              <a:rPr lang="en-US" altLang="ko-KR" sz="2000" dirty="0" smtClean="0"/>
              <a:t>items</a:t>
            </a:r>
            <a:r>
              <a:rPr lang="ko-KR" altLang="en-US" sz="2000" dirty="0" smtClean="0"/>
              <a:t>에 대한 사전 검색을 대신 사용할 수도 있으며 그래도 코드는 문제없이 실행된다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7904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급 객체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38200" y="2300304"/>
            <a:ext cx="10515600" cy="19308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line = 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“GOOG,100,490.10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”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field_types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= [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str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int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, float]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raw_fields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line.split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(‘,’)</a:t>
            </a:r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fields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= [ty(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val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) for 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ty,val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in zip(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field_types,raw_fields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)]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&gt;&gt;&gt; fields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[ ‘ GOOG ’ ' 100, 490.10000000000002]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1479292"/>
            <a:ext cx="10515600" cy="697704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“GOOG,100,490.10”</a:t>
            </a:r>
            <a:r>
              <a:rPr lang="ko-KR" altLang="en-US" sz="2000" dirty="0" smtClean="0"/>
              <a:t>라는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텍스트가 주어졌을 때 이것을 타입이 적절히 변환된 필드들의 리스트로 변환하고 싶다면</a:t>
            </a:r>
            <a:r>
              <a:rPr lang="en-US" altLang="ko-KR" sz="2000" dirty="0" smtClean="0"/>
              <a:t>..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0603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표현을 위한 내장 타입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17</a:t>
            </a:fld>
            <a:endParaRPr lang="ko-KR" altLang="en-US"/>
          </a:p>
        </p:txBody>
      </p:sp>
      <p:graphicFrame>
        <p:nvGraphicFramePr>
          <p:cNvPr id="9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9982918"/>
              </p:ext>
            </p:extLst>
          </p:nvPr>
        </p:nvGraphicFramePr>
        <p:xfrm>
          <a:off x="838200" y="1382290"/>
          <a:ext cx="10515600" cy="4757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1255"/>
                <a:gridCol w="1554480"/>
                <a:gridCol w="6889865"/>
              </a:tblGrid>
              <a:tr h="36058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rgbClr val="4ABEE2"/>
                          </a:solidFill>
                        </a:rPr>
                        <a:t>타입 범주</a:t>
                      </a:r>
                      <a:endParaRPr lang="ko-KR" altLang="en-US" dirty="0">
                        <a:solidFill>
                          <a:srgbClr val="4ABEE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rgbClr val="4ABEE2"/>
                          </a:solidFill>
                        </a:rPr>
                        <a:t>타입 이름</a:t>
                      </a:r>
                      <a:endParaRPr lang="ko-KR" altLang="en-US" dirty="0">
                        <a:solidFill>
                          <a:srgbClr val="4ABEE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rgbClr val="4ABEE2"/>
                          </a:solidFill>
                        </a:rPr>
                        <a:t>설명</a:t>
                      </a:r>
                      <a:endParaRPr lang="ko-KR" altLang="en-US" dirty="0">
                        <a:solidFill>
                          <a:srgbClr val="4ABEE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없음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(none)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type(None)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널 객체인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 rowSpan="5">
                  <a:txBody>
                    <a:bodyPr/>
                    <a:lstStyle/>
                    <a:p>
                      <a:pPr algn="l" latinLnBrk="1"/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숫자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(number)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정수</a:t>
                      </a:r>
                      <a:endParaRPr lang="en-US" altLang="ko-KR" sz="18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임의 정밀도 정수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파이썬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에만있음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부동소수점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complex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복소수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bool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불리언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(True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나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False)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 rowSpan="5">
                  <a:txBody>
                    <a:bodyPr/>
                    <a:lstStyle/>
                    <a:p>
                      <a:pPr algn="l" latinLnBrk="1"/>
                      <a:r>
                        <a:rPr lang="ko-KR" altLang="en-US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순서열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(sequence)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문자열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unicode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유니코드 문자열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파이썬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에만 있음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리스트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tuple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튜플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xrange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xrange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로 생성되는 정수 범위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파이썬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에서는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range)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549470" y="6346206"/>
            <a:ext cx="336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232323"/>
                </a:solidFill>
              </a:rPr>
              <a:t>데이터 표현을 위한 내장 타입</a:t>
            </a:r>
            <a:endParaRPr lang="ko-KR" altLang="en-US" dirty="0">
              <a:solidFill>
                <a:srgbClr val="2323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45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표현을 위한 내장 타입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18</a:t>
            </a:fld>
            <a:endParaRPr lang="ko-KR" altLang="en-US"/>
          </a:p>
        </p:txBody>
      </p:sp>
      <p:graphicFrame>
        <p:nvGraphicFramePr>
          <p:cNvPr id="9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5960089"/>
              </p:ext>
            </p:extLst>
          </p:nvPr>
        </p:nvGraphicFramePr>
        <p:xfrm>
          <a:off x="838200" y="1382290"/>
          <a:ext cx="10515600" cy="1563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1255"/>
                <a:gridCol w="1554480"/>
                <a:gridCol w="6889865"/>
              </a:tblGrid>
              <a:tr h="36058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rgbClr val="4ABEE2"/>
                          </a:solidFill>
                        </a:rPr>
                        <a:t>타입 범주</a:t>
                      </a:r>
                      <a:endParaRPr lang="ko-KR" altLang="en-US" dirty="0">
                        <a:solidFill>
                          <a:srgbClr val="4ABEE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rgbClr val="4ABEE2"/>
                          </a:solidFill>
                        </a:rPr>
                        <a:t>타입 이름</a:t>
                      </a:r>
                      <a:endParaRPr lang="ko-KR" altLang="en-US" dirty="0">
                        <a:solidFill>
                          <a:srgbClr val="4ABEE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rgbClr val="4ABEE2"/>
                          </a:solidFill>
                        </a:rPr>
                        <a:t>설명</a:t>
                      </a:r>
                      <a:endParaRPr lang="ko-KR" altLang="en-US" dirty="0">
                        <a:solidFill>
                          <a:srgbClr val="4ABEE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매핑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(mapping)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사전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집합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(set)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변경 가능한 집합</a:t>
                      </a:r>
                      <a:endParaRPr lang="en-US" altLang="ko-KR" sz="18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frozenset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변경 불가능한 집합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549470" y="3230855"/>
            <a:ext cx="336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232323"/>
                </a:solidFill>
              </a:rPr>
              <a:t>데이터 표현을 위한 내장 타입</a:t>
            </a:r>
            <a:endParaRPr lang="ko-KR" altLang="en-US" dirty="0">
              <a:solidFill>
                <a:srgbClr val="2323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1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표현을 위한 내장 타입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838200" y="1463357"/>
            <a:ext cx="10515600" cy="5178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 smtClean="0"/>
              <a:t>None </a:t>
            </a:r>
            <a:r>
              <a:rPr lang="ko-KR" altLang="en-US" sz="2400" b="1" dirty="0" smtClean="0"/>
              <a:t>타입</a:t>
            </a:r>
            <a:endParaRPr lang="en-US" altLang="ko-KR" sz="2400" b="1" dirty="0" smtClean="0"/>
          </a:p>
          <a:p>
            <a:pPr marL="0" indent="0">
              <a:buNone/>
            </a:pPr>
            <a:endParaRPr lang="en-US" altLang="ko-KR" sz="1000" dirty="0" smtClean="0"/>
          </a:p>
          <a:p>
            <a:r>
              <a:rPr lang="en-US" altLang="ko-KR" sz="2000" dirty="0"/>
              <a:t>None </a:t>
            </a:r>
            <a:r>
              <a:rPr lang="ko-KR" altLang="en-US" sz="2000" dirty="0"/>
              <a:t>타입은 널 객체</a:t>
            </a:r>
            <a:r>
              <a:rPr lang="en-US" altLang="ko-KR" sz="2000" dirty="0"/>
              <a:t>(</a:t>
            </a:r>
            <a:r>
              <a:rPr lang="ko-KR" altLang="en-US" sz="2000" dirty="0"/>
              <a:t>아무 값이 없는 객체</a:t>
            </a:r>
            <a:r>
              <a:rPr lang="en-US" altLang="ko-KR" sz="2000" dirty="0"/>
              <a:t>)</a:t>
            </a:r>
            <a:r>
              <a:rPr lang="ko-KR" altLang="en-US" sz="2000" dirty="0"/>
              <a:t>를 나타낸다</a:t>
            </a:r>
            <a:r>
              <a:rPr lang="en-US" altLang="ko-KR" sz="2000" dirty="0"/>
              <a:t>. </a:t>
            </a:r>
            <a:r>
              <a:rPr lang="ko-KR" altLang="en-US" sz="2000" dirty="0" err="1" smtClean="0"/>
              <a:t>파이썬에서는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정확히 </a:t>
            </a:r>
            <a:r>
              <a:rPr lang="ko-KR" altLang="en-US" sz="2000" dirty="0" smtClean="0"/>
              <a:t>하나의 </a:t>
            </a:r>
            <a:r>
              <a:rPr lang="ko-KR" altLang="en-US" sz="2000" dirty="0"/>
              <a:t>널 객체가 제공되며 이를 프로그램 코드에서는 </a:t>
            </a:r>
            <a:r>
              <a:rPr lang="en-US" altLang="ko-KR" sz="2000" dirty="0"/>
              <a:t>None</a:t>
            </a:r>
            <a:r>
              <a:rPr lang="ko-KR" altLang="en-US" sz="2000" dirty="0"/>
              <a:t>이라고 쓴다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이 </a:t>
            </a:r>
            <a:r>
              <a:rPr lang="ko-KR" altLang="en-US" sz="2000" dirty="0"/>
              <a:t>객체는 </a:t>
            </a:r>
            <a:r>
              <a:rPr lang="ko-KR" altLang="en-US" sz="2000" dirty="0" smtClean="0"/>
              <a:t>값을 </a:t>
            </a:r>
            <a:r>
              <a:rPr lang="ko-KR" altLang="en-US" sz="2000" dirty="0"/>
              <a:t>반환하지 않는 함수에 의해서 반환된다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None</a:t>
            </a:r>
            <a:r>
              <a:rPr lang="ko-KR" altLang="en-US" sz="2000" dirty="0"/>
              <a:t>은 생략해도 되는 인수의 기본 </a:t>
            </a:r>
            <a:r>
              <a:rPr lang="ko-KR" altLang="en-US" sz="2000" dirty="0" smtClean="0"/>
              <a:t>값으로 </a:t>
            </a:r>
            <a:r>
              <a:rPr lang="ko-KR" altLang="en-US" sz="2000" dirty="0"/>
              <a:t>흔히 시용되어 함수에서 </a:t>
            </a:r>
            <a:r>
              <a:rPr lang="ko-KR" altLang="en-US" sz="2000" dirty="0" err="1" smtClean="0"/>
              <a:t>호출자</a:t>
            </a:r>
            <a:r>
              <a:rPr lang="ko-KR" altLang="en-US" sz="2000" dirty="0" smtClean="0"/>
              <a:t> 쪽에서 </a:t>
            </a:r>
            <a:r>
              <a:rPr lang="ko-KR" altLang="en-US" sz="2000" dirty="0"/>
              <a:t>실제로 해당 인수에 대한 값을 </a:t>
            </a:r>
            <a:r>
              <a:rPr lang="ko-KR" altLang="en-US" sz="2000" dirty="0" smtClean="0"/>
              <a:t>지정하였는지의 </a:t>
            </a:r>
            <a:r>
              <a:rPr lang="ko-KR" altLang="en-US" sz="2000" dirty="0"/>
              <a:t>여부를 검사할 수 있게 한다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None</a:t>
            </a:r>
            <a:r>
              <a:rPr lang="ko-KR" altLang="en-US" sz="2000" dirty="0"/>
              <a:t>은 아무런 속성도 지니지 않으며 </a:t>
            </a:r>
            <a:r>
              <a:rPr lang="ko-KR" altLang="en-US" sz="2000" dirty="0" err="1" smtClean="0"/>
              <a:t>불리언</a:t>
            </a:r>
            <a:r>
              <a:rPr lang="ko-KR" altLang="en-US" sz="2000" dirty="0" smtClean="0"/>
              <a:t> </a:t>
            </a:r>
            <a:r>
              <a:rPr lang="ko-KR" altLang="en-US" sz="2000" dirty="0" err="1"/>
              <a:t>표현식에서</a:t>
            </a:r>
            <a:r>
              <a:rPr lang="ko-KR" altLang="en-US" sz="2000" dirty="0"/>
              <a:t> </a:t>
            </a:r>
            <a:r>
              <a:rPr lang="en-US" altLang="ko-KR" sz="2000" dirty="0"/>
              <a:t>False</a:t>
            </a:r>
            <a:r>
              <a:rPr lang="ko-KR" altLang="en-US" sz="2000" dirty="0"/>
              <a:t>로 평가된다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9952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78730" y="1734532"/>
            <a:ext cx="485261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dirty="0" smtClean="0">
                <a:solidFill>
                  <a:schemeClr val="bg1"/>
                </a:solidFill>
              </a:rPr>
              <a:t>용어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z="2000" dirty="0" smtClean="0">
                <a:solidFill>
                  <a:schemeClr val="bg1"/>
                </a:solidFill>
              </a:rPr>
              <a:t>객체 신원과 타입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z="2000" dirty="0" smtClean="0">
                <a:solidFill>
                  <a:schemeClr val="bg1"/>
                </a:solidFill>
              </a:rPr>
              <a:t>참조 횟수와 쓰레기 수집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z="2000" dirty="0" smtClean="0">
                <a:solidFill>
                  <a:schemeClr val="bg1"/>
                </a:solidFill>
              </a:rPr>
              <a:t>참조와 복사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US" altLang="ko-KR" sz="2000" dirty="0" smtClean="0">
                <a:solidFill>
                  <a:schemeClr val="bg1"/>
                </a:solidFill>
              </a:rPr>
              <a:t>1</a:t>
            </a:r>
            <a:r>
              <a:rPr lang="ko-KR" altLang="en-US" sz="2000" dirty="0" smtClean="0">
                <a:solidFill>
                  <a:schemeClr val="bg1"/>
                </a:solidFill>
              </a:rPr>
              <a:t>급 객체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z="2000" dirty="0" smtClean="0">
                <a:solidFill>
                  <a:schemeClr val="bg1"/>
                </a:solidFill>
              </a:rPr>
              <a:t>데이터 표현을 위한 내장 타입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z="2000" dirty="0" smtClean="0">
                <a:solidFill>
                  <a:schemeClr val="bg1"/>
                </a:solidFill>
              </a:rPr>
              <a:t>프로그램 구조를 나타내는 내장 </a:t>
            </a:r>
            <a:r>
              <a:rPr lang="ko-KR" altLang="en-US" sz="2000" dirty="0" smtClean="0">
                <a:solidFill>
                  <a:schemeClr val="bg1"/>
                </a:solidFill>
              </a:rPr>
              <a:t>타입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z="2000" dirty="0" smtClean="0">
                <a:solidFill>
                  <a:schemeClr val="bg1"/>
                </a:solidFill>
              </a:rPr>
              <a:t>객체의 </a:t>
            </a:r>
            <a:r>
              <a:rPr lang="ko-KR" altLang="en-US" sz="2000" dirty="0" smtClean="0">
                <a:solidFill>
                  <a:schemeClr val="bg1"/>
                </a:solidFill>
              </a:rPr>
              <a:t>작동 방식과 특수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메서드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8730" y="904972"/>
            <a:ext cx="19301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</a:rPr>
              <a:t>Contents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23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표현을 위한 내장 타입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463357"/>
            <a:ext cx="10515600" cy="49706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b="1" dirty="0" smtClean="0"/>
              <a:t>숫자 타입</a:t>
            </a:r>
            <a:endParaRPr lang="en-US" altLang="ko-KR" sz="2400" b="1" dirty="0" smtClean="0"/>
          </a:p>
          <a:p>
            <a:pPr marL="0" indent="0">
              <a:buNone/>
            </a:pPr>
            <a:endParaRPr lang="en-US" altLang="ko-KR" sz="1000" dirty="0" smtClean="0"/>
          </a:p>
          <a:p>
            <a:r>
              <a:rPr lang="ko-KR" altLang="en-US" sz="2000" dirty="0" err="1" smtClean="0"/>
              <a:t>파이썬은</a:t>
            </a:r>
            <a:r>
              <a:rPr lang="ko-KR" altLang="en-US" sz="2000" dirty="0" smtClean="0"/>
              <a:t> </a:t>
            </a:r>
            <a:r>
              <a:rPr lang="ko-KR" altLang="en-US" sz="2000" dirty="0" err="1"/>
              <a:t>불리언</a:t>
            </a:r>
            <a:r>
              <a:rPr lang="en-US" altLang="ko-KR" sz="2000" dirty="0"/>
              <a:t>, </a:t>
            </a:r>
            <a:r>
              <a:rPr lang="ko-KR" altLang="en-US" sz="2000" dirty="0"/>
              <a:t>정수</a:t>
            </a:r>
            <a:r>
              <a:rPr lang="en-US" altLang="ko-KR" sz="2000" dirty="0"/>
              <a:t>, </a:t>
            </a:r>
            <a:r>
              <a:rPr lang="ko-KR" altLang="en-US" sz="2000" dirty="0"/>
              <a:t>긴 정수</a:t>
            </a:r>
            <a:r>
              <a:rPr lang="en-US" altLang="ko-KR" sz="2000" dirty="0"/>
              <a:t>, </a:t>
            </a:r>
            <a:r>
              <a:rPr lang="ko-KR" altLang="en-US" sz="2000" dirty="0"/>
              <a:t>부동 소수점 수</a:t>
            </a:r>
            <a:r>
              <a:rPr lang="en-US" altLang="ko-KR" sz="2000" dirty="0"/>
              <a:t>, </a:t>
            </a:r>
            <a:r>
              <a:rPr lang="ko-KR" altLang="en-US" sz="2000" dirty="0"/>
              <a:t>복소수</a:t>
            </a:r>
            <a:r>
              <a:rPr lang="en-US" altLang="ko-KR" sz="2000" dirty="0"/>
              <a:t>, </a:t>
            </a:r>
            <a:r>
              <a:rPr lang="ko-KR" altLang="en-US" sz="2000" dirty="0"/>
              <a:t>이렇게 다섯 가지의 </a:t>
            </a:r>
            <a:r>
              <a:rPr lang="ko-KR" altLang="en-US" sz="2000" dirty="0" smtClean="0"/>
              <a:t>숫자 타입을 </a:t>
            </a:r>
            <a:r>
              <a:rPr lang="ko-KR" altLang="en-US" sz="2000" dirty="0"/>
              <a:t>제공한다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err="1" smtClean="0"/>
              <a:t>불리언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타입을 제외한 모든 숫자 객체는 부호를 지닌다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모든 숫자 타입은 변경이 불가능하다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 err="1"/>
              <a:t>불리언</a:t>
            </a:r>
            <a:r>
              <a:rPr lang="ko-KR" altLang="en-US" sz="2000" dirty="0"/>
              <a:t> 타입은 </a:t>
            </a:r>
            <a:r>
              <a:rPr lang="en-US" altLang="ko-KR" sz="2000" dirty="0"/>
              <a:t>True</a:t>
            </a:r>
            <a:r>
              <a:rPr lang="ko-KR" altLang="en-US" sz="2000" dirty="0"/>
              <a:t>와 </a:t>
            </a:r>
            <a:r>
              <a:rPr lang="en-US" altLang="ko-KR" sz="2000" dirty="0" smtClean="0"/>
              <a:t>False</a:t>
            </a:r>
            <a:r>
              <a:rPr lang="en-US" altLang="ko-KR" sz="2000" dirty="0"/>
              <a:t>, </a:t>
            </a:r>
            <a:r>
              <a:rPr lang="ko-KR" altLang="en-US" sz="2000" dirty="0"/>
              <a:t>두 값으로 표현된다</a:t>
            </a:r>
            <a:r>
              <a:rPr lang="en-US" altLang="ko-KR" sz="2000" dirty="0"/>
              <a:t>. True</a:t>
            </a:r>
            <a:r>
              <a:rPr lang="ko-KR" altLang="en-US" sz="2000" dirty="0"/>
              <a:t>와 </a:t>
            </a:r>
            <a:r>
              <a:rPr lang="en-US" altLang="ko-KR" sz="2000" dirty="0"/>
              <a:t>False</a:t>
            </a:r>
            <a:r>
              <a:rPr lang="ko-KR" altLang="en-US" sz="2000" dirty="0"/>
              <a:t>라는 이름은 </a:t>
            </a:r>
            <a:r>
              <a:rPr lang="ko-KR" altLang="en-US" sz="2000" dirty="0" err="1" smtClean="0"/>
              <a:t>각각숫자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값인 </a:t>
            </a:r>
            <a:r>
              <a:rPr lang="en-US" altLang="ko-KR" sz="2000" dirty="0"/>
              <a:t>1</a:t>
            </a:r>
            <a:r>
              <a:rPr lang="ko-KR" altLang="en-US" sz="2000" dirty="0"/>
              <a:t>과 </a:t>
            </a:r>
            <a:r>
              <a:rPr lang="en-US" altLang="ko-KR" sz="2000" dirty="0"/>
              <a:t>0</a:t>
            </a:r>
            <a:r>
              <a:rPr lang="ko-KR" altLang="en-US" sz="2000" dirty="0"/>
              <a:t>에 대응된다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 smtClean="0"/>
              <a:t>정수 </a:t>
            </a:r>
            <a:r>
              <a:rPr lang="ko-KR" altLang="en-US" sz="2000" dirty="0"/>
              <a:t>연산을 수행할 때 그냥 정수 타입을 사용하면 된다</a:t>
            </a:r>
            <a:r>
              <a:rPr lang="en-US" altLang="ko-KR" sz="2000" dirty="0"/>
              <a:t>. </a:t>
            </a:r>
            <a:r>
              <a:rPr lang="ko-KR" altLang="en-US" sz="2000" dirty="0"/>
              <a:t>한 가지 </a:t>
            </a:r>
            <a:r>
              <a:rPr lang="ko-KR" altLang="en-US" sz="2000" dirty="0" smtClean="0"/>
              <a:t>예외로는 </a:t>
            </a:r>
            <a:r>
              <a:rPr lang="ko-KR" altLang="en-US" sz="2000" dirty="0"/>
              <a:t>정수 값에 대해 명시적인 타입 검사를 수행해야 </a:t>
            </a:r>
            <a:r>
              <a:rPr lang="ko-KR" altLang="en-US" sz="2000" dirty="0" smtClean="0"/>
              <a:t>하는 </a:t>
            </a:r>
            <a:r>
              <a:rPr lang="ko-KR" altLang="en-US" sz="2000" dirty="0"/>
              <a:t>경우가 있다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err="1" smtClean="0"/>
              <a:t>파이썬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에서는 </a:t>
            </a:r>
            <a:r>
              <a:rPr lang="en-US" altLang="ko-KR" sz="2000" dirty="0" smtClean="0"/>
              <a:t>x</a:t>
            </a:r>
            <a:r>
              <a:rPr lang="ko-KR" altLang="en-US" sz="2000" dirty="0" smtClean="0"/>
              <a:t>가 정수에서 </a:t>
            </a:r>
            <a:r>
              <a:rPr lang="ko-KR" altLang="en-US" sz="2000" dirty="0"/>
              <a:t>긴 정수로 타입 변환이 된 경우 </a:t>
            </a:r>
            <a:r>
              <a:rPr lang="en-US" altLang="ko-KR" sz="2000" dirty="0" err="1"/>
              <a:t>isintance</a:t>
            </a:r>
            <a:r>
              <a:rPr lang="en-US" altLang="ko-KR" sz="2000" dirty="0"/>
              <a:t>(x,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) </a:t>
            </a:r>
            <a:r>
              <a:rPr lang="ko-KR" altLang="en-US" sz="2000" dirty="0"/>
              <a:t>표현식이 </a:t>
            </a:r>
            <a:r>
              <a:rPr lang="en-US" altLang="ko-KR" sz="2000" dirty="0" smtClean="0"/>
              <a:t>False</a:t>
            </a:r>
            <a:r>
              <a:rPr lang="ko-KR" altLang="en-US" sz="2000" dirty="0" smtClean="0"/>
              <a:t>를 반환한다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 smtClean="0"/>
              <a:t>프로그램에서 </a:t>
            </a:r>
            <a:r>
              <a:rPr lang="ko-KR" altLang="en-US" sz="2000" dirty="0"/>
              <a:t>숫자가 차지하는 메모리 </a:t>
            </a:r>
            <a:r>
              <a:rPr lang="ko-KR" altLang="en-US" sz="2000" dirty="0" smtClean="0"/>
              <a:t>공간이나 </a:t>
            </a:r>
            <a:r>
              <a:rPr lang="ko-KR" altLang="en-US" sz="2000" dirty="0"/>
              <a:t>정밀도를 정확하게 제어할 필요가 있는 경우라면 </a:t>
            </a:r>
            <a:r>
              <a:rPr lang="en-US" altLang="ko-KR" sz="2000" dirty="0" err="1"/>
              <a:t>numpy</a:t>
            </a:r>
            <a:r>
              <a:rPr lang="en-US" altLang="ko-KR" sz="2000" dirty="0"/>
              <a:t> </a:t>
            </a:r>
            <a:r>
              <a:rPr lang="ko-KR" altLang="en-US" sz="2000" dirty="0"/>
              <a:t>확장 기능의 </a:t>
            </a:r>
            <a:r>
              <a:rPr lang="ko-KR" altLang="en-US" sz="2000" dirty="0" smtClean="0"/>
              <a:t>사용을 고려해보라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2654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표현을 위한 내장 타입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463357"/>
            <a:ext cx="10515600" cy="49706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b="1" dirty="0" smtClean="0"/>
              <a:t>숫자 타입</a:t>
            </a:r>
            <a:endParaRPr lang="en-US" altLang="ko-KR" sz="2400" b="1" dirty="0" smtClean="0"/>
          </a:p>
          <a:p>
            <a:pPr marL="0" indent="0">
              <a:buNone/>
            </a:pPr>
            <a:endParaRPr lang="en-US" altLang="ko-KR" sz="1000" dirty="0" smtClean="0"/>
          </a:p>
          <a:p>
            <a:r>
              <a:rPr lang="ko-KR" altLang="en-US" sz="2000" dirty="0"/>
              <a:t>복소수는 부동 소수점 수의 쌍으로 표현된다</a:t>
            </a:r>
            <a:r>
              <a:rPr lang="en-US" altLang="ko-KR" sz="2000" dirty="0"/>
              <a:t>. </a:t>
            </a:r>
            <a:r>
              <a:rPr lang="ko-KR" altLang="en-US" sz="2000" dirty="0"/>
              <a:t>복소수 </a:t>
            </a:r>
            <a:r>
              <a:rPr lang="en-US" altLang="ko-KR" sz="2000" dirty="0"/>
              <a:t>z</a:t>
            </a:r>
            <a:r>
              <a:rPr lang="ko-KR" altLang="en-US" sz="2000" dirty="0"/>
              <a:t>의 </a:t>
            </a:r>
            <a:r>
              <a:rPr lang="ko-KR" altLang="en-US" sz="2000" dirty="0" err="1"/>
              <a:t>실수부와</a:t>
            </a:r>
            <a:r>
              <a:rPr lang="ko-KR" altLang="en-US" sz="2000" dirty="0"/>
              <a:t> </a:t>
            </a:r>
            <a:r>
              <a:rPr lang="ko-KR" altLang="en-US" sz="2000" dirty="0" err="1" smtClean="0"/>
              <a:t>허수부는</a:t>
            </a:r>
            <a:r>
              <a:rPr lang="ko-KR" altLang="en-US" sz="2000" dirty="0"/>
              <a:t> </a:t>
            </a:r>
            <a:r>
              <a:rPr lang="en-US" altLang="ko-KR" sz="2000" dirty="0" err="1" smtClean="0"/>
              <a:t>z.real</a:t>
            </a:r>
            <a:r>
              <a:rPr lang="ko-KR" altLang="en-US" sz="2000" dirty="0" smtClean="0"/>
              <a:t>과 </a:t>
            </a:r>
            <a:r>
              <a:rPr lang="en-US" altLang="ko-KR" sz="2000" dirty="0" err="1"/>
              <a:t>z.imag</a:t>
            </a:r>
            <a:r>
              <a:rPr lang="ko-KR" altLang="en-US" sz="2000" dirty="0"/>
              <a:t>로 접근한다</a:t>
            </a:r>
            <a:r>
              <a:rPr lang="en-US" altLang="ko-KR" sz="2000" dirty="0"/>
              <a:t>. </a:t>
            </a:r>
            <a:r>
              <a:rPr lang="en-US" altLang="ko-KR" sz="2000" dirty="0" err="1"/>
              <a:t>z.conjugate</a:t>
            </a:r>
            <a:r>
              <a:rPr lang="en-US" altLang="ko-KR" sz="2000" dirty="0"/>
              <a:t>( ) </a:t>
            </a:r>
            <a:r>
              <a:rPr lang="ko-KR" altLang="en-US" sz="2000" dirty="0" err="1"/>
              <a:t>메서드는</a:t>
            </a:r>
            <a:r>
              <a:rPr lang="ko-KR" altLang="en-US" sz="2000" dirty="0"/>
              <a:t> </a:t>
            </a:r>
            <a:r>
              <a:rPr lang="en-US" altLang="ko-KR" sz="2000" dirty="0"/>
              <a:t>z</a:t>
            </a:r>
            <a:r>
              <a:rPr lang="ko-KR" altLang="en-US" sz="2000" dirty="0"/>
              <a:t>의 </a:t>
            </a:r>
            <a:r>
              <a:rPr lang="ko-KR" altLang="en-US" sz="2000" dirty="0" err="1"/>
              <a:t>컬레</a:t>
            </a:r>
            <a:r>
              <a:rPr lang="ko-KR" altLang="en-US" sz="2000" dirty="0"/>
              <a:t> 복소수를 </a:t>
            </a:r>
            <a:r>
              <a:rPr lang="ko-KR" altLang="en-US" sz="2000" dirty="0" smtClean="0"/>
              <a:t>계산한다 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a+bj</a:t>
            </a:r>
            <a:r>
              <a:rPr lang="ko-KR" altLang="en-US" sz="2000" dirty="0" smtClean="0"/>
              <a:t>의 </a:t>
            </a:r>
            <a:r>
              <a:rPr lang="ko-KR" altLang="en-US" sz="2000" dirty="0" err="1"/>
              <a:t>컬레</a:t>
            </a:r>
            <a:r>
              <a:rPr lang="ko-KR" altLang="en-US" sz="2000" dirty="0"/>
              <a:t> 복소수는 </a:t>
            </a:r>
            <a:r>
              <a:rPr lang="en-US" altLang="ko-KR" sz="2000" dirty="0" smtClean="0"/>
              <a:t>a-</a:t>
            </a:r>
            <a:r>
              <a:rPr lang="en-US" altLang="ko-KR" sz="2000" dirty="0" err="1" smtClean="0"/>
              <a:t>bj</a:t>
            </a:r>
            <a:r>
              <a:rPr lang="ko-KR" altLang="en-US" sz="2000" dirty="0" smtClean="0"/>
              <a:t>다</a:t>
            </a:r>
            <a:r>
              <a:rPr lang="en-US" altLang="ko-KR" sz="2000" dirty="0"/>
              <a:t>).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7742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표현을 위한 내장 타입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463357"/>
            <a:ext cx="9464040" cy="473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b="1" dirty="0" err="1" smtClean="0"/>
              <a:t>순서열</a:t>
            </a:r>
            <a:r>
              <a:rPr lang="ko-KR" altLang="en-US" sz="2400" b="1" dirty="0" smtClean="0"/>
              <a:t> 타입</a:t>
            </a:r>
            <a:endParaRPr lang="en-US" altLang="ko-KR" sz="2400" b="1" dirty="0" smtClean="0"/>
          </a:p>
        </p:txBody>
      </p:sp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5240142"/>
              </p:ext>
            </p:extLst>
          </p:nvPr>
        </p:nvGraphicFramePr>
        <p:xfrm>
          <a:off x="838200" y="2072247"/>
          <a:ext cx="10515600" cy="3959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0554"/>
                <a:gridCol w="8085046"/>
              </a:tblGrid>
              <a:tr h="36058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rgbClr val="4ABEE2"/>
                          </a:solidFill>
                        </a:rPr>
                        <a:t>항목</a:t>
                      </a:r>
                      <a:endParaRPr lang="ko-KR" altLang="en-US" dirty="0">
                        <a:solidFill>
                          <a:srgbClr val="4ABEE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rgbClr val="4ABEE2"/>
                          </a:solidFill>
                        </a:rPr>
                        <a:t>설명</a:t>
                      </a:r>
                      <a:endParaRPr lang="ko-KR" altLang="en-US" dirty="0">
                        <a:solidFill>
                          <a:srgbClr val="4ABEE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s[</a:t>
                      </a:r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순서열의 원소 </a:t>
                      </a:r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en-US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를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반환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s[</a:t>
                      </a:r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i:j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조각을 반환</a:t>
                      </a:r>
                      <a:endParaRPr lang="en-US" altLang="ko-KR" sz="18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s[</a:t>
                      </a:r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i:j:stride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확장분할에 의한 조각을 반환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(s)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에 있는 원소 개수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min(s)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의 최소값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max(s)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의 최대값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sum(s, [,initial])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의 항목들의 합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all(s)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에 있는 모든 항목이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인지 검사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any(s)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에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있는 아무 항목이나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인지를 검사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931518" y="6175006"/>
            <a:ext cx="4599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232323"/>
                </a:solidFill>
              </a:rPr>
              <a:t>모든 </a:t>
            </a:r>
            <a:r>
              <a:rPr lang="ko-KR" altLang="en-US" b="1" dirty="0" err="1" smtClean="0">
                <a:solidFill>
                  <a:srgbClr val="232323"/>
                </a:solidFill>
              </a:rPr>
              <a:t>순서열에</a:t>
            </a:r>
            <a:r>
              <a:rPr lang="ko-KR" altLang="en-US" b="1" dirty="0" smtClean="0">
                <a:solidFill>
                  <a:srgbClr val="232323"/>
                </a:solidFill>
              </a:rPr>
              <a:t> 적용 가능한 연산과 </a:t>
            </a:r>
            <a:r>
              <a:rPr lang="ko-KR" altLang="en-US" b="1" dirty="0" err="1" smtClean="0">
                <a:solidFill>
                  <a:srgbClr val="232323"/>
                </a:solidFill>
              </a:rPr>
              <a:t>메서드</a:t>
            </a:r>
            <a:endParaRPr lang="ko-KR" altLang="en-US" dirty="0">
              <a:solidFill>
                <a:srgbClr val="2323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44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표현을 위한 내장 타입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463357"/>
            <a:ext cx="9464040" cy="473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b="1" dirty="0" err="1" smtClean="0"/>
              <a:t>순서열</a:t>
            </a:r>
            <a:r>
              <a:rPr lang="ko-KR" altLang="en-US" sz="2400" b="1" dirty="0" smtClean="0"/>
              <a:t> 타입</a:t>
            </a:r>
            <a:endParaRPr lang="en-US" altLang="ko-KR" sz="2400" b="1" dirty="0" smtClean="0"/>
          </a:p>
        </p:txBody>
      </p:sp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5614511"/>
              </p:ext>
            </p:extLst>
          </p:nvPr>
        </p:nvGraphicFramePr>
        <p:xfrm>
          <a:off x="838200" y="2072247"/>
          <a:ext cx="10515600" cy="2761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0554"/>
                <a:gridCol w="8085046"/>
              </a:tblGrid>
              <a:tr h="36058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rgbClr val="4ABEE2"/>
                          </a:solidFill>
                        </a:rPr>
                        <a:t>항목</a:t>
                      </a:r>
                      <a:endParaRPr lang="ko-KR" altLang="en-US" dirty="0">
                        <a:solidFill>
                          <a:srgbClr val="4ABEE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rgbClr val="4ABEE2"/>
                          </a:solidFill>
                        </a:rPr>
                        <a:t>설명</a:t>
                      </a:r>
                      <a:endParaRPr lang="ko-KR" altLang="en-US" dirty="0">
                        <a:solidFill>
                          <a:srgbClr val="4ABEE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s[</a:t>
                      </a:r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] =</a:t>
                      </a:r>
                      <a:r>
                        <a:rPr lang="en-US" altLang="ko-KR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v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항목 대입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s[</a:t>
                      </a:r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i:j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] = t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조각 대입</a:t>
                      </a:r>
                      <a:endParaRPr lang="en-US" altLang="ko-KR" sz="18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s[</a:t>
                      </a:r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i:j:stride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] = t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확장분할에 의한 조각 대입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del</a:t>
                      </a:r>
                      <a:r>
                        <a:rPr lang="en-US" altLang="ko-KR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s[</a:t>
                      </a:r>
                      <a:r>
                        <a:rPr lang="en-US" altLang="ko-KR" sz="1800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항목 삭제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del s[</a:t>
                      </a:r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i:j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조각 삭제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del s[</a:t>
                      </a:r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i:j:stride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확장분할에 의한 조각 삭제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890648" y="4968979"/>
            <a:ext cx="4681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232323"/>
                </a:solidFill>
              </a:rPr>
              <a:t>변경 </a:t>
            </a:r>
            <a:r>
              <a:rPr lang="ko-KR" altLang="en-US" b="1" dirty="0" smtClean="0">
                <a:solidFill>
                  <a:srgbClr val="232323"/>
                </a:solidFill>
              </a:rPr>
              <a:t>가능한 </a:t>
            </a:r>
            <a:r>
              <a:rPr lang="ko-KR" altLang="en-US" b="1" dirty="0" err="1" smtClean="0">
                <a:solidFill>
                  <a:srgbClr val="232323"/>
                </a:solidFill>
              </a:rPr>
              <a:t>순서열에</a:t>
            </a:r>
            <a:r>
              <a:rPr lang="ko-KR" altLang="en-US" b="1" dirty="0" smtClean="0">
                <a:solidFill>
                  <a:srgbClr val="232323"/>
                </a:solidFill>
              </a:rPr>
              <a:t> 적용할 수 있는 연산</a:t>
            </a:r>
            <a:endParaRPr lang="ko-KR" altLang="en-US" dirty="0">
              <a:solidFill>
                <a:srgbClr val="2323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10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표현을 위한 내장 타입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463357"/>
            <a:ext cx="9464040" cy="473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b="1" dirty="0" err="1" smtClean="0"/>
              <a:t>순서열</a:t>
            </a:r>
            <a:r>
              <a:rPr lang="ko-KR" altLang="en-US" sz="2400" b="1" dirty="0" smtClean="0"/>
              <a:t> 타입 </a:t>
            </a:r>
            <a:r>
              <a:rPr lang="en-US" altLang="ko-KR" sz="2400" b="1" dirty="0" smtClean="0"/>
              <a:t>– </a:t>
            </a:r>
            <a:r>
              <a:rPr lang="ko-KR" altLang="en-US" sz="2400" b="1" dirty="0" smtClean="0"/>
              <a:t>리스트</a:t>
            </a:r>
            <a:endParaRPr lang="en-US" altLang="ko-KR" sz="2400" b="1" dirty="0" smtClean="0"/>
          </a:p>
        </p:txBody>
      </p:sp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5901093"/>
              </p:ext>
            </p:extLst>
          </p:nvPr>
        </p:nvGraphicFramePr>
        <p:xfrm>
          <a:off x="838200" y="2072247"/>
          <a:ext cx="10515600" cy="3642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4585"/>
                <a:gridCol w="7771015"/>
              </a:tblGrid>
              <a:tr h="36058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 smtClean="0">
                          <a:solidFill>
                            <a:srgbClr val="4ABEE2"/>
                          </a:solidFill>
                        </a:rPr>
                        <a:t>메서드</a:t>
                      </a:r>
                      <a:endParaRPr lang="ko-KR" altLang="en-US" dirty="0">
                        <a:solidFill>
                          <a:srgbClr val="4ABEE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rgbClr val="4ABEE2"/>
                          </a:solidFill>
                        </a:rPr>
                        <a:t>설명</a:t>
                      </a:r>
                      <a:endParaRPr lang="ko-KR" altLang="en-US" dirty="0">
                        <a:solidFill>
                          <a:srgbClr val="4ABEE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list(s)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를 리스트로 변환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s.append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(x)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의 끝에 새로운 원소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를 추가한다</a:t>
                      </a:r>
                      <a:endParaRPr lang="en-US" altLang="ko-KR" sz="18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s.extend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(t)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의 끝에 새로운 리스트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를 추가한다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s.count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(x)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가 출현한 횟수를 센다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s.index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(x, [,start</a:t>
                      </a:r>
                      <a:r>
                        <a:rPr lang="el-GR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[,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stop])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s[</a:t>
                      </a:r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== x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인 가장 작은 </a:t>
                      </a:r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en-US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를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반환한다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 start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는 추가적으로 검색의 시</a:t>
                      </a:r>
                    </a:p>
                    <a:p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작 및 종료지점의 색인을 지정한다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s.insert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i,x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색인 </a:t>
                      </a:r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의 위치에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X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를 삽입한다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s.pop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([</a:t>
                      </a:r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리스트에서 원소 </a:t>
                      </a:r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en-US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를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제거하면서 </a:t>
                      </a:r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en-US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를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반환한다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en-US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를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생략하면 마지막 원소</a:t>
                      </a:r>
                    </a:p>
                    <a:p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가 제거되면서 반환된다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890648" y="5849874"/>
            <a:ext cx="4681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232323"/>
                </a:solidFill>
              </a:rPr>
              <a:t>변경 </a:t>
            </a:r>
            <a:r>
              <a:rPr lang="ko-KR" altLang="en-US" b="1" dirty="0" smtClean="0">
                <a:solidFill>
                  <a:srgbClr val="232323"/>
                </a:solidFill>
              </a:rPr>
              <a:t>가능한 </a:t>
            </a:r>
            <a:r>
              <a:rPr lang="ko-KR" altLang="en-US" b="1" dirty="0" err="1" smtClean="0">
                <a:solidFill>
                  <a:srgbClr val="232323"/>
                </a:solidFill>
              </a:rPr>
              <a:t>순서열에</a:t>
            </a:r>
            <a:r>
              <a:rPr lang="ko-KR" altLang="en-US" b="1" dirty="0" smtClean="0">
                <a:solidFill>
                  <a:srgbClr val="232323"/>
                </a:solidFill>
              </a:rPr>
              <a:t> 적용할 수 있는 연산</a:t>
            </a:r>
            <a:endParaRPr lang="ko-KR" altLang="en-US" dirty="0">
              <a:solidFill>
                <a:srgbClr val="2323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42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표현을 위한 내장 타입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463357"/>
            <a:ext cx="9464040" cy="473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b="1" dirty="0" err="1" smtClean="0"/>
              <a:t>순서열</a:t>
            </a:r>
            <a:r>
              <a:rPr lang="ko-KR" altLang="en-US" sz="2400" b="1" dirty="0" smtClean="0"/>
              <a:t> 타입 </a:t>
            </a:r>
            <a:r>
              <a:rPr lang="en-US" altLang="ko-KR" sz="2400" b="1" dirty="0" smtClean="0"/>
              <a:t>– </a:t>
            </a:r>
            <a:r>
              <a:rPr lang="ko-KR" altLang="en-US" sz="2400" b="1" dirty="0" smtClean="0"/>
              <a:t>리스트</a:t>
            </a:r>
            <a:endParaRPr lang="en-US" altLang="ko-KR" sz="2400" b="1" dirty="0" smtClean="0"/>
          </a:p>
        </p:txBody>
      </p:sp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959264"/>
              </p:ext>
            </p:extLst>
          </p:nvPr>
        </p:nvGraphicFramePr>
        <p:xfrm>
          <a:off x="838200" y="2072247"/>
          <a:ext cx="10515600" cy="2078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4585"/>
                <a:gridCol w="7771015"/>
              </a:tblGrid>
              <a:tr h="36058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 smtClean="0">
                          <a:solidFill>
                            <a:srgbClr val="4ABEE2"/>
                          </a:solidFill>
                        </a:rPr>
                        <a:t>메서드</a:t>
                      </a:r>
                      <a:endParaRPr lang="ko-KR" altLang="en-US" dirty="0">
                        <a:solidFill>
                          <a:srgbClr val="4ABEE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rgbClr val="4ABEE2"/>
                          </a:solidFill>
                        </a:rPr>
                        <a:t>설명</a:t>
                      </a:r>
                      <a:endParaRPr lang="ko-KR" altLang="en-US" dirty="0">
                        <a:solidFill>
                          <a:srgbClr val="4ABEE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s.remove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(x)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를 찾아서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에서 제거한다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s.reverse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의 항목들을 그 자리에서 뒤집는다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s.sort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([key [,reverse]])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의 항목들을 그 자리에서 정렬한다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ko-KR" altLang="en-US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키함수이다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ko-KR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reverse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는 리스</a:t>
                      </a:r>
                    </a:p>
                    <a:p>
                      <a:r>
                        <a:rPr lang="ko-KR" altLang="en-US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트를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거꾸로 정렬하라는 플래그다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 key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reverse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는 항상 키워드 인수로</a:t>
                      </a:r>
                    </a:p>
                    <a:p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지정되어야 한다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에 있는 항목은 모두 동일한 타입이어야 한다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890648" y="4300058"/>
            <a:ext cx="4681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232323"/>
                </a:solidFill>
              </a:rPr>
              <a:t>변경 </a:t>
            </a:r>
            <a:r>
              <a:rPr lang="ko-KR" altLang="en-US" b="1" dirty="0" smtClean="0">
                <a:solidFill>
                  <a:srgbClr val="232323"/>
                </a:solidFill>
              </a:rPr>
              <a:t>가능한 </a:t>
            </a:r>
            <a:r>
              <a:rPr lang="ko-KR" altLang="en-US" b="1" dirty="0" err="1" smtClean="0">
                <a:solidFill>
                  <a:srgbClr val="232323"/>
                </a:solidFill>
              </a:rPr>
              <a:t>순서열에</a:t>
            </a:r>
            <a:r>
              <a:rPr lang="ko-KR" altLang="en-US" b="1" dirty="0" smtClean="0">
                <a:solidFill>
                  <a:srgbClr val="232323"/>
                </a:solidFill>
              </a:rPr>
              <a:t> 적용할 수 있는 연산</a:t>
            </a:r>
            <a:endParaRPr lang="ko-KR" altLang="en-US" dirty="0">
              <a:solidFill>
                <a:srgbClr val="2323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92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표현을 위한 내장 타입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463357"/>
            <a:ext cx="9464040" cy="473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b="1" dirty="0" err="1" smtClean="0"/>
              <a:t>순서열</a:t>
            </a:r>
            <a:r>
              <a:rPr lang="ko-KR" altLang="en-US" sz="2400" b="1" dirty="0" smtClean="0"/>
              <a:t> 타입 </a:t>
            </a:r>
            <a:r>
              <a:rPr lang="en-US" altLang="ko-KR" sz="2400" b="1" dirty="0" smtClean="0"/>
              <a:t>– </a:t>
            </a:r>
            <a:r>
              <a:rPr lang="ko-KR" altLang="en-US" sz="2400" b="1" dirty="0" smtClean="0"/>
              <a:t>문자열</a:t>
            </a:r>
            <a:endParaRPr lang="en-US" altLang="ko-KR" sz="2400" b="1" dirty="0" smtClean="0"/>
          </a:p>
        </p:txBody>
      </p:sp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7335928"/>
              </p:ext>
            </p:extLst>
          </p:nvPr>
        </p:nvGraphicFramePr>
        <p:xfrm>
          <a:off x="838200" y="2072247"/>
          <a:ext cx="10515600" cy="4282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7916"/>
                <a:gridCol w="7097684"/>
              </a:tblGrid>
              <a:tr h="36058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 smtClean="0">
                          <a:solidFill>
                            <a:srgbClr val="4ABEE2"/>
                          </a:solidFill>
                        </a:rPr>
                        <a:t>메서드</a:t>
                      </a:r>
                      <a:endParaRPr lang="ko-KR" altLang="en-US" dirty="0">
                        <a:solidFill>
                          <a:srgbClr val="4ABEE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rgbClr val="4ABEE2"/>
                          </a:solidFill>
                        </a:rPr>
                        <a:t>설명</a:t>
                      </a:r>
                      <a:endParaRPr lang="ko-KR" altLang="en-US" dirty="0">
                        <a:solidFill>
                          <a:srgbClr val="4ABEE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s.capitalize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첫 번째 문자를 대문자로 만든다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s.center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(width [,pad])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width 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길이를 가지는 필드에 문자열을 가운데 정렬한다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 pad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는 남</a:t>
                      </a:r>
                    </a:p>
                    <a:p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논 공간을 채울 문자를 지정한다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s.count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(sub [,start [,end]])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지정된 부분 문자열이 나타나는 횟수를 센다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s.decode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([encoding [,errors]])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문자열을 </a:t>
                      </a:r>
                      <a:r>
                        <a:rPr lang="ko-KR" altLang="en-US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디코딩해서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유니코드 문자열을 반환한다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바이트 문자열에만 적용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).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s.encode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([encoding [,errors]])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인코딩된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버전의 문자열을 반환한다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유니코드문자열에만 적용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s.endswith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(suffix</a:t>
                      </a:r>
                      <a:r>
                        <a:rPr lang="en-US" altLang="ko-KR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[,start [,end]])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문자열이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suffix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로 끝나는지를 검사한다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s.expandtabs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([</a:t>
                      </a:r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tabsize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탭을 스페이스로 대체한다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s.find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(sub</a:t>
                      </a:r>
                      <a:r>
                        <a:rPr lang="en-US" altLang="ko-KR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[,start [,end]])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부분문자열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sub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이 처음으로 나타나는 위치를 찾는다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못 찾으면</a:t>
                      </a:r>
                    </a:p>
                    <a:p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-1 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을 반환한다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405487" y="6352143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232323"/>
                </a:solidFill>
              </a:rPr>
              <a:t>문자열 </a:t>
            </a:r>
            <a:r>
              <a:rPr lang="ko-KR" altLang="en-US" b="1" dirty="0" err="1" smtClean="0">
                <a:solidFill>
                  <a:srgbClr val="232323"/>
                </a:solidFill>
              </a:rPr>
              <a:t>메서드</a:t>
            </a:r>
            <a:endParaRPr lang="ko-KR" altLang="en-US" dirty="0">
              <a:solidFill>
                <a:srgbClr val="2323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09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표현을 위한 내장 타입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463357"/>
            <a:ext cx="9464040" cy="473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b="1" dirty="0" err="1" smtClean="0"/>
              <a:t>순서열</a:t>
            </a:r>
            <a:r>
              <a:rPr lang="ko-KR" altLang="en-US" sz="2400" b="1" dirty="0" smtClean="0"/>
              <a:t> 타입 </a:t>
            </a:r>
            <a:r>
              <a:rPr lang="en-US" altLang="ko-KR" sz="2400" b="1" dirty="0" smtClean="0"/>
              <a:t>– </a:t>
            </a:r>
            <a:r>
              <a:rPr lang="ko-KR" altLang="en-US" sz="2400" b="1" dirty="0" smtClean="0"/>
              <a:t>문자열</a:t>
            </a:r>
            <a:endParaRPr lang="en-US" altLang="ko-KR" sz="2400" b="1" dirty="0" smtClean="0"/>
          </a:p>
        </p:txBody>
      </p:sp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8333539"/>
              </p:ext>
            </p:extLst>
          </p:nvPr>
        </p:nvGraphicFramePr>
        <p:xfrm>
          <a:off x="838200" y="2072247"/>
          <a:ext cx="10515600" cy="4041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7916"/>
                <a:gridCol w="7097684"/>
              </a:tblGrid>
              <a:tr h="36058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 smtClean="0">
                          <a:solidFill>
                            <a:srgbClr val="4ABEE2"/>
                          </a:solidFill>
                        </a:rPr>
                        <a:t>메서드</a:t>
                      </a:r>
                      <a:endParaRPr lang="ko-KR" altLang="en-US" dirty="0">
                        <a:solidFill>
                          <a:srgbClr val="4ABEE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rgbClr val="4ABEE2"/>
                          </a:solidFill>
                        </a:rPr>
                        <a:t>설명</a:t>
                      </a:r>
                      <a:endParaRPr lang="ko-KR" altLang="en-US" dirty="0">
                        <a:solidFill>
                          <a:srgbClr val="4ABEE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s.format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(*</a:t>
                      </a:r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args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, **</a:t>
                      </a:r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kwargs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의</a:t>
                      </a:r>
                      <a:r>
                        <a:rPr lang="en-US" altLang="ko-KR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포멧</a:t>
                      </a:r>
                      <a:r>
                        <a:rPr lang="ko-KR" altLang="en-US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을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지정한다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s.index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(sub [,start</a:t>
                      </a:r>
                      <a:r>
                        <a:rPr lang="el-GR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[,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end]])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부분문자열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sub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이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처음으로 나타나는 위치를 찾는다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못 찾으면</a:t>
                      </a:r>
                    </a:p>
                    <a:p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예외를 발생시킨다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s.isalnum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모든 문자가 알파벳이나 숫자인지를 검사한다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s.isalpha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모든 문자가 알파벳인지를 검사한다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s.isdigit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모든 문자가 숫자인지를 검사한다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s.islower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모든 문자가 소문자인지를 검사한다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s.isspace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모든 문자가 공백 문자인지를 검사한다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s.istitle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문자열이 제목 대소문자 형태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각 단어의 첫 글자가 대문자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인지를</a:t>
                      </a:r>
                    </a:p>
                    <a:p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검사한다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405487" y="6352143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232323"/>
                </a:solidFill>
              </a:rPr>
              <a:t>문자열 </a:t>
            </a:r>
            <a:r>
              <a:rPr lang="ko-KR" altLang="en-US" b="1" dirty="0" err="1" smtClean="0">
                <a:solidFill>
                  <a:srgbClr val="232323"/>
                </a:solidFill>
              </a:rPr>
              <a:t>메서드</a:t>
            </a:r>
            <a:endParaRPr lang="ko-KR" altLang="en-US" dirty="0">
              <a:solidFill>
                <a:srgbClr val="2323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17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표현을 위한 내장 타입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463357"/>
            <a:ext cx="9464040" cy="473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b="1" dirty="0" err="1" smtClean="0"/>
              <a:t>순서열</a:t>
            </a:r>
            <a:r>
              <a:rPr lang="ko-KR" altLang="en-US" sz="2400" b="1" dirty="0" smtClean="0"/>
              <a:t> 타입 </a:t>
            </a:r>
            <a:r>
              <a:rPr lang="en-US" altLang="ko-KR" sz="2400" b="1" dirty="0" smtClean="0"/>
              <a:t>– </a:t>
            </a:r>
            <a:r>
              <a:rPr lang="ko-KR" altLang="en-US" sz="2400" b="1" dirty="0" smtClean="0"/>
              <a:t>문자열</a:t>
            </a:r>
            <a:endParaRPr lang="en-US" altLang="ko-KR" sz="2400" b="1" dirty="0" smtClean="0"/>
          </a:p>
        </p:txBody>
      </p:sp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8067399"/>
              </p:ext>
            </p:extLst>
          </p:nvPr>
        </p:nvGraphicFramePr>
        <p:xfrm>
          <a:off x="838200" y="2072247"/>
          <a:ext cx="10515600" cy="3642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0920"/>
                <a:gridCol w="6964680"/>
              </a:tblGrid>
              <a:tr h="36058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 smtClean="0">
                          <a:solidFill>
                            <a:srgbClr val="4ABEE2"/>
                          </a:solidFill>
                        </a:rPr>
                        <a:t>메서드</a:t>
                      </a:r>
                      <a:endParaRPr lang="ko-KR" altLang="en-US" dirty="0">
                        <a:solidFill>
                          <a:srgbClr val="4ABEE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rgbClr val="4ABEE2"/>
                          </a:solidFill>
                        </a:rPr>
                        <a:t>설명</a:t>
                      </a:r>
                      <a:endParaRPr lang="ko-KR" altLang="en-US" dirty="0">
                        <a:solidFill>
                          <a:srgbClr val="4ABEE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s.isupper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모든 문자가 대문자인지를 검사한다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s.join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(t)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  <a:r>
                        <a:rPr lang="ko-KR" altLang="en-US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분리자로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사용해서 </a:t>
                      </a:r>
                      <a:r>
                        <a:rPr lang="ko-KR" altLang="en-US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순서열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에 들어 있는 문자열들을 이어 붙인다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s.ljust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(width [,fill])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길이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width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인 문자열에서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를 왼쪽 정렬한다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s.lower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소문자로 변경한다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s.lstrip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([</a:t>
                      </a:r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chrs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앞쪽에 있는 공백이나 </a:t>
                      </a:r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chrs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로 지정된 문자들을 제거한다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s.partition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sep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문자열 </a:t>
                      </a:r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sep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에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기반해서 문자열을 분할한다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튜플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머리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sep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꼬리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을 반환하거나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sep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를 찾을 수 없는 경우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(s, 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“ ”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“ ”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를 반환한다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s.replace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(old, new</a:t>
                      </a:r>
                      <a:r>
                        <a:rPr lang="en-US" altLang="ko-KR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[,</a:t>
                      </a:r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maxreplace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부분 문자열을 대체한다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405487" y="584987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232323"/>
                </a:solidFill>
              </a:rPr>
              <a:t>문자열 </a:t>
            </a:r>
            <a:r>
              <a:rPr lang="ko-KR" altLang="en-US" b="1" dirty="0" err="1" smtClean="0">
                <a:solidFill>
                  <a:srgbClr val="232323"/>
                </a:solidFill>
              </a:rPr>
              <a:t>메서드</a:t>
            </a:r>
            <a:endParaRPr lang="ko-KR" altLang="en-US" dirty="0">
              <a:solidFill>
                <a:srgbClr val="2323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07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표현을 위한 내장 타입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463357"/>
            <a:ext cx="9464040" cy="473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b="1" dirty="0" err="1" smtClean="0"/>
              <a:t>순서열</a:t>
            </a:r>
            <a:r>
              <a:rPr lang="ko-KR" altLang="en-US" sz="2400" b="1" dirty="0" smtClean="0"/>
              <a:t> 타입 </a:t>
            </a:r>
            <a:r>
              <a:rPr lang="en-US" altLang="ko-KR" sz="2400" b="1" dirty="0" smtClean="0"/>
              <a:t>– </a:t>
            </a:r>
            <a:r>
              <a:rPr lang="ko-KR" altLang="en-US" sz="2400" b="1" dirty="0" smtClean="0"/>
              <a:t>문자열</a:t>
            </a:r>
            <a:endParaRPr lang="en-US" altLang="ko-KR" sz="2400" b="1" dirty="0" smtClean="0"/>
          </a:p>
        </p:txBody>
      </p:sp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6833889"/>
              </p:ext>
            </p:extLst>
          </p:nvPr>
        </p:nvGraphicFramePr>
        <p:xfrm>
          <a:off x="838200" y="2072247"/>
          <a:ext cx="10515600" cy="3758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4215"/>
                <a:gridCol w="7621385"/>
              </a:tblGrid>
              <a:tr h="36058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 smtClean="0">
                          <a:solidFill>
                            <a:srgbClr val="4ABEE2"/>
                          </a:solidFill>
                        </a:rPr>
                        <a:t>메서드</a:t>
                      </a:r>
                      <a:endParaRPr lang="ko-KR" altLang="en-US" dirty="0">
                        <a:solidFill>
                          <a:srgbClr val="4ABEE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rgbClr val="4ABEE2"/>
                          </a:solidFill>
                        </a:rPr>
                        <a:t>설명</a:t>
                      </a:r>
                      <a:endParaRPr lang="ko-KR" altLang="en-US" dirty="0">
                        <a:solidFill>
                          <a:srgbClr val="4ABEE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s.rfind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(sub [,start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[,end]])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부분 문자열이 최종적으로 나타난 위치를 찾는다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s.rindex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(sub [.start</a:t>
                      </a:r>
                      <a:r>
                        <a:rPr lang="el-GR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[,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end]])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부분 문자열이 최종적으로 나타난 위치를 찾거나 예외를 발생시킨</a:t>
                      </a:r>
                    </a:p>
                    <a:p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다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s.rfind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(sub</a:t>
                      </a:r>
                      <a:r>
                        <a:rPr lang="en-US" altLang="ko-KR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[,start [,end]])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길이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width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인 문자열에서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를 오른쪽 정렬한다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s.rpartition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sep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를 분리자 </a:t>
                      </a:r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sep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에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기반해서 분할하지만 문자열의 오른쪽 끝에서부터 검색한다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s.rsplit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([</a:t>
                      </a:r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sep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[,</a:t>
                      </a:r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maxsplit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]])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sep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  <a:r>
                        <a:rPr lang="ko-KR" altLang="en-US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구분자로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사용해서 문자열을 끝에서부터 분할한다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ko-KR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maxsplit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은 최대 분할 횟수를 지정한다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maxsplit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이 생략되면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split() </a:t>
                      </a:r>
                      <a:r>
                        <a:rPr lang="ko-KR" altLang="en-US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메서드와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결과가 동일하다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s.rstrip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([</a:t>
                      </a:r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chrs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끝에 나오는 공백이나 </a:t>
                      </a:r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chrs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로 지정된 문자들을 제거한다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405487" y="596285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232323"/>
                </a:solidFill>
              </a:rPr>
              <a:t>문자열 </a:t>
            </a:r>
            <a:r>
              <a:rPr lang="ko-KR" altLang="en-US" b="1" dirty="0" err="1" smtClean="0">
                <a:solidFill>
                  <a:srgbClr val="232323"/>
                </a:solidFill>
              </a:rPr>
              <a:t>메서드</a:t>
            </a:r>
            <a:endParaRPr lang="ko-KR" altLang="en-US" dirty="0">
              <a:solidFill>
                <a:srgbClr val="2323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52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용어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6649"/>
          </a:xfrm>
        </p:spPr>
        <p:txBody>
          <a:bodyPr>
            <a:normAutofit/>
          </a:bodyPr>
          <a:lstStyle/>
          <a:p>
            <a:r>
              <a:rPr lang="ko-KR" altLang="en-US" sz="2500" dirty="0" smtClean="0"/>
              <a:t>모든 데이터는 객체</a:t>
            </a:r>
            <a:r>
              <a:rPr lang="en-US" altLang="ko-KR" sz="2500" dirty="0" smtClean="0"/>
              <a:t>(object)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3823747" y="2412274"/>
            <a:ext cx="4544505" cy="1480996"/>
          </a:xfrm>
          <a:prstGeom prst="roundRect">
            <a:avLst>
              <a:gd name="adj" fmla="val 0"/>
            </a:avLst>
          </a:prstGeom>
          <a:noFill/>
          <a:ln w="25400">
            <a:solidFill>
              <a:srgbClr val="0066BE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232323"/>
                </a:solidFill>
              </a:rPr>
              <a:t>객체 </a:t>
            </a:r>
            <a:r>
              <a:rPr lang="en-US" altLang="ko-KR" sz="2000" b="1" dirty="0" smtClean="0">
                <a:solidFill>
                  <a:srgbClr val="232323"/>
                </a:solidFill>
              </a:rPr>
              <a:t>(Object)</a:t>
            </a:r>
          </a:p>
          <a:p>
            <a:pPr algn="ctr"/>
            <a:endParaRPr lang="en-US" altLang="ko-KR" dirty="0">
              <a:solidFill>
                <a:srgbClr val="232323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rgbClr val="232323"/>
                </a:solidFill>
              </a:rPr>
              <a:t>신원 </a:t>
            </a:r>
            <a:r>
              <a:rPr lang="en-US" altLang="ko-KR" dirty="0" smtClean="0">
                <a:solidFill>
                  <a:srgbClr val="232323"/>
                </a:solidFill>
              </a:rPr>
              <a:t>(Identity)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rgbClr val="232323"/>
                </a:solidFill>
              </a:rPr>
              <a:t>타입</a:t>
            </a:r>
            <a:r>
              <a:rPr lang="en-US" altLang="ko-KR" dirty="0">
                <a:solidFill>
                  <a:srgbClr val="232323"/>
                </a:solidFill>
              </a:rPr>
              <a:t> </a:t>
            </a:r>
            <a:r>
              <a:rPr lang="en-US" altLang="ko-KR" dirty="0" smtClean="0">
                <a:solidFill>
                  <a:srgbClr val="232323"/>
                </a:solidFill>
              </a:rPr>
              <a:t>(Class</a:t>
            </a:r>
            <a:r>
              <a:rPr lang="en-US" altLang="ko-KR" dirty="0">
                <a:solidFill>
                  <a:srgbClr val="232323"/>
                </a:solidFill>
              </a:rPr>
              <a:t>)</a:t>
            </a:r>
            <a:r>
              <a:rPr lang="en-US" altLang="ko-KR" dirty="0" smtClean="0">
                <a:solidFill>
                  <a:srgbClr val="232323"/>
                </a:solidFill>
              </a:rPr>
              <a:t> </a:t>
            </a:r>
            <a:endParaRPr lang="ko-KR" altLang="en-US" dirty="0">
              <a:solidFill>
                <a:srgbClr val="232323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823748" y="4618640"/>
            <a:ext cx="4544505" cy="1480996"/>
          </a:xfrm>
          <a:prstGeom prst="roundRect">
            <a:avLst>
              <a:gd name="adj" fmla="val 0"/>
            </a:avLst>
          </a:prstGeom>
          <a:noFill/>
          <a:ln w="25400">
            <a:solidFill>
              <a:srgbClr val="0066BE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232323"/>
                </a:solidFill>
              </a:rPr>
              <a:t>a</a:t>
            </a:r>
            <a:r>
              <a:rPr lang="en-US" altLang="ko-KR" sz="2000" b="1" dirty="0" smtClean="0">
                <a:solidFill>
                  <a:srgbClr val="232323"/>
                </a:solidFill>
              </a:rPr>
              <a:t> = 1 (Instance)</a:t>
            </a:r>
          </a:p>
          <a:p>
            <a:pPr algn="ctr"/>
            <a:endParaRPr lang="en-US" altLang="ko-KR" dirty="0">
              <a:solidFill>
                <a:srgbClr val="232323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rgbClr val="232323"/>
                </a:solidFill>
              </a:rPr>
              <a:t>메모리 주소 </a:t>
            </a:r>
            <a:r>
              <a:rPr lang="en-US" altLang="ko-KR" dirty="0" smtClean="0">
                <a:solidFill>
                  <a:srgbClr val="232323"/>
                </a:solidFill>
              </a:rPr>
              <a:t>(0x11~ 0x12)</a:t>
            </a: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solidFill>
                  <a:srgbClr val="232323"/>
                </a:solidFill>
              </a:rPr>
              <a:t>int</a:t>
            </a:r>
            <a:endParaRPr lang="ko-KR" altLang="en-US" dirty="0">
              <a:solidFill>
                <a:srgbClr val="232323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838201" y="4897224"/>
            <a:ext cx="2197231" cy="923827"/>
          </a:xfrm>
          <a:prstGeom prst="roundRect">
            <a:avLst>
              <a:gd name="adj" fmla="val 50000"/>
            </a:avLst>
          </a:prstGeom>
          <a:solidFill>
            <a:srgbClr val="232323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값이 변경가능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en-US" altLang="ko-KR" dirty="0"/>
              <a:t>M</a:t>
            </a:r>
            <a:r>
              <a:rPr lang="en-US" altLang="ko-KR" dirty="0" smtClean="0"/>
              <a:t>utable)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9156569" y="4784103"/>
            <a:ext cx="2197231" cy="923827"/>
          </a:xfrm>
          <a:prstGeom prst="roundRect">
            <a:avLst>
              <a:gd name="adj" fmla="val 50000"/>
            </a:avLst>
          </a:prstGeom>
          <a:solidFill>
            <a:srgbClr val="232323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값이 변경</a:t>
            </a:r>
            <a:r>
              <a:rPr lang="ko-KR" altLang="en-US" dirty="0"/>
              <a:t>불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(Immutable)</a:t>
            </a:r>
            <a:endParaRPr lang="ko-KR" altLang="en-US" dirty="0"/>
          </a:p>
        </p:txBody>
      </p:sp>
      <p:sp>
        <p:nvSpPr>
          <p:cNvPr id="11" name="오른쪽 화살표 10"/>
          <p:cNvSpPr/>
          <p:nvPr/>
        </p:nvSpPr>
        <p:spPr>
          <a:xfrm rot="10800000">
            <a:off x="3255194" y="5189454"/>
            <a:ext cx="348792" cy="339365"/>
          </a:xfrm>
          <a:prstGeom prst="rightArrow">
            <a:avLst/>
          </a:prstGeom>
          <a:noFill/>
          <a:ln>
            <a:solidFill>
              <a:srgbClr val="0066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8588015" y="5189454"/>
            <a:ext cx="348792" cy="339365"/>
          </a:xfrm>
          <a:prstGeom prst="rightArrow">
            <a:avLst/>
          </a:prstGeom>
          <a:noFill/>
          <a:ln>
            <a:solidFill>
              <a:srgbClr val="0066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 rot="5400000">
            <a:off x="5921603" y="4044946"/>
            <a:ext cx="348792" cy="339365"/>
          </a:xfrm>
          <a:prstGeom prst="rightArrow">
            <a:avLst/>
          </a:prstGeom>
          <a:solidFill>
            <a:srgbClr val="0066BE"/>
          </a:solidFill>
          <a:ln>
            <a:solidFill>
              <a:srgbClr val="0066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69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표현을 위한 내장 타입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463357"/>
            <a:ext cx="9464040" cy="473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b="1" dirty="0" err="1" smtClean="0"/>
              <a:t>순서열</a:t>
            </a:r>
            <a:r>
              <a:rPr lang="ko-KR" altLang="en-US" sz="2400" b="1" dirty="0" smtClean="0"/>
              <a:t> 타입 </a:t>
            </a:r>
            <a:r>
              <a:rPr lang="en-US" altLang="ko-KR" sz="2400" b="1" dirty="0" smtClean="0"/>
              <a:t>– </a:t>
            </a:r>
            <a:r>
              <a:rPr lang="ko-KR" altLang="en-US" sz="2400" b="1" dirty="0" smtClean="0"/>
              <a:t>문자열</a:t>
            </a:r>
            <a:endParaRPr lang="en-US" altLang="ko-KR" sz="2400" b="1" dirty="0" smtClean="0"/>
          </a:p>
        </p:txBody>
      </p:sp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1845995"/>
              </p:ext>
            </p:extLst>
          </p:nvPr>
        </p:nvGraphicFramePr>
        <p:xfrm>
          <a:off x="838200" y="2069873"/>
          <a:ext cx="10515600" cy="3883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1291"/>
                <a:gridCol w="7114309"/>
              </a:tblGrid>
              <a:tr h="36058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 smtClean="0">
                          <a:solidFill>
                            <a:srgbClr val="4ABEE2"/>
                          </a:solidFill>
                        </a:rPr>
                        <a:t>메서드</a:t>
                      </a:r>
                      <a:endParaRPr lang="ko-KR" altLang="en-US" dirty="0">
                        <a:solidFill>
                          <a:srgbClr val="4ABEE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rgbClr val="4ABEE2"/>
                          </a:solidFill>
                        </a:rPr>
                        <a:t>설명</a:t>
                      </a:r>
                      <a:endParaRPr lang="ko-KR" altLang="en-US" dirty="0">
                        <a:solidFill>
                          <a:srgbClr val="4ABEE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s.split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([</a:t>
                      </a:r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sep</a:t>
                      </a:r>
                      <a:r>
                        <a:rPr lang="en-US" altLang="ko-KR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[,</a:t>
                      </a:r>
                      <a:r>
                        <a:rPr lang="en-US" altLang="ko-KR" sz="1800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maxsplit</a:t>
                      </a:r>
                      <a:r>
                        <a:rPr lang="en-US" altLang="ko-KR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sep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  <a:r>
                        <a:rPr lang="ko-KR" altLang="en-US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구분자로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사용해서 문자열을 분할한다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maxsplit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은 최대 분할횟수를 지정한다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s.splitlines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([</a:t>
                      </a:r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keepends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문자열을 줄들의 리스트로 분할한다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keepends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이면 끝에 있는 </a:t>
                      </a:r>
                      <a:r>
                        <a:rPr lang="ko-KR" altLang="en-US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줄바꿈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문자들이 유지된다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s.startswith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(prefix [,start [,end])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문자열이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prefix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로 시작하는지를 검사한다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s.strip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([</a:t>
                      </a:r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chrs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앞이나 뒤에 나오는 공백이나 </a:t>
                      </a:r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chrs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로 지정된 문자들을 제거한다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s.swapcase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대문자를 소문자로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소문자를 대문자로 바꾼다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s.title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제목 대소문자 형태로 된 문자열을 반환한다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s.translate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(table [,</a:t>
                      </a:r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deletechars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문자 변환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table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을 사용해서 문자열을 치환한다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deletechars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에</a:t>
                      </a:r>
                      <a:endParaRPr lang="en-US" altLang="ko-KR" sz="18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있는 문자들은 삭제된다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405487" y="608594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232323"/>
                </a:solidFill>
              </a:rPr>
              <a:t>문자열 </a:t>
            </a:r>
            <a:r>
              <a:rPr lang="ko-KR" altLang="en-US" b="1" dirty="0" err="1" smtClean="0">
                <a:solidFill>
                  <a:srgbClr val="232323"/>
                </a:solidFill>
              </a:rPr>
              <a:t>메서드</a:t>
            </a:r>
            <a:endParaRPr lang="ko-KR" altLang="en-US" dirty="0">
              <a:solidFill>
                <a:srgbClr val="2323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29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표현을 위한 내장 타입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463357"/>
            <a:ext cx="9464040" cy="473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b="1" dirty="0" err="1" smtClean="0"/>
              <a:t>순서열</a:t>
            </a:r>
            <a:r>
              <a:rPr lang="ko-KR" altLang="en-US" sz="2400" b="1" dirty="0" smtClean="0"/>
              <a:t> 타입 </a:t>
            </a:r>
            <a:r>
              <a:rPr lang="en-US" altLang="ko-KR" sz="2400" b="1" dirty="0" smtClean="0"/>
              <a:t>– </a:t>
            </a:r>
            <a:r>
              <a:rPr lang="ko-KR" altLang="en-US" sz="2400" b="1" dirty="0" smtClean="0"/>
              <a:t>문자열</a:t>
            </a:r>
            <a:endParaRPr lang="en-US" altLang="ko-KR" sz="2400" b="1" dirty="0" smtClean="0"/>
          </a:p>
        </p:txBody>
      </p:sp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3963579"/>
              </p:ext>
            </p:extLst>
          </p:nvPr>
        </p:nvGraphicFramePr>
        <p:xfrm>
          <a:off x="838200" y="2069873"/>
          <a:ext cx="10515600" cy="1164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1291"/>
                <a:gridCol w="7114309"/>
              </a:tblGrid>
              <a:tr h="36058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 smtClean="0">
                          <a:solidFill>
                            <a:srgbClr val="4ABEE2"/>
                          </a:solidFill>
                        </a:rPr>
                        <a:t>메서드</a:t>
                      </a:r>
                      <a:endParaRPr lang="ko-KR" altLang="en-US" dirty="0">
                        <a:solidFill>
                          <a:srgbClr val="4ABEE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rgbClr val="4ABEE2"/>
                          </a:solidFill>
                        </a:rPr>
                        <a:t>설명</a:t>
                      </a:r>
                      <a:endParaRPr lang="ko-KR" altLang="en-US" dirty="0">
                        <a:solidFill>
                          <a:srgbClr val="4ABEE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s.upper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대문자로 변경한다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s.zfill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(width)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문자열을 왼쪽에서부터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width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만큼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으로 채운다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405487" y="336717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232323"/>
                </a:solidFill>
              </a:rPr>
              <a:t>문자열 </a:t>
            </a:r>
            <a:r>
              <a:rPr lang="ko-KR" altLang="en-US" b="1" dirty="0" err="1" smtClean="0">
                <a:solidFill>
                  <a:srgbClr val="232323"/>
                </a:solidFill>
              </a:rPr>
              <a:t>메서드</a:t>
            </a:r>
            <a:endParaRPr lang="ko-KR" altLang="en-US" dirty="0">
              <a:solidFill>
                <a:srgbClr val="2323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40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표현을 위한 내장 타입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463357"/>
            <a:ext cx="10515600" cy="49706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b="1" dirty="0" err="1"/>
              <a:t>순서열</a:t>
            </a:r>
            <a:r>
              <a:rPr lang="ko-KR" altLang="en-US" sz="2400" b="1" dirty="0"/>
              <a:t> 타입 </a:t>
            </a:r>
            <a:r>
              <a:rPr lang="en-US" altLang="ko-KR" sz="2400" b="1" dirty="0"/>
              <a:t>– </a:t>
            </a:r>
            <a:r>
              <a:rPr lang="en-US" altLang="ko-KR" sz="2400" b="1" dirty="0" err="1" smtClean="0"/>
              <a:t>xrange</a:t>
            </a:r>
            <a:r>
              <a:rPr lang="en-US" altLang="ko-KR" sz="2400" b="1" dirty="0" smtClean="0"/>
              <a:t>() </a:t>
            </a:r>
            <a:r>
              <a:rPr lang="ko-KR" altLang="en-US" sz="2400" b="1" dirty="0" smtClean="0"/>
              <a:t>객체</a:t>
            </a:r>
            <a:endParaRPr lang="en-US" altLang="ko-KR" sz="2400" b="1" dirty="0" smtClean="0"/>
          </a:p>
          <a:p>
            <a:pPr marL="0" indent="0">
              <a:buNone/>
            </a:pPr>
            <a:endParaRPr lang="en-US" altLang="ko-KR" sz="1000" dirty="0" smtClean="0"/>
          </a:p>
          <a:p>
            <a:r>
              <a:rPr lang="ko-KR" altLang="en-US" sz="2000" dirty="0"/>
              <a:t>내장 함수인 </a:t>
            </a:r>
            <a:r>
              <a:rPr lang="en-US" altLang="ko-KR" sz="2000" dirty="0" err="1"/>
              <a:t>xrange</a:t>
            </a:r>
            <a:r>
              <a:rPr lang="en-US" altLang="ko-KR" sz="2000" dirty="0"/>
              <a:t>([</a:t>
            </a:r>
            <a:r>
              <a:rPr lang="en-US" altLang="ko-KR" sz="2000" dirty="0" err="1" smtClean="0"/>
              <a:t>i:j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[,stride])</a:t>
            </a:r>
            <a:r>
              <a:rPr lang="ko-KR" altLang="en-US" sz="2000" dirty="0"/>
              <a:t>는 범위가 </a:t>
            </a:r>
            <a:r>
              <a:rPr lang="en-US" altLang="ko-KR" sz="2000" dirty="0"/>
              <a:t>k</a:t>
            </a:r>
            <a:r>
              <a:rPr lang="ko-KR" altLang="en-US" sz="2000" dirty="0"/>
              <a:t>인</a:t>
            </a:r>
            <a:r>
              <a:rPr lang="en-US" altLang="ko-KR" sz="2000" dirty="0"/>
              <a:t>(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&lt;= k &lt; j) </a:t>
            </a:r>
            <a:r>
              <a:rPr lang="ko-KR" altLang="en-US" sz="2000" dirty="0"/>
              <a:t>정수들을 나타내는 </a:t>
            </a:r>
            <a:r>
              <a:rPr lang="ko-KR" altLang="en-US" sz="2000" dirty="0" smtClean="0"/>
              <a:t>객체를 생성한다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첫 </a:t>
            </a:r>
            <a:r>
              <a:rPr lang="ko-KR" altLang="en-US" sz="2000" dirty="0"/>
              <a:t>번째 색인인 </a:t>
            </a:r>
            <a:r>
              <a:rPr lang="en-US" altLang="ko-KR" sz="2000" dirty="0" err="1"/>
              <a:t>i</a:t>
            </a:r>
            <a:r>
              <a:rPr lang="ko-KR" altLang="en-US" sz="2000" dirty="0"/>
              <a:t>와 </a:t>
            </a:r>
            <a:r>
              <a:rPr lang="en-US" altLang="ko-KR" sz="2000" dirty="0"/>
              <a:t>stride</a:t>
            </a:r>
            <a:r>
              <a:rPr lang="ko-KR" altLang="en-US" sz="2000" dirty="0"/>
              <a:t>는 생략할 수 있고 각각 기본 값 </a:t>
            </a:r>
            <a:r>
              <a:rPr lang="en-US" altLang="ko-KR" sz="2000" dirty="0"/>
              <a:t>0</a:t>
            </a:r>
            <a:r>
              <a:rPr lang="ko-KR" altLang="en-US" sz="2000" dirty="0"/>
              <a:t>과 </a:t>
            </a:r>
            <a:r>
              <a:rPr lang="en-US" altLang="ko-KR" sz="2000" dirty="0"/>
              <a:t>1</a:t>
            </a:r>
            <a:r>
              <a:rPr lang="ko-KR" altLang="en-US" sz="2000" dirty="0"/>
              <a:t>을 갖는다</a:t>
            </a:r>
            <a:r>
              <a:rPr lang="en-US" altLang="ko-KR" sz="2000" dirty="0" smtClean="0"/>
              <a:t>. </a:t>
            </a:r>
            <a:r>
              <a:rPr lang="en-US" altLang="ko-KR" sz="2000" dirty="0" err="1" smtClean="0"/>
              <a:t>xrange</a:t>
            </a:r>
            <a:r>
              <a:rPr lang="en-US" altLang="ko-KR" sz="2000" dirty="0" smtClean="0"/>
              <a:t> </a:t>
            </a:r>
            <a:r>
              <a:rPr lang="ko-KR" altLang="en-US" sz="2000" dirty="0"/>
              <a:t>객체는 접근될 때마다 값을 계산한다</a:t>
            </a:r>
            <a:r>
              <a:rPr lang="en-US" altLang="ko-KR" sz="2000" dirty="0"/>
              <a:t>. </a:t>
            </a:r>
            <a:r>
              <a:rPr lang="en-US" altLang="ko-KR" sz="2000" dirty="0" err="1"/>
              <a:t>xrange</a:t>
            </a:r>
            <a:r>
              <a:rPr lang="en-US" altLang="ko-KR" sz="2000" dirty="0"/>
              <a:t> </a:t>
            </a:r>
            <a:r>
              <a:rPr lang="ko-KR" altLang="en-US" sz="2000" dirty="0"/>
              <a:t>객체는 </a:t>
            </a:r>
            <a:r>
              <a:rPr lang="ko-KR" altLang="en-US" sz="2000" dirty="0" err="1"/>
              <a:t>순서열</a:t>
            </a:r>
            <a:r>
              <a:rPr lang="ko-KR" altLang="en-US" sz="2000" dirty="0"/>
              <a:t> 같지만 </a:t>
            </a:r>
            <a:r>
              <a:rPr lang="ko-KR" altLang="en-US" sz="2000" dirty="0" smtClean="0"/>
              <a:t>실제로는 </a:t>
            </a:r>
            <a:r>
              <a:rPr lang="ko-KR" altLang="en-US" sz="2000" dirty="0"/>
              <a:t>몇 가지 제약이 있다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예를 들어</a:t>
            </a:r>
            <a:r>
              <a:rPr lang="en-US" altLang="ko-KR" sz="2000" dirty="0"/>
              <a:t>, </a:t>
            </a:r>
            <a:r>
              <a:rPr lang="ko-KR" altLang="en-US" sz="2000" dirty="0"/>
              <a:t>분할 연산자들은 지원되지 않는다</a:t>
            </a:r>
            <a:r>
              <a:rPr lang="en-US" altLang="ko-KR" sz="2000" dirty="0"/>
              <a:t>. </a:t>
            </a:r>
            <a:r>
              <a:rPr lang="ko-KR" altLang="en-US" sz="2000" dirty="0"/>
              <a:t>이러한 </a:t>
            </a:r>
            <a:r>
              <a:rPr lang="ko-KR" altLang="en-US" sz="2000" dirty="0" smtClean="0"/>
              <a:t>제약사항 </a:t>
            </a:r>
            <a:r>
              <a:rPr lang="ko-KR" altLang="en-US" sz="2000" dirty="0"/>
              <a:t>때문에 </a:t>
            </a:r>
            <a:r>
              <a:rPr lang="en-US" altLang="ko-KR" sz="2000" dirty="0" err="1"/>
              <a:t>xrange</a:t>
            </a:r>
            <a:r>
              <a:rPr lang="ko-KR" altLang="en-US" sz="2000" dirty="0"/>
              <a:t>는 간단히 루프를 돌면서 반복 수행을 하는 것과 같은 몇 </a:t>
            </a:r>
            <a:r>
              <a:rPr lang="ko-KR" altLang="en-US" sz="2000" dirty="0" smtClean="0"/>
              <a:t>가지 용도로만 사용된다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 err="1" smtClean="0"/>
              <a:t>파이썬</a:t>
            </a:r>
            <a:r>
              <a:rPr lang="ko-KR" altLang="en-US" sz="2000" dirty="0" smtClean="0"/>
              <a:t> </a:t>
            </a:r>
            <a:r>
              <a:rPr lang="en-US" altLang="ko-KR" sz="2000" dirty="0"/>
              <a:t>3</a:t>
            </a:r>
            <a:r>
              <a:rPr lang="ko-KR" altLang="en-US" sz="2000" dirty="0"/>
              <a:t>에서는 </a:t>
            </a:r>
            <a:r>
              <a:rPr lang="en-US" altLang="ko-KR" sz="2000" dirty="0" err="1"/>
              <a:t>xrange</a:t>
            </a:r>
            <a:r>
              <a:rPr lang="en-US" altLang="ko-KR" sz="2000" dirty="0"/>
              <a:t>( )</a:t>
            </a:r>
            <a:r>
              <a:rPr lang="ko-KR" altLang="en-US" sz="2000" dirty="0"/>
              <a:t>의 이름이 </a:t>
            </a:r>
            <a:r>
              <a:rPr lang="en-US" altLang="ko-KR" sz="2000" dirty="0"/>
              <a:t>range( )</a:t>
            </a:r>
            <a:r>
              <a:rPr lang="ko-KR" altLang="en-US" sz="2000" dirty="0"/>
              <a:t>로 변경되었다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작동 </a:t>
            </a:r>
            <a:r>
              <a:rPr lang="ko-KR" altLang="en-US" sz="2000" dirty="0"/>
              <a:t>방식은 </a:t>
            </a:r>
            <a:r>
              <a:rPr lang="ko-KR" altLang="en-US" sz="2000" dirty="0" smtClean="0"/>
              <a:t>이전과 동일하다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7158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표현을 위한 내장 타입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463357"/>
            <a:ext cx="9464040" cy="473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b="1" dirty="0" err="1" smtClean="0"/>
              <a:t>매핑</a:t>
            </a:r>
            <a:r>
              <a:rPr lang="ko-KR" altLang="en-US" sz="2400" b="1" dirty="0" smtClean="0"/>
              <a:t> 타입</a:t>
            </a:r>
            <a:endParaRPr lang="en-US" altLang="ko-KR" sz="2400" b="1" dirty="0" smtClean="0"/>
          </a:p>
        </p:txBody>
      </p:sp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2308300"/>
              </p:ext>
            </p:extLst>
          </p:nvPr>
        </p:nvGraphicFramePr>
        <p:xfrm>
          <a:off x="838200" y="2072247"/>
          <a:ext cx="10515600" cy="419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4215"/>
                <a:gridCol w="7621385"/>
              </a:tblGrid>
              <a:tr h="36058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rgbClr val="4ABEE2"/>
                          </a:solidFill>
                        </a:rPr>
                        <a:t>항목</a:t>
                      </a:r>
                      <a:endParaRPr lang="ko-KR" altLang="en-US" dirty="0">
                        <a:solidFill>
                          <a:srgbClr val="4ABEE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rgbClr val="4ABEE2"/>
                          </a:solidFill>
                        </a:rPr>
                        <a:t>설명</a:t>
                      </a:r>
                      <a:endParaRPr lang="ko-KR" altLang="en-US" dirty="0">
                        <a:solidFill>
                          <a:srgbClr val="4ABEE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(m)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에 있는 항목 개수를 반환한다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m[k]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키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로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의 항목을 반환한다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m[k]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x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씨를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로 설정한다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del m[k]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m[k]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를 제거한다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k in m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키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에 있으면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를 반환한다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m.clear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에서 모든 항목을 제거한다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m.copy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의 복사본을 생성한다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m.fromkeys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(s [,value])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순서열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에서 키를 가져오고 모든 값을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로 설정한 새로운 사전을</a:t>
                      </a:r>
                    </a:p>
                    <a:p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생성한다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m.get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(k [,v])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m[k]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가 있으면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m[k]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를 반환하고 아니면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를 반환한다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977488" y="6352143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232323"/>
                </a:solidFill>
              </a:rPr>
              <a:t>사전의 </a:t>
            </a:r>
            <a:r>
              <a:rPr lang="ko-KR" altLang="en-US" b="1" dirty="0" err="1" smtClean="0">
                <a:solidFill>
                  <a:srgbClr val="232323"/>
                </a:solidFill>
              </a:rPr>
              <a:t>메서드와</a:t>
            </a:r>
            <a:r>
              <a:rPr lang="ko-KR" altLang="en-US" b="1" dirty="0" smtClean="0">
                <a:solidFill>
                  <a:srgbClr val="232323"/>
                </a:solidFill>
              </a:rPr>
              <a:t> 연산</a:t>
            </a:r>
            <a:endParaRPr lang="ko-KR" altLang="en-US" dirty="0">
              <a:solidFill>
                <a:srgbClr val="2323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32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표현을 위한 내장 타입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463357"/>
            <a:ext cx="9464040" cy="473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b="1" dirty="0" err="1" smtClean="0"/>
              <a:t>매핑</a:t>
            </a:r>
            <a:r>
              <a:rPr lang="ko-KR" altLang="en-US" sz="2400" b="1" dirty="0" smtClean="0"/>
              <a:t> 타입</a:t>
            </a:r>
            <a:endParaRPr lang="en-US" altLang="ko-KR" sz="2400" b="1" dirty="0" smtClean="0"/>
          </a:p>
        </p:txBody>
      </p:sp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5963574"/>
              </p:ext>
            </p:extLst>
          </p:nvPr>
        </p:nvGraphicFramePr>
        <p:xfrm>
          <a:off x="838200" y="2072247"/>
          <a:ext cx="10515600" cy="4032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4215"/>
                <a:gridCol w="7621385"/>
              </a:tblGrid>
              <a:tr h="36058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rgbClr val="4ABEE2"/>
                          </a:solidFill>
                        </a:rPr>
                        <a:t>항목</a:t>
                      </a:r>
                      <a:endParaRPr lang="ko-KR" altLang="en-US" dirty="0">
                        <a:solidFill>
                          <a:srgbClr val="4ABEE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rgbClr val="4ABEE2"/>
                          </a:solidFill>
                        </a:rPr>
                        <a:t>설명</a:t>
                      </a:r>
                      <a:endParaRPr lang="ko-KR" altLang="en-US" dirty="0">
                        <a:solidFill>
                          <a:srgbClr val="4ABEE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m.has_key(k)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에 키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가 있으면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를 반환한다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아니면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를 반환한다 사용이</a:t>
                      </a:r>
                    </a:p>
                    <a:p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권장되지 않는다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대신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in 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연산자를 사용하도록 한다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파이썬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에서만 사</a:t>
                      </a:r>
                    </a:p>
                    <a:p>
                      <a:r>
                        <a:rPr lang="ko-KR" altLang="en-US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용가능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m.items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의 모든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키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값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쌍들로 구성되는 </a:t>
                      </a:r>
                      <a:r>
                        <a:rPr lang="ko-KR" altLang="en-US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순서열을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반환한다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m.keys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의 모든 키들의 </a:t>
                      </a:r>
                      <a:r>
                        <a:rPr lang="ko-KR" altLang="en-US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순서열을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반환한다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m.pop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(k [,default])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m[k] 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가 있으면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m[k]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를 반환하고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에서 제거한다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m[k]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가 없을 경우</a:t>
                      </a:r>
                    </a:p>
                    <a:p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가 제공되면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를 반환하고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아니면 </a:t>
                      </a:r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예외를 발생시</a:t>
                      </a:r>
                    </a:p>
                    <a:p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킨다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m.popitem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에서 임의의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키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값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쌍을 제거하고 이를 </a:t>
                      </a:r>
                      <a:r>
                        <a:rPr lang="ko-KR" altLang="en-US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튜플로서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반환한다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m.setdefault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(k [, v])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m[k]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있으면 </a:t>
                      </a:r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m[k]</a:t>
                      </a:r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반환한다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없으면</a:t>
                      </a:r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, v</a:t>
                      </a:r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를 반환하고 </a:t>
                      </a:r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m[k]</a:t>
                      </a:r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로 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설정</a:t>
                      </a:r>
                    </a:p>
                    <a:p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한다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977488" y="6352143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232323"/>
                </a:solidFill>
              </a:rPr>
              <a:t>사전의 </a:t>
            </a:r>
            <a:r>
              <a:rPr lang="ko-KR" altLang="en-US" b="1" dirty="0" err="1" smtClean="0">
                <a:solidFill>
                  <a:srgbClr val="232323"/>
                </a:solidFill>
              </a:rPr>
              <a:t>메서드와</a:t>
            </a:r>
            <a:r>
              <a:rPr lang="ko-KR" altLang="en-US" b="1" dirty="0" smtClean="0">
                <a:solidFill>
                  <a:srgbClr val="232323"/>
                </a:solidFill>
              </a:rPr>
              <a:t> 연산</a:t>
            </a:r>
            <a:endParaRPr lang="ko-KR" altLang="en-US" dirty="0">
              <a:solidFill>
                <a:srgbClr val="2323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79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표현을 위한 내장 타입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463357"/>
            <a:ext cx="9464040" cy="473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b="1" dirty="0" err="1" smtClean="0"/>
              <a:t>매핑</a:t>
            </a:r>
            <a:r>
              <a:rPr lang="ko-KR" altLang="en-US" sz="2400" b="1" dirty="0" smtClean="0"/>
              <a:t> 타입</a:t>
            </a:r>
            <a:endParaRPr lang="en-US" altLang="ko-KR" sz="2400" b="1" dirty="0" smtClean="0"/>
          </a:p>
        </p:txBody>
      </p:sp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6794803"/>
              </p:ext>
            </p:extLst>
          </p:nvPr>
        </p:nvGraphicFramePr>
        <p:xfrm>
          <a:off x="838200" y="2072247"/>
          <a:ext cx="10515600" cy="1164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4215"/>
                <a:gridCol w="7621385"/>
              </a:tblGrid>
              <a:tr h="36058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rgbClr val="4ABEE2"/>
                          </a:solidFill>
                        </a:rPr>
                        <a:t>항목</a:t>
                      </a:r>
                      <a:endParaRPr lang="ko-KR" altLang="en-US" dirty="0">
                        <a:solidFill>
                          <a:srgbClr val="4ABEE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rgbClr val="4ABEE2"/>
                          </a:solidFill>
                        </a:rPr>
                        <a:t>설명</a:t>
                      </a:r>
                      <a:endParaRPr lang="ko-KR" altLang="en-US" dirty="0">
                        <a:solidFill>
                          <a:srgbClr val="4ABEE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m.update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(b)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에 있는 모든 객체를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에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추가한다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m.values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에 있는 모든 값으로 구성되는 </a:t>
                      </a:r>
                      <a:r>
                        <a:rPr lang="ko-KR" altLang="en-US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순서열을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반환한다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977488" y="3371919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232323"/>
                </a:solidFill>
              </a:rPr>
              <a:t>사전의 </a:t>
            </a:r>
            <a:r>
              <a:rPr lang="ko-KR" altLang="en-US" b="1" dirty="0" err="1" smtClean="0">
                <a:solidFill>
                  <a:srgbClr val="232323"/>
                </a:solidFill>
              </a:rPr>
              <a:t>메서드와</a:t>
            </a:r>
            <a:r>
              <a:rPr lang="ko-KR" altLang="en-US" b="1" dirty="0" smtClean="0">
                <a:solidFill>
                  <a:srgbClr val="232323"/>
                </a:solidFill>
              </a:rPr>
              <a:t> 연산</a:t>
            </a:r>
            <a:endParaRPr lang="ko-KR" altLang="en-US" dirty="0">
              <a:solidFill>
                <a:srgbClr val="2323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58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표현을 위한 내장 타입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463357"/>
            <a:ext cx="9464040" cy="473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b="1" dirty="0" smtClean="0"/>
              <a:t>집합 타입</a:t>
            </a:r>
            <a:endParaRPr lang="en-US" altLang="ko-KR" sz="2400" b="1" dirty="0" smtClean="0"/>
          </a:p>
        </p:txBody>
      </p:sp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9559040"/>
              </p:ext>
            </p:extLst>
          </p:nvPr>
        </p:nvGraphicFramePr>
        <p:xfrm>
          <a:off x="838200" y="2072247"/>
          <a:ext cx="10515600" cy="419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4585"/>
                <a:gridCol w="7771015"/>
              </a:tblGrid>
              <a:tr h="36058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rgbClr val="4ABEE2"/>
                          </a:solidFill>
                        </a:rPr>
                        <a:t>항목</a:t>
                      </a:r>
                      <a:endParaRPr lang="ko-KR" altLang="en-US" dirty="0">
                        <a:solidFill>
                          <a:srgbClr val="4ABEE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rgbClr val="4ABEE2"/>
                          </a:solidFill>
                        </a:rPr>
                        <a:t>설명</a:t>
                      </a:r>
                      <a:endParaRPr lang="ko-KR" altLang="en-US" dirty="0">
                        <a:solidFill>
                          <a:srgbClr val="4ABEE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(s)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에 있는 항목의 개수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s.copy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의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복사본을 생성한다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s.difference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(t)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차집합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에는 있지만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에는 없는 모든 항목을 반환한다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s.intersection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(t)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교집합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에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둘 다 들어 있는 모든 항목을 반환한다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s.isdisjoint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(t)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에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공통으로 들어 있는 항목이 없을 경우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를 반환한다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s.issubset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(t)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의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부분집합인 경우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를 반환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s.issuperset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(t)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의 포함집합인 경우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를 반환한다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s.symmetric_difference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(t)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대칭 </a:t>
                      </a:r>
                      <a:r>
                        <a:rPr lang="ko-KR" altLang="en-US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차집합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 s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나</a:t>
                      </a:r>
                      <a:r>
                        <a:rPr lang="ko-KR" altLang="en-US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에 들어 있지만 둘 모두에는 들어 있지 않은 모든 항</a:t>
                      </a:r>
                    </a:p>
                    <a:p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목을 반환한다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s.union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(t)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합집합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, s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나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에 있는 모든 항목을 반환한다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90367" y="6352143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232323"/>
                </a:solidFill>
              </a:rPr>
              <a:t>집합 타입의 </a:t>
            </a:r>
            <a:r>
              <a:rPr lang="ko-KR" altLang="en-US" b="1" dirty="0" err="1" smtClean="0">
                <a:solidFill>
                  <a:srgbClr val="232323"/>
                </a:solidFill>
              </a:rPr>
              <a:t>메서드와</a:t>
            </a:r>
            <a:r>
              <a:rPr lang="ko-KR" altLang="en-US" b="1" dirty="0" smtClean="0">
                <a:solidFill>
                  <a:srgbClr val="232323"/>
                </a:solidFill>
              </a:rPr>
              <a:t> 연산들</a:t>
            </a:r>
            <a:endParaRPr lang="ko-KR" altLang="en-US" dirty="0">
              <a:solidFill>
                <a:srgbClr val="2323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6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표현을 위한 내장 타입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463357"/>
            <a:ext cx="9464040" cy="473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b="1" dirty="0" smtClean="0"/>
              <a:t>집합 타입</a:t>
            </a:r>
            <a:endParaRPr lang="en-US" altLang="ko-KR" sz="2400" b="1" dirty="0" smtClean="0"/>
          </a:p>
        </p:txBody>
      </p:sp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3909209"/>
              </p:ext>
            </p:extLst>
          </p:nvPr>
        </p:nvGraphicFramePr>
        <p:xfrm>
          <a:off x="838200" y="1914300"/>
          <a:ext cx="10515600" cy="4440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4295"/>
                <a:gridCol w="6981305"/>
              </a:tblGrid>
              <a:tr h="36058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rgbClr val="4ABEE2"/>
                          </a:solidFill>
                        </a:rPr>
                        <a:t>항목</a:t>
                      </a:r>
                      <a:endParaRPr lang="ko-KR" altLang="en-US" dirty="0">
                        <a:solidFill>
                          <a:srgbClr val="4ABEE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rgbClr val="4ABEE2"/>
                          </a:solidFill>
                        </a:rPr>
                        <a:t>설명</a:t>
                      </a:r>
                      <a:endParaRPr lang="ko-KR" altLang="en-US" dirty="0">
                        <a:solidFill>
                          <a:srgbClr val="4ABEE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s.add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(item)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item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을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에 추가한다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이미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item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이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에 있으면 아무런 효과가</a:t>
                      </a:r>
                      <a:r>
                        <a:rPr lang="ko-KR" altLang="en-US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없다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s.clear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에서 모든 항목을 제거한다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s.difference_update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(t)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에 있는 모든 항목을 제거한다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s.discard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(item)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item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을 제거한다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에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item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이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없는 경우 아무런 일도 일어나지 않는다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s.intersection_update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(t)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의 교집합을 구하고 결과를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에 남겨둔다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s.pop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에서 아무 원소나 반환하는 동시에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에서 제거한다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s.remove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(item)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item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을 제거한다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 item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이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없으면 </a:t>
                      </a:r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예외가 발생한다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s.symmetric_difference_update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(t)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의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대칭 </a:t>
                      </a:r>
                      <a:r>
                        <a:rPr lang="ko-KR" altLang="en-US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차집합을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구하고 결과를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에 남겨둔다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s.update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(t)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의 모든 항목을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에 추가한다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 t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는 집합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순서열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또는 반복을</a:t>
                      </a:r>
                      <a:r>
                        <a:rPr lang="ko-KR" altLang="en-US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지원하는 어떤 객체든 될 수 있다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90371" y="6352143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232323"/>
                </a:solidFill>
              </a:rPr>
              <a:t>변경 가능한 집합의 </a:t>
            </a:r>
            <a:r>
              <a:rPr lang="ko-KR" altLang="en-US" b="1" dirty="0" err="1" smtClean="0">
                <a:solidFill>
                  <a:srgbClr val="232323"/>
                </a:solidFill>
              </a:rPr>
              <a:t>메서드들</a:t>
            </a:r>
            <a:endParaRPr lang="ko-KR" altLang="en-US" dirty="0">
              <a:solidFill>
                <a:srgbClr val="2323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27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구조를 나타내는 내장타입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38</a:t>
            </a:fld>
            <a:endParaRPr lang="ko-KR" altLang="en-US"/>
          </a:p>
        </p:txBody>
      </p:sp>
      <p:graphicFrame>
        <p:nvGraphicFramePr>
          <p:cNvPr id="12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7736743"/>
              </p:ext>
            </p:extLst>
          </p:nvPr>
        </p:nvGraphicFramePr>
        <p:xfrm>
          <a:off x="838200" y="1382290"/>
          <a:ext cx="10515600" cy="355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7509"/>
                <a:gridCol w="3084022"/>
                <a:gridCol w="5194069"/>
              </a:tblGrid>
              <a:tr h="36058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rgbClr val="4ABEE2"/>
                          </a:solidFill>
                        </a:rPr>
                        <a:t>타입 분류</a:t>
                      </a:r>
                      <a:endParaRPr lang="ko-KR" altLang="en-US" dirty="0">
                        <a:solidFill>
                          <a:srgbClr val="4ABEE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rgbClr val="4ABEE2"/>
                          </a:solidFill>
                        </a:rPr>
                        <a:t>타입 이름</a:t>
                      </a:r>
                      <a:endParaRPr lang="ko-KR" altLang="en-US" dirty="0">
                        <a:solidFill>
                          <a:srgbClr val="4ABEE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rgbClr val="4ABEE2"/>
                          </a:solidFill>
                        </a:rPr>
                        <a:t>설명</a:t>
                      </a:r>
                      <a:endParaRPr lang="ko-KR" altLang="en-US" dirty="0">
                        <a:solidFill>
                          <a:srgbClr val="4ABEE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 rowSpan="5">
                  <a:txBody>
                    <a:bodyPr/>
                    <a:lstStyle/>
                    <a:p>
                      <a:pPr algn="l" latinLnBrk="1"/>
                      <a:r>
                        <a:rPr lang="ko-KR" altLang="en-US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호출가능</a:t>
                      </a:r>
                      <a:r>
                        <a:rPr lang="en-US" altLang="ko-KR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(callable)</a:t>
                      </a:r>
                      <a:endParaRPr lang="ko-KR" altLang="en-US" sz="1800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types.BuiltinFunctionType</a:t>
                      </a:r>
                      <a:endParaRPr lang="ko-KR" altLang="en-US" sz="1800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내장 함수나 </a:t>
                      </a:r>
                      <a:r>
                        <a:rPr lang="ko-KR" altLang="en-US" sz="1800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메서드</a:t>
                      </a:r>
                      <a:endParaRPr lang="ko-KR" altLang="en-US" sz="1800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내장 타입과 클래스의 타입</a:t>
                      </a:r>
                      <a:endParaRPr lang="en-US" altLang="ko-KR" sz="1800" kern="1200" baseline="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endParaRPr lang="ko-KR" altLang="en-US" sz="1800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모든 타입과 클래스의 조상</a:t>
                      </a:r>
                      <a:endParaRPr lang="ko-KR" altLang="en-US" sz="1800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types.FunctionType</a:t>
                      </a:r>
                      <a:endParaRPr lang="ko-KR" altLang="en-US" sz="1800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사용자 정의 함수</a:t>
                      </a:r>
                      <a:endParaRPr lang="ko-KR" altLang="en-US" sz="1800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types.MethodType</a:t>
                      </a:r>
                      <a:endParaRPr lang="ko-KR" altLang="en-US" sz="1800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클래스 </a:t>
                      </a:r>
                      <a:r>
                        <a:rPr lang="ko-KR" altLang="en-US" sz="1800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메서드</a:t>
                      </a:r>
                      <a:endParaRPr lang="ko-KR" altLang="en-US" sz="1800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모듈</a:t>
                      </a:r>
                      <a:endParaRPr lang="ko-KR" altLang="en-US" sz="1800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types.ModuleType</a:t>
                      </a:r>
                      <a:endParaRPr lang="ko-KR" altLang="en-US" sz="1800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모둘</a:t>
                      </a:r>
                      <a:endParaRPr lang="ko-KR" altLang="en-US" sz="1800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클래스</a:t>
                      </a:r>
                      <a:endParaRPr lang="ko-KR" altLang="en-US" sz="1800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endParaRPr lang="ko-KR" altLang="en-US" sz="1800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모든 타입과 클래스의 조상</a:t>
                      </a:r>
                      <a:endParaRPr lang="ko-KR" altLang="en-US" sz="1800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타입</a:t>
                      </a:r>
                      <a:endParaRPr lang="ko-KR" altLang="en-US" sz="1800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내장 타입과 클래스의 타입</a:t>
                      </a:r>
                      <a:endParaRPr lang="ko-KR" altLang="en-US" sz="1800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549470" y="5227180"/>
            <a:ext cx="336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232323"/>
                </a:solidFill>
              </a:rPr>
              <a:t>데이터 표현을 위한 내장 타입</a:t>
            </a:r>
            <a:endParaRPr lang="ko-KR" altLang="en-US" dirty="0">
              <a:solidFill>
                <a:srgbClr val="2323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57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구조를 나타내는 내장타입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1463357"/>
            <a:ext cx="10515600" cy="11468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b="1" dirty="0" smtClean="0"/>
              <a:t>호출가능 타입 </a:t>
            </a:r>
            <a:r>
              <a:rPr lang="en-US" altLang="ko-KR" sz="2400" b="1" dirty="0" smtClean="0"/>
              <a:t>– </a:t>
            </a:r>
            <a:r>
              <a:rPr lang="ko-KR" altLang="en-US" sz="2400" b="1" dirty="0" smtClean="0"/>
              <a:t>사용자 정의 함수</a:t>
            </a:r>
            <a:endParaRPr lang="en-US" altLang="ko-KR" sz="2400" b="1" dirty="0" smtClean="0"/>
          </a:p>
          <a:p>
            <a:r>
              <a:rPr lang="ko-KR" altLang="en-US" sz="2000" dirty="0" smtClean="0"/>
              <a:t>사용자 </a:t>
            </a:r>
            <a:r>
              <a:rPr lang="ko-KR" altLang="en-US" sz="2000" dirty="0"/>
              <a:t>정의 함수</a:t>
            </a:r>
            <a:r>
              <a:rPr lang="en-US" altLang="ko-KR" sz="2000" dirty="0"/>
              <a:t>(</a:t>
            </a:r>
            <a:r>
              <a:rPr lang="en-US" altLang="ko-KR" sz="2000" dirty="0" smtClean="0"/>
              <a:t>user-defined </a:t>
            </a:r>
            <a:r>
              <a:rPr lang="en-US" altLang="ko-KR" sz="2000" dirty="0"/>
              <a:t>function)</a:t>
            </a:r>
            <a:r>
              <a:rPr lang="ko-KR" altLang="en-US" sz="2000" dirty="0"/>
              <a:t>은 </a:t>
            </a:r>
            <a:r>
              <a:rPr lang="ko-KR" altLang="en-US" sz="2000" dirty="0" smtClean="0"/>
              <a:t>모듈 </a:t>
            </a:r>
            <a:r>
              <a:rPr lang="ko-KR" altLang="en-US" sz="2000" dirty="0"/>
              <a:t>수준에서 </a:t>
            </a:r>
            <a:r>
              <a:rPr lang="en-US" altLang="ko-KR" sz="2000" dirty="0" err="1" smtClean="0"/>
              <a:t>def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문이나 </a:t>
            </a:r>
            <a:r>
              <a:rPr lang="en-US" altLang="ko-KR" sz="2000" dirty="0" smtClean="0"/>
              <a:t>lambda </a:t>
            </a:r>
            <a:r>
              <a:rPr lang="ko-KR" altLang="en-US" sz="2000" dirty="0" smtClean="0"/>
              <a:t>연산자로 생성되는 호출가능 </a:t>
            </a:r>
            <a:r>
              <a:rPr lang="ko-KR" altLang="en-US" sz="2000" dirty="0"/>
              <a:t>객체이다</a:t>
            </a:r>
            <a:r>
              <a:rPr lang="en-US" altLang="ko-KR" sz="2000" dirty="0"/>
              <a:t>. </a:t>
            </a:r>
            <a:r>
              <a:rPr lang="ko-KR" altLang="en-US" sz="2000" dirty="0"/>
              <a:t>다음은 한 예이다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8" name="직사각형 7"/>
          <p:cNvSpPr/>
          <p:nvPr/>
        </p:nvSpPr>
        <p:spPr>
          <a:xfrm>
            <a:off x="838200" y="2643754"/>
            <a:ext cx="10515600" cy="10723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s-E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def foo(x,y):</a:t>
            </a:r>
          </a:p>
          <a:p>
            <a:r>
              <a:rPr lang="es-E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return x+y</a:t>
            </a:r>
          </a:p>
          <a:p>
            <a:r>
              <a:rPr lang="es-E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bar = lambda x,y: x+y</a:t>
            </a:r>
            <a:endParaRPr lang="en-US" altLang="ko-KR" sz="1500" dirty="0" smtClean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graphicFrame>
        <p:nvGraphicFramePr>
          <p:cNvPr id="9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2459705"/>
              </p:ext>
            </p:extLst>
          </p:nvPr>
        </p:nvGraphicFramePr>
        <p:xfrm>
          <a:off x="838200" y="3806587"/>
          <a:ext cx="10515600" cy="2732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4295"/>
                <a:gridCol w="6981305"/>
              </a:tblGrid>
              <a:tr h="30925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solidFill>
                            <a:srgbClr val="4ABEE2"/>
                          </a:solidFill>
                        </a:rPr>
                        <a:t>속성</a:t>
                      </a:r>
                      <a:endParaRPr lang="ko-KR" altLang="en-US" sz="1600" dirty="0">
                        <a:solidFill>
                          <a:srgbClr val="4ABEE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solidFill>
                            <a:srgbClr val="4ABEE2"/>
                          </a:solidFill>
                        </a:rPr>
                        <a:t>설명</a:t>
                      </a:r>
                      <a:endParaRPr lang="ko-KR" altLang="en-US" sz="1600" dirty="0">
                        <a:solidFill>
                          <a:srgbClr val="4ABEE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4243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f.__doc</a:t>
                      </a:r>
                      <a:r>
                        <a:rPr lang="en-US" altLang="ko-KR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endParaRPr lang="ko-KR" altLang="en-US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문서화 문자열</a:t>
                      </a:r>
                      <a:endParaRPr lang="ko-KR" altLang="en-US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4243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f.__name</a:t>
                      </a:r>
                      <a:r>
                        <a:rPr lang="en-US" altLang="ko-KR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endParaRPr lang="ko-KR" altLang="en-US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함수 이름</a:t>
                      </a:r>
                      <a:endParaRPr lang="ko-KR" altLang="en-US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4243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f.__</a:t>
                      </a:r>
                      <a:r>
                        <a:rPr lang="en-US" altLang="ko-KR" sz="16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lang="en-US" altLang="ko-KR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endParaRPr lang="ko-KR" altLang="en-US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함수</a:t>
                      </a:r>
                      <a:r>
                        <a:rPr lang="en-US" altLang="ko-KR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속성을 담은 사전</a:t>
                      </a:r>
                      <a:endParaRPr lang="ko-KR" altLang="en-US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4243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f.__code</a:t>
                      </a:r>
                      <a:r>
                        <a:rPr lang="en-US" altLang="ko-KR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endParaRPr lang="ko-KR" altLang="en-US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바이트 </a:t>
                      </a:r>
                      <a:r>
                        <a:rPr lang="ko-KR" altLang="en-US" sz="16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컴파일된</a:t>
                      </a:r>
                      <a:r>
                        <a:rPr lang="ko-KR" altLang="en-US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코드</a:t>
                      </a:r>
                      <a:endParaRPr lang="ko-KR" altLang="en-US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4243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f.__defaults</a:t>
                      </a:r>
                      <a:r>
                        <a:rPr lang="en-US" altLang="ko-KR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endParaRPr lang="ko-KR" altLang="en-US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기본</a:t>
                      </a:r>
                      <a:r>
                        <a:rPr lang="en-US" altLang="ko-KR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인수들을 담은 </a:t>
                      </a:r>
                      <a:r>
                        <a:rPr lang="ko-KR" altLang="en-US" sz="16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튜플</a:t>
                      </a:r>
                      <a:endParaRPr lang="ko-KR" altLang="en-US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4243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f.__</a:t>
                      </a:r>
                      <a:r>
                        <a:rPr lang="en-US" altLang="ko-KR" sz="16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globals</a:t>
                      </a:r>
                      <a:r>
                        <a:rPr lang="en-US" altLang="ko-KR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endParaRPr lang="ko-KR" altLang="en-US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전역</a:t>
                      </a:r>
                      <a:r>
                        <a:rPr lang="en-US" altLang="ko-KR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네임스페이스를 나타내는 사전</a:t>
                      </a:r>
                      <a:endParaRPr lang="ko-KR" altLang="en-US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4243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f.__closure</a:t>
                      </a:r>
                      <a:r>
                        <a:rPr lang="en-US" altLang="ko-KR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endParaRPr lang="ko-KR" altLang="en-US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중첩된 유효범위와 관련된 데이터를 담은 </a:t>
                      </a:r>
                      <a:r>
                        <a:rPr lang="ko-KR" altLang="en-US" sz="16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튜플</a:t>
                      </a:r>
                      <a:endParaRPr lang="ko-KR" altLang="en-US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114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용어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838200" y="1611490"/>
            <a:ext cx="5499361" cy="1480996"/>
          </a:xfrm>
          <a:prstGeom prst="roundRect">
            <a:avLst>
              <a:gd name="adj" fmla="val 0"/>
            </a:avLst>
          </a:prstGeom>
          <a:noFill/>
          <a:ln w="25400">
            <a:solidFill>
              <a:srgbClr val="0066BE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232323"/>
                </a:solidFill>
              </a:rPr>
              <a:t>a</a:t>
            </a:r>
            <a:r>
              <a:rPr lang="en-US" altLang="ko-KR" sz="2000" b="1" dirty="0" smtClean="0">
                <a:solidFill>
                  <a:srgbClr val="232323"/>
                </a:solidFill>
              </a:rPr>
              <a:t> = [1, 2, 3] (Container or Collection)</a:t>
            </a:r>
          </a:p>
          <a:p>
            <a:pPr algn="ctr"/>
            <a:endParaRPr lang="en-US" altLang="ko-KR" dirty="0">
              <a:solidFill>
                <a:srgbClr val="232323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rgbClr val="232323"/>
                </a:solidFill>
              </a:rPr>
              <a:t>메모리 주소 </a:t>
            </a:r>
            <a:r>
              <a:rPr lang="en-US" altLang="ko-KR" dirty="0" smtClean="0">
                <a:solidFill>
                  <a:srgbClr val="232323"/>
                </a:solidFill>
              </a:rPr>
              <a:t>(0x11~ 0x12)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232323"/>
                </a:solidFill>
              </a:rPr>
              <a:t>메모리 주소 </a:t>
            </a:r>
            <a:r>
              <a:rPr lang="en-US" altLang="ko-KR" dirty="0">
                <a:solidFill>
                  <a:srgbClr val="232323"/>
                </a:solidFill>
              </a:rPr>
              <a:t>(</a:t>
            </a:r>
            <a:r>
              <a:rPr lang="en-US" altLang="ko-KR" dirty="0" smtClean="0">
                <a:solidFill>
                  <a:srgbClr val="232323"/>
                </a:solidFill>
              </a:rPr>
              <a:t>0x12~ 0x13)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232323"/>
                </a:solidFill>
              </a:rPr>
              <a:t>메모리 주소 </a:t>
            </a:r>
            <a:r>
              <a:rPr lang="en-US" altLang="ko-KR" dirty="0">
                <a:solidFill>
                  <a:srgbClr val="232323"/>
                </a:solidFill>
              </a:rPr>
              <a:t>(</a:t>
            </a:r>
            <a:r>
              <a:rPr lang="en-US" altLang="ko-KR" dirty="0" smtClean="0">
                <a:solidFill>
                  <a:srgbClr val="232323"/>
                </a:solidFill>
              </a:rPr>
              <a:t>0x13~ 0x14)</a:t>
            </a:r>
            <a:endParaRPr lang="ko-KR" altLang="en-US" dirty="0">
              <a:solidFill>
                <a:srgbClr val="232323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38200" y="4180234"/>
            <a:ext cx="10515600" cy="15701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pt-BR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a = 3 + </a:t>
            </a:r>
            <a:r>
              <a:rPr lang="pt-BR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4j			# </a:t>
            </a:r>
            <a:r>
              <a:rPr lang="ko-KR" altLang="en-US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복소수를 생성한다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endParaRPr lang="pt-BR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pt-BR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r = </a:t>
            </a:r>
            <a:r>
              <a:rPr lang="pt-BR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a.real			# </a:t>
            </a:r>
            <a:r>
              <a:rPr lang="ko-KR" altLang="en-US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실수부</a:t>
            </a:r>
            <a:r>
              <a:rPr lang="ko-KR" altLang="en-US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ko-KR" altLang="en-US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속성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r>
              <a:rPr lang="ko-KR" altLang="en-US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을 얻는다</a:t>
            </a:r>
            <a:endParaRPr lang="pt-BR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pt-BR" altLang="ko-KR" sz="1500" dirty="0" smtClean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pt-BR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b </a:t>
            </a:r>
            <a:r>
              <a:rPr lang="pt-BR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= [1, 2, 3</a:t>
            </a:r>
            <a:r>
              <a:rPr lang="pt-BR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]			# </a:t>
            </a:r>
            <a:r>
              <a:rPr lang="ko-KR" altLang="en-US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리스트를</a:t>
            </a:r>
            <a:r>
              <a:rPr lang="pt-BR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ko-KR" altLang="en-US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생성한다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endParaRPr lang="pt-BR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pt-BR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b.append(7</a:t>
            </a:r>
            <a:r>
              <a:rPr lang="pt-BR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)			# 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append</a:t>
            </a:r>
            <a:r>
              <a:rPr lang="ko-KR" altLang="en-US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ko-KR" altLang="en-US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메서드로</a:t>
            </a:r>
            <a:r>
              <a:rPr lang="ko-KR" altLang="en-US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새로운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ko-KR" altLang="en-US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원소를 추가한다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endParaRPr lang="ko-KR" altLang="en-US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5" name="내용 개체 틀 2"/>
          <p:cNvSpPr>
            <a:spLocks noGrp="1"/>
          </p:cNvSpPr>
          <p:nvPr>
            <p:ph idx="1"/>
          </p:nvPr>
        </p:nvSpPr>
        <p:spPr>
          <a:xfrm>
            <a:off x="838200" y="3608173"/>
            <a:ext cx="10515600" cy="394449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객체는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대부분 몇 개의 속성</a:t>
            </a:r>
            <a:r>
              <a:rPr lang="en-US" altLang="ko-KR" sz="2000" dirty="0" smtClean="0"/>
              <a:t>(attribute)</a:t>
            </a:r>
            <a:r>
              <a:rPr lang="ko-KR" altLang="en-US" sz="2000" dirty="0" smtClean="0"/>
              <a:t>과 </a:t>
            </a:r>
            <a:r>
              <a:rPr lang="ko-KR" altLang="en-US" sz="2000" dirty="0" err="1" smtClean="0"/>
              <a:t>메서드</a:t>
            </a:r>
            <a:r>
              <a:rPr lang="en-US" altLang="ko-KR" sz="2000" dirty="0" smtClean="0"/>
              <a:t>(method)</a:t>
            </a:r>
            <a:r>
              <a:rPr lang="ko-KR" altLang="en-US" sz="2000" dirty="0" smtClean="0"/>
              <a:t>로 특징지어진다</a:t>
            </a:r>
            <a:r>
              <a:rPr lang="en-US" altLang="ko-KR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660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구조를 나타내는 내장타입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1463357"/>
            <a:ext cx="10515600" cy="14544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b="1" dirty="0" smtClean="0"/>
              <a:t>호출가능 타입 </a:t>
            </a:r>
            <a:r>
              <a:rPr lang="en-US" altLang="ko-KR" sz="2400" b="1" dirty="0" smtClean="0"/>
              <a:t>– </a:t>
            </a:r>
            <a:r>
              <a:rPr lang="ko-KR" altLang="en-US" sz="2400" b="1" dirty="0" err="1" smtClean="0"/>
              <a:t>메서드</a:t>
            </a:r>
            <a:endParaRPr lang="en-US" altLang="ko-KR" sz="2400" b="1" dirty="0" smtClean="0"/>
          </a:p>
          <a:p>
            <a:pPr marL="0" indent="0">
              <a:buNone/>
            </a:pPr>
            <a:endParaRPr lang="en-US" altLang="ko-KR" sz="1000" dirty="0" smtClean="0"/>
          </a:p>
          <a:p>
            <a:r>
              <a:rPr lang="ko-KR" altLang="en-US" sz="2000" dirty="0" err="1" smtClean="0"/>
              <a:t>메서드</a:t>
            </a:r>
            <a:r>
              <a:rPr lang="en-US" altLang="ko-KR" sz="2000" dirty="0" smtClean="0"/>
              <a:t>(method)</a:t>
            </a:r>
            <a:r>
              <a:rPr lang="ko-KR" altLang="en-US" sz="2000" dirty="0" smtClean="0"/>
              <a:t>는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클래스 정의 안에서 정의되는 함수이다</a:t>
            </a:r>
            <a:r>
              <a:rPr lang="en-US" altLang="ko-KR" sz="2000" dirty="0" smtClean="0"/>
              <a:t>. </a:t>
            </a:r>
            <a:r>
              <a:rPr lang="ko-KR" altLang="en-US" sz="2000" dirty="0" err="1" smtClean="0"/>
              <a:t>메서드에는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인스턴스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메서드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클래스 </a:t>
            </a:r>
            <a:r>
              <a:rPr lang="ko-KR" altLang="en-US" sz="2000" dirty="0" err="1" smtClean="0"/>
              <a:t>메서드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정적 </a:t>
            </a:r>
            <a:r>
              <a:rPr lang="ko-KR" altLang="en-US" sz="2000" dirty="0" err="1" smtClean="0"/>
              <a:t>메서드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세종류가</a:t>
            </a:r>
            <a:r>
              <a:rPr lang="ko-KR" altLang="en-US" sz="2000" dirty="0" smtClean="0"/>
              <a:t> 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8" name="직사각형 7"/>
          <p:cNvSpPr/>
          <p:nvPr/>
        </p:nvSpPr>
        <p:spPr>
          <a:xfrm>
            <a:off x="838200" y="3133898"/>
            <a:ext cx="10515600" cy="17456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class Foo(object):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instance_method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(self, 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arg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):</a:t>
            </a:r>
          </a:p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@</a:t>
            </a:r>
            <a:r>
              <a:rPr lang="en-US" altLang="ko-KR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classmethod</a:t>
            </a:r>
            <a:endParaRPr lang="en-US" altLang="ko-KR" sz="1500" dirty="0" smtClean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class_method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cls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arg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):</a:t>
            </a:r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@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staticmethod</a:t>
            </a:r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static_method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arg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):</a:t>
            </a:r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31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구조를 나타내는 내장타입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1463357"/>
            <a:ext cx="10515600" cy="13712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b="1" dirty="0" smtClean="0"/>
              <a:t>호출가능 타입 </a:t>
            </a:r>
            <a:r>
              <a:rPr lang="en-US" altLang="ko-KR" sz="2400" b="1" dirty="0" smtClean="0"/>
              <a:t>– </a:t>
            </a:r>
            <a:r>
              <a:rPr lang="ko-KR" altLang="en-US" sz="2400" b="1" dirty="0" err="1" smtClean="0"/>
              <a:t>메서드</a:t>
            </a:r>
            <a:endParaRPr lang="en-US" altLang="ko-KR" sz="2400" b="1" dirty="0" smtClean="0"/>
          </a:p>
          <a:p>
            <a:pPr marL="0" indent="0">
              <a:buNone/>
            </a:pPr>
            <a:endParaRPr lang="en-US" altLang="ko-KR" sz="1000" dirty="0" smtClean="0"/>
          </a:p>
          <a:p>
            <a:r>
              <a:rPr lang="ko-KR" altLang="en-US" sz="2000" dirty="0"/>
              <a:t>묶</a:t>
            </a:r>
            <a:r>
              <a:rPr lang="ko-KR" altLang="en-US" sz="2000" dirty="0" smtClean="0"/>
              <a:t>인 </a:t>
            </a:r>
            <a:r>
              <a:rPr lang="ko-KR" altLang="en-US" sz="2000" dirty="0" err="1" smtClean="0"/>
              <a:t>메서드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(bound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method) : </a:t>
            </a:r>
            <a:r>
              <a:rPr lang="ko-KR" altLang="en-US" sz="2000" dirty="0" smtClean="0"/>
              <a:t>함수와 함수와 연관된 </a:t>
            </a:r>
            <a:r>
              <a:rPr lang="ko-KR" altLang="en-US" sz="2000" dirty="0" err="1" smtClean="0"/>
              <a:t>인스턴스</a:t>
            </a:r>
            <a:r>
              <a:rPr lang="ko-KR" altLang="en-US" sz="2000" dirty="0" smtClean="0"/>
              <a:t> 둘 다를 감싸는 호출가능 객체</a:t>
            </a:r>
            <a:endParaRPr lang="ko-KR" altLang="en-US" sz="2000" dirty="0"/>
          </a:p>
        </p:txBody>
      </p:sp>
      <p:sp>
        <p:nvSpPr>
          <p:cNvPr id="8" name="직사각형 7"/>
          <p:cNvSpPr/>
          <p:nvPr/>
        </p:nvSpPr>
        <p:spPr>
          <a:xfrm>
            <a:off x="838200" y="2917767"/>
            <a:ext cx="10515600" cy="10224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f = Foo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()			# </a:t>
            </a:r>
            <a:r>
              <a:rPr lang="ko-KR" altLang="en-US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인스턴스를</a:t>
            </a:r>
            <a:r>
              <a:rPr lang="ko-KR" altLang="en-US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생성한다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meth = </a:t>
            </a:r>
            <a:r>
              <a:rPr lang="en-US" altLang="ko-KR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f.instance_method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	# </a:t>
            </a:r>
            <a:r>
              <a:rPr lang="ko-KR" altLang="en-US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메서드를</a:t>
            </a:r>
            <a:r>
              <a:rPr lang="ko-KR" altLang="en-US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검색한다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. ()</a:t>
            </a:r>
            <a:r>
              <a:rPr lang="ko-KR" altLang="en-US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이 없는 것에 주목</a:t>
            </a:r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meth(37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)			# </a:t>
            </a:r>
            <a:r>
              <a:rPr lang="ko-KR" altLang="en-US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이제 </a:t>
            </a:r>
            <a:r>
              <a:rPr lang="ko-KR" altLang="en-US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메서드를</a:t>
            </a:r>
            <a:r>
              <a:rPr lang="ko-KR" altLang="en-US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호출한다</a:t>
            </a:r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38200" y="5020886"/>
            <a:ext cx="10515600" cy="8811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umeth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= </a:t>
            </a:r>
            <a:r>
              <a:rPr lang="en-US" altLang="ko-KR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Foo.instance_method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	# Foo</a:t>
            </a:r>
            <a:r>
              <a:rPr lang="ko-KR" altLang="en-US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에 </a:t>
            </a:r>
            <a:r>
              <a:rPr lang="en-US" altLang="ko-KR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instance_metho</a:t>
            </a:r>
            <a:r>
              <a:rPr lang="ko-KR" altLang="en-US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를 검색한다</a:t>
            </a:r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umeth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(f, 37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)			# self</a:t>
            </a:r>
            <a:r>
              <a:rPr lang="ko-KR" altLang="en-US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를 직접 전달하면서 호출한다</a:t>
            </a:r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838200" y="4278167"/>
            <a:ext cx="10515600" cy="681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smtClean="0"/>
              <a:t>안 묶인 </a:t>
            </a:r>
            <a:r>
              <a:rPr lang="ko-KR" altLang="en-US" sz="2000" dirty="0" err="1" smtClean="0"/>
              <a:t>메서드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(unbound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method) : </a:t>
            </a:r>
            <a:r>
              <a:rPr lang="ko-KR" altLang="en-US" sz="2000" dirty="0" err="1" smtClean="0"/>
              <a:t>메서드</a:t>
            </a:r>
            <a:r>
              <a:rPr lang="ko-KR" altLang="en-US" sz="2000" dirty="0" smtClean="0"/>
              <a:t> 함수를 감싸지만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적절한 타입의 </a:t>
            </a:r>
            <a:r>
              <a:rPr lang="ko-KR" altLang="en-US" sz="2000" dirty="0" err="1" smtClean="0"/>
              <a:t>인스턴스가</a:t>
            </a:r>
            <a:r>
              <a:rPr lang="ko-KR" altLang="en-US" sz="2000" dirty="0" smtClean="0"/>
              <a:t> 첫 번째 인수로 넘어올 것을 기대하는 호출가능 객체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7635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구조를 나타내는 내장타입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1463358"/>
            <a:ext cx="10515600" cy="4485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b="1" dirty="0" smtClean="0"/>
              <a:t>호출가능 타입 </a:t>
            </a:r>
            <a:r>
              <a:rPr lang="en-US" altLang="ko-KR" sz="2400" b="1" dirty="0" smtClean="0"/>
              <a:t>– </a:t>
            </a:r>
            <a:r>
              <a:rPr lang="ko-KR" altLang="en-US" sz="2400" b="1" dirty="0" err="1" smtClean="0"/>
              <a:t>메서드</a:t>
            </a:r>
            <a:endParaRPr lang="en-US" altLang="ko-KR" sz="2400" b="1" dirty="0" smtClean="0"/>
          </a:p>
        </p:txBody>
      </p:sp>
      <p:graphicFrame>
        <p:nvGraphicFramePr>
          <p:cNvPr id="9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8686350"/>
              </p:ext>
            </p:extLst>
          </p:nvPr>
        </p:nvGraphicFramePr>
        <p:xfrm>
          <a:off x="838200" y="2015994"/>
          <a:ext cx="10515600" cy="2047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4295"/>
                <a:gridCol w="6981305"/>
              </a:tblGrid>
              <a:tr h="30925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solidFill>
                            <a:srgbClr val="4ABEE2"/>
                          </a:solidFill>
                        </a:rPr>
                        <a:t>속성</a:t>
                      </a:r>
                      <a:endParaRPr lang="ko-KR" altLang="en-US" sz="1600" dirty="0">
                        <a:solidFill>
                          <a:srgbClr val="4ABEE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solidFill>
                            <a:srgbClr val="4ABEE2"/>
                          </a:solidFill>
                        </a:rPr>
                        <a:t>설명</a:t>
                      </a:r>
                      <a:endParaRPr lang="ko-KR" altLang="en-US" sz="1600" dirty="0">
                        <a:solidFill>
                          <a:srgbClr val="4ABEE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4243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m.__doc</a:t>
                      </a:r>
                      <a:r>
                        <a:rPr lang="en-US" altLang="ko-KR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endParaRPr lang="ko-KR" altLang="en-US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문서화 문자열</a:t>
                      </a:r>
                      <a:endParaRPr lang="ko-KR" altLang="en-US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4243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m.__name</a:t>
                      </a:r>
                      <a:r>
                        <a:rPr lang="en-US" altLang="ko-KR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endParaRPr lang="ko-KR" altLang="en-US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함수 이름</a:t>
                      </a:r>
                      <a:endParaRPr lang="ko-KR" altLang="en-US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4243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m.__class</a:t>
                      </a:r>
                      <a:r>
                        <a:rPr lang="en-US" altLang="ko-KR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endParaRPr lang="ko-KR" altLang="en-US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이 </a:t>
                      </a:r>
                      <a:r>
                        <a:rPr lang="ko-KR" altLang="en-US" sz="16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메서드가</a:t>
                      </a:r>
                      <a:r>
                        <a:rPr lang="ko-KR" altLang="en-US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정의되어 있는 클래스</a:t>
                      </a:r>
                      <a:endParaRPr lang="ko-KR" altLang="en-US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4243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m.__</a:t>
                      </a:r>
                      <a:r>
                        <a:rPr lang="en-US" altLang="ko-KR" sz="16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endParaRPr lang="ko-KR" altLang="en-US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메서드를</a:t>
                      </a:r>
                      <a:r>
                        <a:rPr lang="en-US" altLang="ko-KR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구현하는 함수 객체</a:t>
                      </a:r>
                      <a:endParaRPr lang="ko-KR" altLang="en-US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4243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m.__self</a:t>
                      </a:r>
                      <a:r>
                        <a:rPr lang="en-US" altLang="ko-KR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endParaRPr lang="ko-KR" altLang="en-US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메서드와</a:t>
                      </a:r>
                      <a:r>
                        <a:rPr lang="ko-KR" altLang="en-US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연결되어 있는 </a:t>
                      </a:r>
                      <a:r>
                        <a:rPr lang="ko-KR" altLang="en-US" sz="16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인스턴스</a:t>
                      </a:r>
                      <a:r>
                        <a:rPr lang="ko-KR" altLang="en-US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안 묶인 </a:t>
                      </a:r>
                      <a:r>
                        <a:rPr lang="ko-KR" altLang="en-US" sz="16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메서드에</a:t>
                      </a:r>
                      <a:r>
                        <a:rPr lang="ko-KR" altLang="en-US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대해서는 </a:t>
                      </a:r>
                      <a:r>
                        <a:rPr lang="en-US" altLang="ko-KR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None)</a:t>
                      </a:r>
                      <a:endParaRPr lang="ko-KR" altLang="en-US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</a:tbl>
          </a:graphicData>
        </a:graphic>
      </p:graphicFrame>
      <p:sp>
        <p:nvSpPr>
          <p:cNvPr id="11" name="내용 개체 틀 2"/>
          <p:cNvSpPr txBox="1">
            <a:spLocks/>
          </p:cNvSpPr>
          <p:nvPr/>
        </p:nvSpPr>
        <p:spPr>
          <a:xfrm>
            <a:off x="838200" y="4404355"/>
            <a:ext cx="10515600" cy="448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b="1" dirty="0" smtClean="0"/>
              <a:t>호출가능 타입 </a:t>
            </a:r>
            <a:r>
              <a:rPr lang="en-US" altLang="ko-KR" sz="2400" b="1" dirty="0" smtClean="0"/>
              <a:t>– </a:t>
            </a:r>
            <a:r>
              <a:rPr lang="ko-KR" altLang="en-US" sz="2400" b="1" dirty="0" smtClean="0"/>
              <a:t>내장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함수와 </a:t>
            </a:r>
            <a:r>
              <a:rPr lang="ko-KR" altLang="en-US" sz="2400" b="1" dirty="0" err="1" smtClean="0"/>
              <a:t>메서드</a:t>
            </a:r>
            <a:endParaRPr lang="en-US" altLang="ko-KR" sz="2400" b="1" dirty="0" smtClean="0"/>
          </a:p>
        </p:txBody>
      </p:sp>
      <p:graphicFrame>
        <p:nvGraphicFramePr>
          <p:cNvPr id="12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0281571"/>
              </p:ext>
            </p:extLst>
          </p:nvPr>
        </p:nvGraphicFramePr>
        <p:xfrm>
          <a:off x="838200" y="4993765"/>
          <a:ext cx="10515600" cy="1362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4295"/>
                <a:gridCol w="6981305"/>
              </a:tblGrid>
              <a:tr h="30925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solidFill>
                            <a:srgbClr val="4ABEE2"/>
                          </a:solidFill>
                        </a:rPr>
                        <a:t>속성</a:t>
                      </a:r>
                      <a:endParaRPr lang="ko-KR" altLang="en-US" sz="1600" dirty="0">
                        <a:solidFill>
                          <a:srgbClr val="4ABEE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solidFill>
                            <a:srgbClr val="4ABEE2"/>
                          </a:solidFill>
                        </a:rPr>
                        <a:t>설명</a:t>
                      </a:r>
                      <a:endParaRPr lang="ko-KR" altLang="en-US" sz="1600" dirty="0">
                        <a:solidFill>
                          <a:srgbClr val="4ABEE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4243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b.__doc</a:t>
                      </a:r>
                      <a:r>
                        <a:rPr lang="en-US" altLang="ko-KR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endParaRPr lang="ko-KR" altLang="en-US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문서화 문자열</a:t>
                      </a:r>
                      <a:endParaRPr lang="ko-KR" altLang="en-US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4243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b.__name</a:t>
                      </a:r>
                      <a:r>
                        <a:rPr lang="en-US" altLang="ko-KR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endParaRPr lang="ko-KR" altLang="en-US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함수나 </a:t>
                      </a:r>
                      <a:r>
                        <a:rPr lang="ko-KR" altLang="en-US" sz="16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메서드</a:t>
                      </a:r>
                      <a:r>
                        <a:rPr lang="ko-KR" altLang="en-US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이름</a:t>
                      </a:r>
                      <a:endParaRPr lang="ko-KR" altLang="en-US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4243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b.__self</a:t>
                      </a:r>
                      <a:r>
                        <a:rPr lang="en-US" altLang="ko-KR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endParaRPr lang="ko-KR" altLang="en-US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메서드와</a:t>
                      </a:r>
                      <a:r>
                        <a:rPr lang="ko-KR" altLang="en-US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연결되어 있는 </a:t>
                      </a:r>
                      <a:r>
                        <a:rPr lang="ko-KR" altLang="en-US" sz="16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인스턴스</a:t>
                      </a:r>
                      <a:r>
                        <a:rPr lang="ko-KR" altLang="en-US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묶인</a:t>
                      </a:r>
                      <a:r>
                        <a:rPr lang="en-US" altLang="ko-KR" sz="16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메서드일</a:t>
                      </a:r>
                      <a:r>
                        <a:rPr lang="ko-KR" altLang="en-US" sz="16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경우</a:t>
                      </a:r>
                      <a:r>
                        <a:rPr lang="en-US" altLang="ko-KR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347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구조를 나타내는 내장타입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1463358"/>
            <a:ext cx="10515600" cy="4485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b="1" dirty="0" smtClean="0"/>
              <a:t>클래스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타입</a:t>
            </a:r>
            <a:r>
              <a:rPr lang="en-US" altLang="ko-KR" sz="2400" b="1" dirty="0" smtClean="0"/>
              <a:t>, </a:t>
            </a:r>
            <a:r>
              <a:rPr lang="ko-KR" altLang="en-US" sz="2400" b="1" dirty="0" err="1" smtClean="0"/>
              <a:t>인스턴스</a:t>
            </a:r>
            <a:endParaRPr lang="en-US" altLang="ko-KR" sz="2400" b="1" dirty="0" smtClean="0"/>
          </a:p>
        </p:txBody>
      </p:sp>
      <p:graphicFrame>
        <p:nvGraphicFramePr>
          <p:cNvPr id="9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293556"/>
              </p:ext>
            </p:extLst>
          </p:nvPr>
        </p:nvGraphicFramePr>
        <p:xfrm>
          <a:off x="838200" y="2015994"/>
          <a:ext cx="10515600" cy="2626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4295"/>
                <a:gridCol w="6981305"/>
              </a:tblGrid>
              <a:tr h="30925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solidFill>
                            <a:srgbClr val="4ABEE2"/>
                          </a:solidFill>
                        </a:rPr>
                        <a:t>속성</a:t>
                      </a:r>
                      <a:endParaRPr lang="ko-KR" altLang="en-US" sz="1600" dirty="0">
                        <a:solidFill>
                          <a:srgbClr val="4ABEE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solidFill>
                            <a:srgbClr val="4ABEE2"/>
                          </a:solidFill>
                        </a:rPr>
                        <a:t>설명</a:t>
                      </a:r>
                      <a:endParaRPr lang="ko-KR" altLang="en-US" sz="1600" dirty="0">
                        <a:solidFill>
                          <a:srgbClr val="4ABEE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4243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t.__doc</a:t>
                      </a:r>
                      <a:r>
                        <a:rPr lang="en-US" altLang="ko-KR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endParaRPr lang="ko-KR" altLang="en-US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문서화 문자열</a:t>
                      </a:r>
                      <a:endParaRPr lang="ko-KR" altLang="en-US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4243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t.__name</a:t>
                      </a:r>
                      <a:r>
                        <a:rPr lang="en-US" altLang="ko-KR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endParaRPr lang="ko-KR" altLang="en-US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클래스</a:t>
                      </a:r>
                      <a:r>
                        <a:rPr lang="en-US" altLang="ko-KR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endParaRPr lang="ko-KR" altLang="en-US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4243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t.__bases</a:t>
                      </a:r>
                      <a:r>
                        <a:rPr lang="en-US" altLang="ko-KR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endParaRPr lang="ko-KR" altLang="en-US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기반 클래스들로 구성되는 </a:t>
                      </a:r>
                      <a:r>
                        <a:rPr lang="ko-KR" altLang="en-US" sz="16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튜플</a:t>
                      </a:r>
                      <a:endParaRPr lang="en-US" altLang="ko-KR" sz="16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4243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t.__</a:t>
                      </a:r>
                      <a:r>
                        <a:rPr lang="en-US" altLang="ko-KR" sz="16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lang="en-US" altLang="ko-KR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endParaRPr lang="ko-KR" altLang="en-US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클래스 </a:t>
                      </a:r>
                      <a:r>
                        <a:rPr lang="ko-KR" altLang="en-US" sz="16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메서드와</a:t>
                      </a:r>
                      <a:r>
                        <a:rPr lang="ko-KR" altLang="en-US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변수들을 담은 사전</a:t>
                      </a:r>
                      <a:endParaRPr lang="ko-KR" altLang="en-US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4243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t.__module</a:t>
                      </a:r>
                      <a:r>
                        <a:rPr lang="en-US" altLang="ko-KR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endParaRPr lang="ko-KR" altLang="en-US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클래스가 정의되어 있는 모듈의 이름</a:t>
                      </a:r>
                      <a:endParaRPr lang="ko-KR" altLang="en-US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4243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t.__</a:t>
                      </a:r>
                      <a:r>
                        <a:rPr lang="en-US" altLang="ko-KR" sz="16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abstractmethods</a:t>
                      </a:r>
                      <a:r>
                        <a:rPr lang="en-US" altLang="ko-KR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endParaRPr lang="ko-KR" altLang="en-US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추상 </a:t>
                      </a:r>
                      <a:r>
                        <a:rPr lang="ko-KR" altLang="en-US" sz="16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메서드</a:t>
                      </a:r>
                      <a:r>
                        <a:rPr lang="ko-KR" altLang="en-US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이름들의 집합 </a:t>
                      </a:r>
                      <a:r>
                        <a:rPr lang="en-US" altLang="ko-KR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추상 </a:t>
                      </a:r>
                      <a:r>
                        <a:rPr lang="ko-KR" altLang="en-US" sz="16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메서드가</a:t>
                      </a:r>
                      <a:r>
                        <a:rPr lang="ko-KR" altLang="en-US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없는 경우 정의가 안될 수도 있음</a:t>
                      </a:r>
                      <a:r>
                        <a:rPr lang="en-US" altLang="ko-KR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792599" y="474663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232323"/>
                </a:solidFill>
              </a:rPr>
              <a:t>클래스</a:t>
            </a:r>
            <a:endParaRPr lang="ko-KR" altLang="en-US" dirty="0">
              <a:solidFill>
                <a:srgbClr val="2323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38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구조를 나타내는 내장타입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1463358"/>
            <a:ext cx="10515600" cy="4485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b="1" dirty="0" smtClean="0"/>
              <a:t>클래스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타입</a:t>
            </a:r>
            <a:r>
              <a:rPr lang="en-US" altLang="ko-KR" sz="2400" b="1" dirty="0" smtClean="0"/>
              <a:t>, </a:t>
            </a:r>
            <a:r>
              <a:rPr lang="ko-KR" altLang="en-US" sz="2400" b="1" dirty="0" err="1" smtClean="0"/>
              <a:t>인스턴스</a:t>
            </a:r>
            <a:endParaRPr lang="en-US" altLang="ko-KR" sz="2400" b="1" dirty="0" smtClean="0"/>
          </a:p>
        </p:txBody>
      </p:sp>
      <p:graphicFrame>
        <p:nvGraphicFramePr>
          <p:cNvPr id="9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5531619"/>
              </p:ext>
            </p:extLst>
          </p:nvPr>
        </p:nvGraphicFramePr>
        <p:xfrm>
          <a:off x="838200" y="2015994"/>
          <a:ext cx="10515600" cy="1020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4295"/>
                <a:gridCol w="6981305"/>
              </a:tblGrid>
              <a:tr h="30925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solidFill>
                            <a:srgbClr val="4ABEE2"/>
                          </a:solidFill>
                        </a:rPr>
                        <a:t>속성</a:t>
                      </a:r>
                      <a:endParaRPr lang="ko-KR" altLang="en-US" sz="1600" dirty="0">
                        <a:solidFill>
                          <a:srgbClr val="4ABEE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solidFill>
                            <a:srgbClr val="4ABEE2"/>
                          </a:solidFill>
                        </a:rPr>
                        <a:t>설명</a:t>
                      </a:r>
                      <a:endParaRPr lang="ko-KR" altLang="en-US" sz="1600" dirty="0">
                        <a:solidFill>
                          <a:srgbClr val="4ABEE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4243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.__class__</a:t>
                      </a:r>
                      <a:endParaRPr lang="ko-KR" altLang="en-US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인스턴스가</a:t>
                      </a:r>
                      <a:r>
                        <a:rPr lang="ko-KR" altLang="en-US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속하는 클래스</a:t>
                      </a:r>
                      <a:endParaRPr lang="ko-KR" altLang="en-US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4243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i.__</a:t>
                      </a:r>
                      <a:r>
                        <a:rPr lang="en-US" altLang="ko-KR" sz="16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lang="en-US" altLang="ko-KR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endParaRPr lang="ko-KR" altLang="en-US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인스턴스</a:t>
                      </a:r>
                      <a:r>
                        <a:rPr lang="ko-KR" altLang="en-US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데이터를 담은 사전</a:t>
                      </a:r>
                      <a:endParaRPr lang="ko-KR" altLang="en-US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677182" y="31402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err="1" smtClean="0">
                <a:solidFill>
                  <a:srgbClr val="232323"/>
                </a:solidFill>
              </a:rPr>
              <a:t>인스턴스</a:t>
            </a:r>
            <a:endParaRPr lang="ko-KR" altLang="en-US" dirty="0">
              <a:solidFill>
                <a:srgbClr val="232323"/>
              </a:solidFill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838200" y="3673155"/>
            <a:ext cx="10515600" cy="448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b="1" dirty="0" smtClean="0"/>
              <a:t>모듈</a:t>
            </a:r>
            <a:endParaRPr lang="en-US" altLang="ko-KR" sz="2400" b="1" dirty="0" smtClean="0"/>
          </a:p>
        </p:txBody>
      </p:sp>
      <p:graphicFrame>
        <p:nvGraphicFramePr>
          <p:cNvPr id="11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0294675"/>
              </p:ext>
            </p:extLst>
          </p:nvPr>
        </p:nvGraphicFramePr>
        <p:xfrm>
          <a:off x="838200" y="4225791"/>
          <a:ext cx="10515600" cy="2284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4295"/>
                <a:gridCol w="6981305"/>
              </a:tblGrid>
              <a:tr h="30925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solidFill>
                            <a:srgbClr val="4ABEE2"/>
                          </a:solidFill>
                        </a:rPr>
                        <a:t>속성</a:t>
                      </a:r>
                      <a:endParaRPr lang="ko-KR" altLang="en-US" sz="1600" dirty="0">
                        <a:solidFill>
                          <a:srgbClr val="4ABEE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solidFill>
                            <a:srgbClr val="4ABEE2"/>
                          </a:solidFill>
                        </a:rPr>
                        <a:t>설명</a:t>
                      </a:r>
                      <a:endParaRPr lang="ko-KR" altLang="en-US" sz="1600" dirty="0">
                        <a:solidFill>
                          <a:srgbClr val="4ABEE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4243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m.__</a:t>
                      </a:r>
                      <a:r>
                        <a:rPr lang="en-US" altLang="ko-KR" sz="16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lang="en-US" altLang="ko-KR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endParaRPr lang="ko-KR" altLang="en-US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모듈과 연결된 사전</a:t>
                      </a:r>
                      <a:endParaRPr lang="ko-KR" altLang="en-US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4243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m.__doc</a:t>
                      </a:r>
                      <a:r>
                        <a:rPr lang="en-US" altLang="ko-KR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endParaRPr lang="ko-KR" altLang="en-US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모듈의 문서화 문자열</a:t>
                      </a:r>
                      <a:endParaRPr lang="ko-KR" altLang="en-US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4243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m.__name</a:t>
                      </a:r>
                      <a:r>
                        <a:rPr lang="en-US" altLang="ko-KR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endParaRPr lang="ko-KR" altLang="en-US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모듈의 이름</a:t>
                      </a:r>
                      <a:endParaRPr lang="ko-KR" altLang="en-US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4243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m.__file</a:t>
                      </a:r>
                      <a:r>
                        <a:rPr lang="en-US" altLang="ko-KR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endParaRPr lang="ko-KR" altLang="en-US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모듈이 </a:t>
                      </a:r>
                      <a:r>
                        <a:rPr lang="ko-KR" altLang="en-US" sz="16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로드된</a:t>
                      </a:r>
                      <a:r>
                        <a:rPr lang="ko-KR" altLang="en-US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파일</a:t>
                      </a:r>
                      <a:endParaRPr lang="ko-KR" altLang="en-US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4243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m.__path</a:t>
                      </a:r>
                      <a:r>
                        <a:rPr lang="en-US" altLang="ko-KR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endParaRPr lang="ko-KR" altLang="en-US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완전히 한정된</a:t>
                      </a:r>
                      <a:r>
                        <a:rPr lang="en-US" altLang="ko-KR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(fully qualified) </a:t>
                      </a:r>
                      <a:r>
                        <a:rPr lang="ko-KR" altLang="en-US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패키지 이름 모듈 객체가 패키지를</a:t>
                      </a:r>
                    </a:p>
                    <a:p>
                      <a:r>
                        <a:rPr lang="ko-KR" altLang="en-US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참조할 경우에만 정의됨</a:t>
                      </a:r>
                      <a:r>
                        <a:rPr lang="en-US" altLang="ko-KR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883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객체의 작동 방식과 특수 </a:t>
            </a:r>
            <a:r>
              <a:rPr lang="ko-KR" altLang="en-US" dirty="0" err="1" smtClean="0"/>
              <a:t>메서드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1390017"/>
            <a:ext cx="10515600" cy="533145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일반적으로 </a:t>
            </a:r>
            <a:r>
              <a:rPr lang="ko-KR" altLang="en-US" sz="2000" dirty="0" err="1" smtClean="0"/>
              <a:t>파이썬에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있는 객체들은 구현 기능에 따라 분류된다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예를 </a:t>
            </a:r>
            <a:r>
              <a:rPr lang="ko-KR" altLang="en-US" sz="2000" dirty="0"/>
              <a:t>들어</a:t>
            </a:r>
            <a:r>
              <a:rPr lang="en-US" altLang="ko-KR" sz="2000" dirty="0"/>
              <a:t>, </a:t>
            </a:r>
            <a:r>
              <a:rPr lang="ko-KR" altLang="en-US" sz="2000" dirty="0" smtClean="0"/>
              <a:t>문자열</a:t>
            </a:r>
            <a:r>
              <a:rPr lang="en-US" altLang="ko-KR" sz="2000" dirty="0"/>
              <a:t>, </a:t>
            </a:r>
            <a:r>
              <a:rPr lang="ko-KR" altLang="en-US" sz="2000" dirty="0"/>
              <a:t>리스트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튜플</a:t>
            </a:r>
            <a:r>
              <a:rPr lang="ko-KR" altLang="en-US" sz="2000" dirty="0"/>
              <a:t> 같은 </a:t>
            </a:r>
            <a:r>
              <a:rPr lang="ko-KR" altLang="en-US" sz="2000" dirty="0" smtClean="0"/>
              <a:t>모든 </a:t>
            </a:r>
            <a:r>
              <a:rPr lang="ko-KR" altLang="en-US" sz="2000" dirty="0" err="1" smtClean="0"/>
              <a:t>순서열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타입은 </a:t>
            </a:r>
            <a:r>
              <a:rPr lang="en-US" altLang="ko-KR" sz="2000" dirty="0"/>
              <a:t>s[n], </a:t>
            </a:r>
            <a:r>
              <a:rPr lang="en-US" altLang="ko-KR" sz="2000" dirty="0" err="1"/>
              <a:t>len</a:t>
            </a:r>
            <a:r>
              <a:rPr lang="en-US" altLang="ko-KR" sz="2000" dirty="0"/>
              <a:t>(s) </a:t>
            </a:r>
            <a:r>
              <a:rPr lang="ko-KR" altLang="en-US" sz="2000" dirty="0" smtClean="0"/>
              <a:t>같은 </a:t>
            </a:r>
            <a:r>
              <a:rPr lang="ko-KR" altLang="en-US" sz="2000" dirty="0" err="1" smtClean="0"/>
              <a:t>순서열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연산의 공통된 </a:t>
            </a:r>
            <a:r>
              <a:rPr lang="ko-KR" altLang="en-US" sz="2000" dirty="0" smtClean="0"/>
              <a:t>집합을 </a:t>
            </a:r>
            <a:r>
              <a:rPr lang="ko-KR" altLang="en-US" sz="2000" dirty="0"/>
              <a:t>구현하고 있다는 이유만으로 함께 묶인다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모든 </a:t>
            </a:r>
            <a:r>
              <a:rPr lang="ko-KR" altLang="en-US" sz="2000" dirty="0"/>
              <a:t>기본적인 인터프리터 </a:t>
            </a:r>
            <a:r>
              <a:rPr lang="ko-KR" altLang="en-US" sz="2000" dirty="0" smtClean="0"/>
              <a:t>연산은 특수한 </a:t>
            </a:r>
            <a:r>
              <a:rPr lang="ko-KR" altLang="en-US" sz="2000" dirty="0"/>
              <a:t>객체 </a:t>
            </a:r>
            <a:r>
              <a:rPr lang="ko-KR" altLang="en-US" sz="2000" dirty="0" err="1"/>
              <a:t>메서드에</a:t>
            </a:r>
            <a:r>
              <a:rPr lang="ko-KR" altLang="en-US" sz="2000" dirty="0"/>
              <a:t> 의해 구현된다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이 </a:t>
            </a:r>
            <a:r>
              <a:rPr lang="ko-KR" altLang="en-US" sz="2000" dirty="0" err="1"/>
              <a:t>메서드들의</a:t>
            </a:r>
            <a:r>
              <a:rPr lang="ko-KR" altLang="en-US" sz="2000" dirty="0"/>
              <a:t> 이름은 항상 이중 </a:t>
            </a:r>
            <a:r>
              <a:rPr lang="ko-KR" altLang="en-US" sz="2000" dirty="0" smtClean="0"/>
              <a:t>밑줄</a:t>
            </a:r>
            <a:r>
              <a:rPr lang="en-US" altLang="ko-KR" sz="2000" dirty="0" smtClean="0"/>
              <a:t>(__)</a:t>
            </a:r>
            <a:r>
              <a:rPr lang="ko-KR" altLang="en-US" sz="2000" dirty="0" smtClean="0"/>
              <a:t>로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시작해서 </a:t>
            </a:r>
            <a:r>
              <a:rPr lang="ko-KR" altLang="en-US" sz="2000" dirty="0"/>
              <a:t>이중 밑줄로 끝난다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이 </a:t>
            </a:r>
            <a:r>
              <a:rPr lang="ko-KR" altLang="en-US" sz="2000" dirty="0" err="1"/>
              <a:t>메서드들은</a:t>
            </a:r>
            <a:r>
              <a:rPr lang="ko-KR" altLang="en-US" sz="2000" dirty="0"/>
              <a:t> 프로그램이 실행됨에 따라 </a:t>
            </a:r>
            <a:r>
              <a:rPr lang="ko-KR" altLang="en-US" sz="2000" dirty="0" smtClean="0"/>
              <a:t>인터프리터에 </a:t>
            </a:r>
            <a:r>
              <a:rPr lang="ko-KR" altLang="en-US" sz="2000" dirty="0"/>
              <a:t>의해 자동으로 호출된다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예를 </a:t>
            </a:r>
            <a:r>
              <a:rPr lang="ko-KR" altLang="en-US" sz="2000" dirty="0"/>
              <a:t>들어</a:t>
            </a:r>
            <a:r>
              <a:rPr lang="en-US" altLang="ko-KR" sz="2000" dirty="0"/>
              <a:t>, </a:t>
            </a:r>
            <a:r>
              <a:rPr lang="ko-KR" altLang="en-US" sz="2000" dirty="0"/>
              <a:t>연산 </a:t>
            </a:r>
            <a:r>
              <a:rPr lang="en-US" altLang="ko-KR" sz="2000" dirty="0"/>
              <a:t>x+ y</a:t>
            </a:r>
            <a:r>
              <a:rPr lang="ko-KR" altLang="en-US" sz="2000" dirty="0"/>
              <a:t>는 내부 </a:t>
            </a:r>
            <a:r>
              <a:rPr lang="ko-KR" altLang="en-US" sz="2000" dirty="0" err="1"/>
              <a:t>메서드인</a:t>
            </a:r>
            <a:r>
              <a:rPr lang="ko-KR" altLang="en-US" sz="2000" dirty="0"/>
              <a:t> </a:t>
            </a:r>
            <a:r>
              <a:rPr lang="en-US" altLang="ko-KR" sz="2000" dirty="0"/>
              <a:t>x. __ add </a:t>
            </a:r>
            <a:r>
              <a:rPr lang="en-US" altLang="ko-KR" sz="2000" dirty="0" smtClean="0"/>
              <a:t>__(</a:t>
            </a:r>
            <a:r>
              <a:rPr lang="en-US" altLang="ko-KR" sz="2000" dirty="0"/>
              <a:t>y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에 </a:t>
            </a:r>
            <a:r>
              <a:rPr lang="ko-KR" altLang="en-US" sz="2000" dirty="0"/>
              <a:t>대응되고 색인 연산인 값</a:t>
            </a:r>
            <a:r>
              <a:rPr lang="en-US" altLang="ko-KR" sz="2000" dirty="0"/>
              <a:t>1</a:t>
            </a:r>
            <a:r>
              <a:rPr lang="ko-KR" altLang="en-US" sz="2000" dirty="0"/>
              <a:t>는 </a:t>
            </a:r>
            <a:r>
              <a:rPr lang="en-US" altLang="ko-KR" sz="2000" dirty="0"/>
              <a:t>x. _ _</a:t>
            </a:r>
            <a:r>
              <a:rPr lang="en-US" altLang="ko-KR" sz="2000" dirty="0" err="1"/>
              <a:t>getitem</a:t>
            </a:r>
            <a:r>
              <a:rPr lang="en-US" altLang="ko-KR" sz="2000" dirty="0"/>
              <a:t> __ (k)</a:t>
            </a:r>
            <a:r>
              <a:rPr lang="ko-KR" altLang="en-US" sz="2000" dirty="0"/>
              <a:t>에 </a:t>
            </a:r>
            <a:r>
              <a:rPr lang="ko-KR" altLang="en-US" sz="2000" dirty="0" smtClean="0"/>
              <a:t>대응된다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각 </a:t>
            </a:r>
            <a:r>
              <a:rPr lang="ko-KR" altLang="en-US" sz="2000" dirty="0"/>
              <a:t>데이터 </a:t>
            </a:r>
            <a:r>
              <a:rPr lang="ko-KR" altLang="en-US" sz="2000" dirty="0" smtClean="0"/>
              <a:t>타입의 작동 방식은 온전히 </a:t>
            </a:r>
            <a:r>
              <a:rPr lang="ko-KR" altLang="en-US" sz="2000" dirty="0"/>
              <a:t>그 타입이 구현하고 </a:t>
            </a:r>
            <a:r>
              <a:rPr lang="ko-KR" altLang="en-US" sz="2000" dirty="0" smtClean="0"/>
              <a:t>있는 특수한 </a:t>
            </a:r>
            <a:r>
              <a:rPr lang="ko-KR" altLang="en-US" sz="2000" dirty="0" err="1"/>
              <a:t>메서드들의</a:t>
            </a:r>
            <a:r>
              <a:rPr lang="ko-KR" altLang="en-US" sz="2000" dirty="0"/>
              <a:t> 집합에 따라 </a:t>
            </a:r>
            <a:r>
              <a:rPr lang="ko-KR" altLang="en-US" sz="2000" dirty="0" smtClean="0"/>
              <a:t>결정된다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/>
              <a:t>사용자 정의 클래스도 이 장에서 설명된 특수한 </a:t>
            </a:r>
            <a:r>
              <a:rPr lang="ko-KR" altLang="en-US" sz="2000" dirty="0" err="1"/>
              <a:t>메서드들의</a:t>
            </a:r>
            <a:r>
              <a:rPr lang="ko-KR" altLang="en-US" sz="2000" dirty="0"/>
              <a:t> 적절한 부분 </a:t>
            </a:r>
            <a:r>
              <a:rPr lang="ko-KR" altLang="en-US" sz="2000" dirty="0" smtClean="0"/>
              <a:t>집합을 제공함으로써 </a:t>
            </a:r>
            <a:r>
              <a:rPr lang="ko-KR" altLang="en-US" sz="2000" dirty="0"/>
              <a:t>내장 타입처럼 작동할 수 있다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또한</a:t>
            </a:r>
            <a:r>
              <a:rPr lang="en-US" altLang="ko-KR" sz="2000" dirty="0"/>
              <a:t>, </a:t>
            </a:r>
            <a:r>
              <a:rPr lang="ko-KR" altLang="en-US" sz="2000" dirty="0"/>
              <a:t>리스트나 사전 같은 내장 </a:t>
            </a:r>
            <a:r>
              <a:rPr lang="ko-KR" altLang="en-US" sz="2000" dirty="0" smtClean="0"/>
              <a:t>타입들은 상속 후 특수 </a:t>
            </a:r>
            <a:r>
              <a:rPr lang="ko-KR" altLang="en-US" sz="2000" dirty="0" err="1" smtClean="0"/>
              <a:t>메서드</a:t>
            </a:r>
            <a:r>
              <a:rPr lang="ko-KR" altLang="en-US" sz="2000" dirty="0" smtClean="0"/>
              <a:t> 중 </a:t>
            </a:r>
            <a:r>
              <a:rPr lang="ko-KR" altLang="en-US" sz="2000" dirty="0"/>
              <a:t>일부를 재정의함으로써 </a:t>
            </a:r>
            <a:r>
              <a:rPr lang="ko-KR" altLang="en-US" sz="2000" dirty="0" smtClean="0"/>
              <a:t>특수화 할 수 </a:t>
            </a:r>
            <a:r>
              <a:rPr lang="ko-KR" altLang="en-US" sz="2000" dirty="0"/>
              <a:t>있다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69669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객체의 작동 방식과 특수 </a:t>
            </a:r>
            <a:r>
              <a:rPr lang="ko-KR" altLang="en-US" dirty="0" err="1"/>
              <a:t>메서드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46</a:t>
            </a:fld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463357"/>
            <a:ext cx="10515600" cy="4568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b="1" dirty="0" smtClean="0"/>
              <a:t>객체 생성 및 파괴</a:t>
            </a:r>
            <a:endParaRPr lang="en-US" altLang="ko-KR" sz="2400" b="1" dirty="0" smtClean="0"/>
          </a:p>
        </p:txBody>
      </p:sp>
      <p:graphicFrame>
        <p:nvGraphicFramePr>
          <p:cNvPr id="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5716607"/>
              </p:ext>
            </p:extLst>
          </p:nvPr>
        </p:nvGraphicFramePr>
        <p:xfrm>
          <a:off x="838200" y="2015994"/>
          <a:ext cx="10515600" cy="1362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4295"/>
                <a:gridCol w="6981305"/>
              </a:tblGrid>
              <a:tr h="30925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err="1" smtClean="0">
                          <a:solidFill>
                            <a:srgbClr val="4ABEE2"/>
                          </a:solidFill>
                        </a:rPr>
                        <a:t>메서드</a:t>
                      </a:r>
                      <a:endParaRPr lang="ko-KR" altLang="en-US" sz="1600" dirty="0">
                        <a:solidFill>
                          <a:srgbClr val="4ABEE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solidFill>
                            <a:srgbClr val="4ABEE2"/>
                          </a:solidFill>
                        </a:rPr>
                        <a:t>설명</a:t>
                      </a:r>
                      <a:endParaRPr lang="ko-KR" altLang="en-US" sz="1600" dirty="0">
                        <a:solidFill>
                          <a:srgbClr val="4ABEE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4243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__new__(</a:t>
                      </a:r>
                      <a:r>
                        <a:rPr lang="en-US" altLang="ko-KR" sz="16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cls</a:t>
                      </a:r>
                      <a:r>
                        <a:rPr lang="en-US" altLang="ko-KR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, [,</a:t>
                      </a:r>
                      <a:r>
                        <a:rPr lang="en-US" altLang="ko-KR" sz="16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en-US" altLang="ko-KR" sz="1600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args</a:t>
                      </a:r>
                      <a:r>
                        <a:rPr lang="en-US" altLang="ko-KR" sz="16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[, **</a:t>
                      </a:r>
                      <a:r>
                        <a:rPr lang="en-US" altLang="ko-KR" sz="1600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kwargs</a:t>
                      </a:r>
                      <a:r>
                        <a:rPr lang="en-US" altLang="ko-KR" sz="16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]])</a:t>
                      </a:r>
                      <a:r>
                        <a:rPr lang="en-US" altLang="ko-KR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en-US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새 </a:t>
                      </a:r>
                      <a:r>
                        <a:rPr lang="ko-KR" altLang="en-US" sz="16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인스턴스를</a:t>
                      </a:r>
                      <a:r>
                        <a:rPr lang="ko-KR" altLang="en-US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생성하기 위해 호출되는 클래스 </a:t>
                      </a:r>
                      <a:r>
                        <a:rPr lang="ko-KR" altLang="en-US" sz="16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메서드</a:t>
                      </a:r>
                      <a:endParaRPr lang="ko-KR" altLang="en-US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4243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en-US" altLang="ko-KR" sz="16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init</a:t>
                      </a:r>
                      <a:r>
                        <a:rPr lang="en-US" altLang="ko-KR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__(self</a:t>
                      </a:r>
                      <a:r>
                        <a:rPr lang="en-US" altLang="ko-KR" sz="16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[,*</a:t>
                      </a:r>
                      <a:r>
                        <a:rPr lang="en-US" altLang="ko-KR" sz="1600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args</a:t>
                      </a:r>
                      <a:r>
                        <a:rPr lang="en-US" altLang="ko-KR" sz="16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[**</a:t>
                      </a:r>
                      <a:r>
                        <a:rPr lang="en-US" altLang="ko-KR" sz="1600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kwargs</a:t>
                      </a:r>
                      <a:r>
                        <a:rPr lang="en-US" altLang="ko-KR" sz="16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]])</a:t>
                      </a:r>
                      <a:endParaRPr lang="ko-KR" altLang="en-US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새 </a:t>
                      </a:r>
                      <a:r>
                        <a:rPr lang="ko-KR" altLang="en-US" sz="16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인스턴스를</a:t>
                      </a:r>
                      <a:r>
                        <a:rPr lang="ko-KR" altLang="en-US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초기화하기 위해 호출된다</a:t>
                      </a:r>
                      <a:endParaRPr lang="ko-KR" altLang="en-US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4243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__del__(self)</a:t>
                      </a:r>
                      <a:endParaRPr lang="ko-KR" altLang="en-US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인스턴스가</a:t>
                      </a:r>
                      <a:r>
                        <a:rPr lang="ko-KR" altLang="en-US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파괴될 때 호출된다</a:t>
                      </a:r>
                      <a:endParaRPr lang="ko-KR" altLang="en-US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178976" y="3474333"/>
            <a:ext cx="4137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232323"/>
                </a:solidFill>
              </a:rPr>
              <a:t>객체 생성과 파괴를 위한 특수 </a:t>
            </a:r>
            <a:r>
              <a:rPr lang="ko-KR" altLang="en-US" b="1" dirty="0" err="1" smtClean="0">
                <a:solidFill>
                  <a:srgbClr val="232323"/>
                </a:solidFill>
              </a:rPr>
              <a:t>메서드</a:t>
            </a:r>
            <a:endParaRPr lang="ko-KR" altLang="en-US" dirty="0">
              <a:solidFill>
                <a:srgbClr val="232323"/>
              </a:solidFill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838200" y="4107488"/>
            <a:ext cx="10515600" cy="1988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smtClean="0"/>
              <a:t>사용자 정의 객체에서 </a:t>
            </a:r>
            <a:r>
              <a:rPr lang="en-US" altLang="ko-KR" sz="2000" dirty="0" smtClean="0"/>
              <a:t>__new__()</a:t>
            </a:r>
            <a:r>
              <a:rPr lang="ko-KR" altLang="en-US" sz="2000" dirty="0" smtClean="0"/>
              <a:t>나</a:t>
            </a:r>
            <a:r>
              <a:rPr lang="en-US" altLang="ko-KR" sz="2000" dirty="0" smtClean="0"/>
              <a:t> __del__()</a:t>
            </a:r>
            <a:r>
              <a:rPr lang="ko-KR" altLang="en-US" sz="2000" dirty="0" smtClean="0"/>
              <a:t>을 정의하는 일은 드물다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__new__()</a:t>
            </a:r>
            <a:r>
              <a:rPr lang="ko-KR" altLang="en-US" sz="2000" dirty="0" smtClean="0"/>
              <a:t>는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보통 변경 불가능한 타입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정수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문자열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튜플</a:t>
            </a:r>
            <a:r>
              <a:rPr lang="ko-KR" altLang="en-US" sz="2000" dirty="0" smtClean="0"/>
              <a:t> 등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중 하나로부터 상속을 받은 사용자 정의 객체나 메타클래스에서만 사용된다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__del__()</a:t>
            </a:r>
            <a:r>
              <a:rPr lang="ko-KR" altLang="en-US" sz="2000" dirty="0" smtClean="0"/>
              <a:t>은 </a:t>
            </a:r>
            <a:r>
              <a:rPr lang="ko-KR" altLang="en-US" sz="2000" dirty="0" err="1" smtClean="0"/>
              <a:t>락을</a:t>
            </a:r>
            <a:r>
              <a:rPr lang="ko-KR" altLang="en-US" sz="2000" dirty="0" smtClean="0"/>
              <a:t> 해제한다거나 연결을 끊는 등 중요한 자원 관리 문제를 다루어야 하는 상황에서만 정의된다</a:t>
            </a:r>
            <a:r>
              <a:rPr lang="en-US" altLang="ko-KR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5831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97583" y="2168165"/>
            <a:ext cx="22368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</a:rPr>
              <a:t>Thank you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697583" y="1011046"/>
            <a:ext cx="5863473" cy="897268"/>
          </a:xfrm>
        </p:spPr>
        <p:txBody>
          <a:bodyPr>
            <a:normAutofit/>
          </a:bodyPr>
          <a:lstStyle/>
          <a:p>
            <a:r>
              <a:rPr lang="ko-KR" altLang="en-US" sz="1800" dirty="0" err="1"/>
              <a:t>파이썬</a:t>
            </a:r>
            <a:r>
              <a:rPr lang="ko-KR" altLang="en-US" sz="1800" dirty="0"/>
              <a:t> 완벽 </a:t>
            </a:r>
            <a:r>
              <a:rPr lang="ko-KR" altLang="en-US" sz="1800" dirty="0" smtClean="0"/>
              <a:t>가이드 </a:t>
            </a:r>
            <a:r>
              <a:rPr lang="en-US" altLang="ko-KR" sz="1800" dirty="0" smtClean="0"/>
              <a:t>– </a:t>
            </a:r>
            <a:r>
              <a:rPr lang="en-US" altLang="ko-KR" sz="1800" dirty="0" smtClean="0"/>
              <a:t>Ch3. </a:t>
            </a:r>
            <a:r>
              <a:rPr lang="ko-KR" altLang="en-US" sz="1800" dirty="0" smtClean="0"/>
              <a:t>타입과 객체</a:t>
            </a:r>
            <a:endParaRPr lang="ko-KR" altLang="en-US" sz="1800" dirty="0"/>
          </a:p>
        </p:txBody>
      </p:sp>
      <p:cxnSp>
        <p:nvCxnSpPr>
          <p:cNvPr id="3" name="직선 연결선 2"/>
          <p:cNvCxnSpPr/>
          <p:nvPr/>
        </p:nvCxnSpPr>
        <p:spPr>
          <a:xfrm flipV="1">
            <a:off x="697583" y="2040205"/>
            <a:ext cx="5410986" cy="2426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67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객체의 신원과 타입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38200" y="1917356"/>
            <a:ext cx="10515600" cy="26402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두 객체를 비교한다</a:t>
            </a:r>
          </a:p>
          <a:p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compare(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a,b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):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if a is b: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	# a</a:t>
            </a:r>
            <a:r>
              <a:rPr lang="ko-KR" altLang="en-US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와 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b</a:t>
            </a:r>
            <a:r>
              <a:rPr lang="ko-KR" altLang="en-US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는 통일한 객체이다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</a:p>
          <a:p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if a == b: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	# a</a:t>
            </a:r>
            <a:r>
              <a:rPr lang="ko-KR" altLang="en-US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와 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b</a:t>
            </a:r>
            <a:r>
              <a:rPr lang="ko-KR" altLang="en-US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는 동일한 값을 갖는다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</a:p>
          <a:p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if type(a) is type(b):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	# a</a:t>
            </a:r>
            <a:r>
              <a:rPr lang="ko-KR" altLang="en-US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와 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b</a:t>
            </a:r>
            <a:r>
              <a:rPr lang="ko-KR" altLang="en-US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는 동일한 타입이다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endParaRPr lang="ko-KR" altLang="en-US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838200" y="1479290"/>
            <a:ext cx="9464040" cy="429357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i</a:t>
            </a:r>
            <a:r>
              <a:rPr lang="en-US" altLang="ko-KR" sz="2000" dirty="0" smtClean="0"/>
              <a:t>s </a:t>
            </a:r>
            <a:r>
              <a:rPr lang="ko-KR" altLang="en-US" sz="2000" dirty="0" smtClean="0"/>
              <a:t>연산자는 두 객체의 신원을 비교한다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9412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객체의 신원과 타입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38200" y="1917357"/>
            <a:ext cx="10515600" cy="14857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if type(s) is list: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s.append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(item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if type(d) is diet: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d.update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(t)</a:t>
            </a:r>
            <a:endParaRPr lang="ko-KR" altLang="en-US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838200" y="1479290"/>
            <a:ext cx="9464040" cy="429357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타입도</a:t>
            </a:r>
            <a:r>
              <a:rPr lang="en-US" altLang="ko-KR" sz="2000" dirty="0" smtClean="0"/>
              <a:t> is </a:t>
            </a:r>
            <a:r>
              <a:rPr lang="ko-KR" altLang="en-US" sz="2000" dirty="0" smtClean="0"/>
              <a:t>연산자로 비교할 수 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7" name="직사각형 6"/>
          <p:cNvSpPr/>
          <p:nvPr/>
        </p:nvSpPr>
        <p:spPr>
          <a:xfrm>
            <a:off x="838200" y="4329588"/>
            <a:ext cx="10515600" cy="1533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if is instance ( s, list) :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s.append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(item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if 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isinstance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d,dict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):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d.update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(t)</a:t>
            </a:r>
            <a:endParaRPr lang="ko-KR" altLang="en-US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838200" y="3612486"/>
            <a:ext cx="10515600" cy="686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smtClean="0"/>
              <a:t>클래스를 통해 특수화</a:t>
            </a:r>
            <a:r>
              <a:rPr lang="en-US" altLang="ko-KR" sz="2000" dirty="0" smtClean="0"/>
              <a:t>(specialization)</a:t>
            </a:r>
            <a:r>
              <a:rPr lang="ko-KR" altLang="en-US" sz="2000" dirty="0" smtClean="0"/>
              <a:t>가 가능하기 때문에 내장 함수인 </a:t>
            </a:r>
            <a:r>
              <a:rPr lang="en-US" altLang="ko-KR" sz="2000" dirty="0" err="1" smtClean="0"/>
              <a:t>isintance</a:t>
            </a:r>
            <a:r>
              <a:rPr lang="en-US" altLang="ko-KR" sz="2000" dirty="0" smtClean="0"/>
              <a:t>(object, type)</a:t>
            </a:r>
            <a:r>
              <a:rPr lang="ko-KR" altLang="en-US" sz="2000" dirty="0" smtClean="0"/>
              <a:t>를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사용하여 타입을 검사하는 것이 더 낫다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1984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객체의 신원과 타입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838200" y="1479290"/>
            <a:ext cx="10515600" cy="1490153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프로그램에서 타입 검사를 수행할 수 있지만 생각하는 것 만큼 유용하지는 않다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일단 과도한 타입 검사는 성능을 크게 저하시킨다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추상 기반 클래스를 정의함으로써 타입 검사를 수행하는 방법도 있는데 </a:t>
            </a:r>
            <a:r>
              <a:rPr lang="en-US" altLang="ko-KR" sz="2000" dirty="0" smtClean="0"/>
              <a:t>7</a:t>
            </a:r>
            <a:r>
              <a:rPr lang="ko-KR" altLang="en-US" sz="2000" dirty="0" smtClean="0"/>
              <a:t>장에서 자세하게 다룬다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6385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참조 횟수와 쓰레기 수집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1492633"/>
            <a:ext cx="10515600" cy="1448530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쓰레기 수집 </a:t>
            </a:r>
            <a:r>
              <a:rPr lang="en-US" altLang="ko-KR" sz="2000" dirty="0" smtClean="0"/>
              <a:t>(Garbage collection) : </a:t>
            </a:r>
            <a:r>
              <a:rPr lang="ko-KR" altLang="en-US" sz="2000" dirty="0" smtClean="0"/>
              <a:t>더 이상 사용하지 않는 객체들을 메모리에서 정리하는 기법</a:t>
            </a:r>
            <a:endParaRPr lang="en-US" altLang="ko-KR" sz="2000" dirty="0" smtClean="0"/>
          </a:p>
          <a:p>
            <a:r>
              <a:rPr lang="ko-KR" altLang="en-US" sz="2000" dirty="0" smtClean="0"/>
              <a:t>참조 횟수 </a:t>
            </a:r>
            <a:r>
              <a:rPr lang="en-US" altLang="ko-KR" sz="2000" dirty="0" smtClean="0"/>
              <a:t>(Reference count) : </a:t>
            </a:r>
            <a:r>
              <a:rPr lang="ko-KR" altLang="en-US" sz="2000" dirty="0" smtClean="0"/>
              <a:t>사용하고 있는 객체와 사용하고 있는 않는 객체를 구분하기 위해 참조한 횟수를 새는 기법 </a:t>
            </a:r>
            <a:endParaRPr lang="ko-KR" altLang="en-US" sz="2000" dirty="0"/>
          </a:p>
        </p:txBody>
      </p:sp>
      <p:pic>
        <p:nvPicPr>
          <p:cNvPr id="1026" name="Picture 2" descr="http://www.brpreiss.com/books/opus5/html/img170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562" y="3922417"/>
            <a:ext cx="5476875" cy="154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883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참조 횟수와 쓰레기 수집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38200" y="1479291"/>
            <a:ext cx="10515600" cy="12377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a = 37 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			# </a:t>
            </a:r>
            <a:r>
              <a:rPr lang="ko-KR" altLang="en-US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값 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37</a:t>
            </a:r>
            <a:r>
              <a:rPr lang="ko-KR" altLang="en-US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을 가지는 객체를 생성한다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b = a 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			# 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37 </a:t>
            </a:r>
            <a:r>
              <a:rPr lang="ko-KR" altLang="en-US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에 대한 참조 횟수를 </a:t>
            </a:r>
            <a:r>
              <a:rPr lang="ko-KR" altLang="en-US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증가시킨다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c = []</a:t>
            </a:r>
          </a:p>
          <a:p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c.append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(b) 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		# 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37 </a:t>
            </a:r>
            <a:r>
              <a:rPr lang="ko-KR" altLang="en-US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에 대한 참조 횟수를 증가시킨다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endParaRPr lang="en-US" altLang="ko-KR" sz="1500" dirty="0" smtClean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838200" y="2973552"/>
            <a:ext cx="10515600" cy="712328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객체의 참조 횟수는 </a:t>
            </a:r>
            <a:r>
              <a:rPr lang="en-US" altLang="ko-KR" sz="2000" dirty="0" smtClean="0"/>
              <a:t>del</a:t>
            </a:r>
            <a:r>
              <a:rPr lang="ko-KR" altLang="en-US" sz="2000" dirty="0" smtClean="0"/>
              <a:t>문이 사용되거나 참조가 유효 범위를 벗어날 경우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혹은 재할당될 경우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하나 감소한다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38200" y="3685880"/>
            <a:ext cx="10515600" cy="10506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del a 		# 37 </a:t>
            </a:r>
            <a:r>
              <a:rPr lang="ko-KR" altLang="en-US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에 대한 참조 횟수가 하나 감소한다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b = 42 		# 37 </a:t>
            </a:r>
            <a:r>
              <a:rPr lang="ko-KR" altLang="en-US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에 대한 참조 횟수가 하나 감소한다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c[0] = 2.0 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	# 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37 </a:t>
            </a:r>
            <a:r>
              <a:rPr lang="ko-KR" altLang="en-US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에 대한 참조 횟수가 하나 감소한다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</a:p>
          <a:p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838200" y="4959636"/>
            <a:ext cx="10515600" cy="4279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smtClean="0"/>
              <a:t>객체의 현재 참조 횟수는 </a:t>
            </a:r>
            <a:r>
              <a:rPr lang="en-US" altLang="ko-KR" sz="2000" dirty="0" err="1" smtClean="0"/>
              <a:t>sys.getrefcount</a:t>
            </a:r>
            <a:r>
              <a:rPr lang="en-US" altLang="ko-KR" sz="2000" dirty="0" smtClean="0"/>
              <a:t>() </a:t>
            </a:r>
            <a:r>
              <a:rPr lang="ko-KR" altLang="en-US" sz="2000" dirty="0" smtClean="0"/>
              <a:t>함수로 얻을 수 있다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38200" y="5469415"/>
            <a:ext cx="10515600" cy="11670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&gt;&gt;&gt; a = 37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&gt;&gt;&gt; import sys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sys.getrefcount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(a)</a:t>
            </a:r>
          </a:p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7</a:t>
            </a:r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98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1287</TotalTime>
  <Words>3517</Words>
  <Application>Microsoft Office PowerPoint</Application>
  <PresentationFormat>와이드스크린</PresentationFormat>
  <Paragraphs>730</Paragraphs>
  <Slides>47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1" baseType="lpstr">
      <vt:lpstr>맑은 고딕</vt:lpstr>
      <vt:lpstr>Arial</vt:lpstr>
      <vt:lpstr>DejaVu Sans Mono</vt:lpstr>
      <vt:lpstr>Office 테마</vt:lpstr>
      <vt:lpstr>파이썬 완벽 가이드</vt:lpstr>
      <vt:lpstr>PowerPoint 프레젠테이션</vt:lpstr>
      <vt:lpstr>용어</vt:lpstr>
      <vt:lpstr>용어</vt:lpstr>
      <vt:lpstr>객체의 신원과 타입</vt:lpstr>
      <vt:lpstr>객체의 신원과 타입</vt:lpstr>
      <vt:lpstr>객체의 신원과 타입</vt:lpstr>
      <vt:lpstr>참조 횟수와 쓰레기 수집</vt:lpstr>
      <vt:lpstr>참조 횟수와 쓰레기 수집</vt:lpstr>
      <vt:lpstr>참조 횟수와 쓰레기 수집</vt:lpstr>
      <vt:lpstr>참조와 복사</vt:lpstr>
      <vt:lpstr>참조와 복사</vt:lpstr>
      <vt:lpstr>참조와 복사</vt:lpstr>
      <vt:lpstr>1급 객체</vt:lpstr>
      <vt:lpstr>1급 객체</vt:lpstr>
      <vt:lpstr>1급 객체</vt:lpstr>
      <vt:lpstr>데이터 표현을 위한 내장 타입</vt:lpstr>
      <vt:lpstr>데이터 표현을 위한 내장 타입</vt:lpstr>
      <vt:lpstr>데이터 표현을 위한 내장 타입</vt:lpstr>
      <vt:lpstr>데이터 표현을 위한 내장 타입</vt:lpstr>
      <vt:lpstr>데이터 표현을 위한 내장 타입</vt:lpstr>
      <vt:lpstr>데이터 표현을 위한 내장 타입</vt:lpstr>
      <vt:lpstr>데이터 표현을 위한 내장 타입</vt:lpstr>
      <vt:lpstr>데이터 표현을 위한 내장 타입</vt:lpstr>
      <vt:lpstr>데이터 표현을 위한 내장 타입</vt:lpstr>
      <vt:lpstr>데이터 표현을 위한 내장 타입</vt:lpstr>
      <vt:lpstr>데이터 표현을 위한 내장 타입</vt:lpstr>
      <vt:lpstr>데이터 표현을 위한 내장 타입</vt:lpstr>
      <vt:lpstr>데이터 표현을 위한 내장 타입</vt:lpstr>
      <vt:lpstr>데이터 표현을 위한 내장 타입</vt:lpstr>
      <vt:lpstr>데이터 표현을 위한 내장 타입</vt:lpstr>
      <vt:lpstr>데이터 표현을 위한 내장 타입</vt:lpstr>
      <vt:lpstr>데이터 표현을 위한 내장 타입</vt:lpstr>
      <vt:lpstr>데이터 표현을 위한 내장 타입</vt:lpstr>
      <vt:lpstr>데이터 표현을 위한 내장 타입</vt:lpstr>
      <vt:lpstr>데이터 표현을 위한 내장 타입</vt:lpstr>
      <vt:lpstr>데이터 표현을 위한 내장 타입</vt:lpstr>
      <vt:lpstr>프로그램 구조를 나타내는 내장타입</vt:lpstr>
      <vt:lpstr>프로그램 구조를 나타내는 내장타입</vt:lpstr>
      <vt:lpstr>프로그램 구조를 나타내는 내장타입</vt:lpstr>
      <vt:lpstr>프로그램 구조를 나타내는 내장타입</vt:lpstr>
      <vt:lpstr>프로그램 구조를 나타내는 내장타입</vt:lpstr>
      <vt:lpstr>프로그램 구조를 나타내는 내장타입</vt:lpstr>
      <vt:lpstr>프로그램 구조를 나타내는 내장타입</vt:lpstr>
      <vt:lpstr>객체의 작동 방식과 특수 메서드</vt:lpstr>
      <vt:lpstr>객체의 작동 방식과 특수 메서드</vt:lpstr>
      <vt:lpstr>파이썬 완벽 가이드 – Ch3. 타입과 객체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</dc:title>
  <dc:creator>Spike</dc:creator>
  <cp:lastModifiedBy>Spike</cp:lastModifiedBy>
  <cp:revision>103</cp:revision>
  <cp:lastPrinted>2014-09-10T07:10:43Z</cp:lastPrinted>
  <dcterms:created xsi:type="dcterms:W3CDTF">2014-09-03T03:41:48Z</dcterms:created>
  <dcterms:modified xsi:type="dcterms:W3CDTF">2016-01-11T07:39:56Z</dcterms:modified>
</cp:coreProperties>
</file>