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71" r:id="rId4"/>
    <p:sldId id="273" r:id="rId5"/>
    <p:sldId id="274" r:id="rId6"/>
    <p:sldId id="295" r:id="rId7"/>
    <p:sldId id="296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65" r:id="rId27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6" autoAdjust="0"/>
    <p:restoredTop sz="94675" autoAdjust="0"/>
  </p:normalViewPr>
  <p:slideViewPr>
    <p:cSldViewPr snapToGrid="0">
      <p:cViewPr varScale="1">
        <p:scale>
          <a:sx n="103" d="100"/>
          <a:sy n="103" d="100"/>
        </p:scale>
        <p:origin x="114" y="114"/>
      </p:cViewPr>
      <p:guideLst/>
    </p:cSldViewPr>
  </p:slideViewPr>
  <p:outlineViewPr>
    <p:cViewPr>
      <p:scale>
        <a:sx n="33" d="100"/>
        <a:sy n="33" d="100"/>
      </p:scale>
      <p:origin x="0" y="-96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2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232323"/>
                </a:solidFill>
              </a:defRPr>
            </a:lvl1pPr>
            <a:lvl2pPr>
              <a:defRPr sz="2000">
                <a:solidFill>
                  <a:srgbClr val="232323"/>
                </a:solidFill>
              </a:defRPr>
            </a:lvl2pPr>
            <a:lvl3pPr>
              <a:defRPr sz="1800">
                <a:solidFill>
                  <a:srgbClr val="232323"/>
                </a:solidFill>
              </a:defRPr>
            </a:lvl3pPr>
            <a:lvl4pPr>
              <a:defRPr sz="1600">
                <a:solidFill>
                  <a:srgbClr val="232323"/>
                </a:solidFill>
              </a:defRPr>
            </a:lvl4pPr>
            <a:lvl5pPr>
              <a:defRPr sz="1600"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함수와 함수형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en-US" altLang="ko-KR" i="1" dirty="0"/>
              <a:t>S</a:t>
            </a:r>
            <a:r>
              <a:rPr lang="en-US" altLang="ko-KR" i="1" dirty="0" smtClean="0"/>
              <a:t>ubtitle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유효 범위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파이썬은</a:t>
            </a:r>
            <a:r>
              <a:rPr lang="ko-KR" altLang="en-US" sz="2000" dirty="0" smtClean="0"/>
              <a:t> 중첩함수를 지원</a:t>
            </a:r>
            <a:endParaRPr lang="en-US" altLang="ko-KR" sz="2000" dirty="0" smtClean="0"/>
          </a:p>
          <a:p>
            <a:r>
              <a:rPr lang="ko-KR" altLang="en-US" sz="2000" dirty="0" smtClean="0"/>
              <a:t>중첩함수 안의 변수 이름은 어휘 유효 범위</a:t>
            </a:r>
            <a:r>
              <a:rPr lang="en-US" altLang="ko-KR" sz="2000" dirty="0" smtClean="0"/>
              <a:t>(lexical scoping)</a:t>
            </a:r>
            <a:r>
              <a:rPr lang="ko-KR" altLang="en-US" sz="2000" dirty="0" smtClean="0"/>
              <a:t>에 따라 찾아짐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 -&gt; </a:t>
            </a:r>
            <a:r>
              <a:rPr lang="ko-KR" altLang="en-US" sz="2000" dirty="0" smtClean="0"/>
              <a:t>먼저 </a:t>
            </a:r>
            <a:r>
              <a:rPr lang="en-US" altLang="ko-KR" sz="2000" dirty="0" smtClean="0"/>
              <a:t>local</a:t>
            </a:r>
            <a:r>
              <a:rPr lang="ko-KR" altLang="en-US" sz="2000" dirty="0" smtClean="0"/>
              <a:t> 유효 범위에서 찾고 다음으로 가장 안쪽 유효범위부터 가장 바깥쪽 유효             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범위까지 모든 둘러싸는 바깥함수의 </a:t>
            </a:r>
            <a:r>
              <a:rPr lang="ko-KR" altLang="en-US" sz="2000" dirty="0"/>
              <a:t>유</a:t>
            </a:r>
            <a:r>
              <a:rPr lang="ko-KR" altLang="en-US" sz="2000" dirty="0" smtClean="0"/>
              <a:t>효범위에서 찾음</a:t>
            </a:r>
            <a:endParaRPr lang="en-US" altLang="ko-KR" sz="2000" dirty="0" smtClean="0"/>
          </a:p>
          <a:p>
            <a:r>
              <a:rPr lang="ko-KR" altLang="en-US" sz="2000" dirty="0" smtClean="0"/>
              <a:t>아무것도 찾지 못하면 이전처럼 </a:t>
            </a:r>
            <a:r>
              <a:rPr lang="en-US" altLang="ko-KR" sz="2000" dirty="0" smtClean="0"/>
              <a:t>global </a:t>
            </a:r>
            <a:r>
              <a:rPr lang="ko-KR" altLang="en-US" sz="2000" dirty="0" smtClean="0"/>
              <a:t>네임스페이스와 </a:t>
            </a:r>
            <a:r>
              <a:rPr lang="en-US" altLang="ko-KR" sz="2000" dirty="0" smtClean="0"/>
              <a:t>local </a:t>
            </a:r>
            <a:r>
              <a:rPr lang="ko-KR" altLang="en-US" sz="2000" dirty="0" smtClean="0"/>
              <a:t>네임 스페이스를 검사함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32" y="3909645"/>
            <a:ext cx="4553585" cy="2629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6437" y="4655976"/>
            <a:ext cx="5952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둘러싸는 유효범위에 있는 이름에 접근 할 수는 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가장 안쪽의 유효범위와 </a:t>
            </a:r>
            <a:r>
              <a:rPr lang="en-US" altLang="ko-KR" sz="1400" dirty="0" smtClean="0"/>
              <a:t>global </a:t>
            </a:r>
            <a:r>
              <a:rPr lang="ko-KR" altLang="en-US" sz="1400" dirty="0" smtClean="0"/>
              <a:t>네임스페이스에 있는 변수에만 값을 재할당 </a:t>
            </a:r>
            <a:r>
              <a:rPr lang="ko-KR" altLang="en-US" sz="1400" dirty="0" err="1" smtClean="0"/>
              <a:t>할수</a:t>
            </a:r>
            <a:r>
              <a:rPr lang="ko-KR" altLang="en-US" sz="1400" dirty="0" smtClean="0"/>
              <a:t>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바깥쪽 함수에서 정의된 </a:t>
            </a:r>
            <a:r>
              <a:rPr lang="en-US" altLang="ko-KR" sz="1400" dirty="0" smtClean="0"/>
              <a:t>local </a:t>
            </a:r>
            <a:r>
              <a:rPr lang="ko-KR" altLang="en-US" sz="1400" dirty="0" smtClean="0"/>
              <a:t>변수의 값을 안쪽 함수에서 다시 할당 할 수 없다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 smtClean="0"/>
              <a:t>변경하고자 하는 값을 리스트나 사전에 넣으면 된다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실습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814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</a:t>
            </a:r>
            <a:r>
              <a:rPr lang="ko-KR" altLang="en-US" dirty="0" err="1" smtClean="0"/>
              <a:t>클로저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파이썬에서</a:t>
            </a:r>
            <a:r>
              <a:rPr lang="ko-KR" altLang="en-US" sz="2000" dirty="0" smtClean="0"/>
              <a:t> 함수는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급 객체임</a:t>
            </a:r>
            <a:r>
              <a:rPr lang="en-US" altLang="ko-KR" sz="2000" dirty="0" smtClean="0"/>
              <a:t>. : </a:t>
            </a:r>
            <a:r>
              <a:rPr lang="ko-KR" altLang="en-US" sz="2000" dirty="0" smtClean="0"/>
              <a:t>함수가 다른 함수의 인수로 전달될 수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자료구조 안에 들어갈 수도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함수의 결과로서 </a:t>
            </a:r>
            <a:r>
              <a:rPr lang="ko-KR" altLang="en-US" sz="2000" dirty="0" err="1" smtClean="0"/>
              <a:t>반환될수도</a:t>
            </a:r>
            <a:r>
              <a:rPr lang="ko-KR" altLang="en-US" sz="2000" dirty="0" smtClean="0"/>
              <a:t>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75" y="3014602"/>
            <a:ext cx="1247949" cy="8668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75" y="4015642"/>
            <a:ext cx="2475191" cy="12619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22" y="2938391"/>
            <a:ext cx="1267002" cy="10193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153" y="4013290"/>
            <a:ext cx="2560542" cy="13900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62499" y="5588887"/>
            <a:ext cx="4133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foo.py</a:t>
            </a:r>
            <a:r>
              <a:rPr lang="ko-KR" altLang="en-US" sz="1400" dirty="0" smtClean="0"/>
              <a:t>에서 정의되고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실제로 </a:t>
            </a:r>
            <a:r>
              <a:rPr lang="en-US" altLang="ko-KR" sz="1400" dirty="0" err="1" smtClean="0"/>
              <a:t>helloworld</a:t>
            </a:r>
            <a:r>
              <a:rPr lang="en-US" altLang="ko-KR" sz="1400" dirty="0" smtClean="0"/>
              <a:t>( )</a:t>
            </a:r>
            <a:r>
              <a:rPr lang="ko-KR" altLang="en-US" sz="1400" dirty="0" smtClean="0"/>
              <a:t>가 호출된 곳도 </a:t>
            </a:r>
            <a:r>
              <a:rPr lang="en-US" altLang="ko-KR" sz="1400" dirty="0" smtClean="0"/>
              <a:t>foo.py</a:t>
            </a:r>
            <a:r>
              <a:rPr lang="ko-KR" altLang="en-US" sz="1400" dirty="0" smtClean="0"/>
              <a:t>이지만 출력된 값은 정의된 </a:t>
            </a:r>
            <a:r>
              <a:rPr lang="en-US" altLang="ko-KR" sz="1400" dirty="0" smtClean="0"/>
              <a:t>42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아님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975" y="5434999"/>
            <a:ext cx="4228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함수가 데이터로 취급될 때에는 함수가 정의된 곳 주변환경정보가 함께 저장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436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객체와 </a:t>
            </a:r>
            <a:r>
              <a:rPr lang="ko-KR" altLang="en-US" dirty="0" err="1"/>
              <a:t>클로저</a:t>
            </a:r>
            <a:r>
              <a:rPr lang="ko-KR" altLang="en-US" dirty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클로저</a:t>
            </a:r>
            <a:r>
              <a:rPr lang="en-US" altLang="ko-KR" sz="2000" dirty="0" smtClean="0"/>
              <a:t>(closure) : </a:t>
            </a:r>
            <a:r>
              <a:rPr lang="ko-KR" altLang="en-US" sz="2000" dirty="0" smtClean="0"/>
              <a:t>함수를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구성하는 문장과 실행 환경을 함께 </a:t>
            </a:r>
            <a:r>
              <a:rPr lang="ko-KR" altLang="en-US" sz="2000" dirty="0" err="1" smtClean="0"/>
              <a:t>묶은것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모르갔다</a:t>
            </a:r>
            <a:r>
              <a:rPr lang="en-US" altLang="ko-KR" sz="2000" dirty="0" smtClean="0"/>
              <a:t>!@!!!!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8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3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장식자</a:t>
            </a:r>
            <a:r>
              <a:rPr lang="en-US" altLang="ko-KR" sz="2000" dirty="0" smtClean="0"/>
              <a:t>(decorator) : </a:t>
            </a:r>
            <a:r>
              <a:rPr lang="ko-KR" altLang="en-US" sz="2000" dirty="0" smtClean="0"/>
              <a:t>다른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함수나 클래스를 </a:t>
            </a:r>
            <a:r>
              <a:rPr lang="ko-KR" altLang="en-US" sz="2000" dirty="0" err="1" smtClean="0"/>
              <a:t>포장하는것이</a:t>
            </a:r>
            <a:r>
              <a:rPr lang="ko-KR" altLang="en-US" sz="2000" dirty="0" smtClean="0"/>
              <a:t> 주 목적인 함수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일종의 함수 </a:t>
            </a:r>
            <a:r>
              <a:rPr lang="en-US" altLang="ko-KR" sz="2000" dirty="0" smtClean="0"/>
              <a:t>			        wrapping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함수를 바깥에서 한번 </a:t>
            </a:r>
            <a:r>
              <a:rPr lang="ko-KR" altLang="en-US" sz="2000" dirty="0" smtClean="0"/>
              <a:t>쌈</a:t>
            </a:r>
            <a:r>
              <a:rPr lang="ko-KR" altLang="en-US" sz="2000" dirty="0" smtClean="0"/>
              <a:t>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장식자는</a:t>
            </a:r>
            <a:r>
              <a:rPr lang="ko-KR" altLang="en-US" sz="2000" dirty="0" smtClean="0"/>
              <a:t> 함수를 변경함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장식자는</a:t>
            </a:r>
            <a:r>
              <a:rPr lang="ko-KR" altLang="en-US" sz="2000" dirty="0" smtClean="0"/>
              <a:t> 함수를 변경하는 함수</a:t>
            </a:r>
            <a:r>
              <a:rPr lang="en-US" altLang="ko-KR" sz="2000" dirty="0" smtClean="0"/>
              <a:t>.</a:t>
            </a:r>
            <a:endParaRPr lang="en-US" altLang="ko-KR" sz="14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77" y="2653060"/>
            <a:ext cx="1076475" cy="600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69" y="2653060"/>
            <a:ext cx="1505160" cy="5906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204645" y="2822413"/>
            <a:ext cx="1772816" cy="251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0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4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생성기와 </a:t>
            </a:r>
            <a:r>
              <a:rPr lang="en-US" altLang="ko-KR" dirty="0" smtClean="0"/>
              <a:t>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함수에서</a:t>
            </a:r>
            <a:r>
              <a:rPr lang="en-US" altLang="ko-KR" sz="2000" dirty="0" smtClean="0"/>
              <a:t> yield </a:t>
            </a:r>
            <a:r>
              <a:rPr lang="ko-KR" altLang="en-US" sz="2000" dirty="0" smtClean="0"/>
              <a:t>를 사용하면 </a:t>
            </a:r>
            <a:r>
              <a:rPr lang="ko-KR" altLang="en-US" sz="2000" dirty="0" err="1" smtClean="0"/>
              <a:t>생성기</a:t>
            </a:r>
            <a:r>
              <a:rPr lang="en-US" altLang="ko-KR" sz="2000" dirty="0" smtClean="0"/>
              <a:t>(generator)</a:t>
            </a:r>
            <a:r>
              <a:rPr lang="ko-KR" altLang="en-US" sz="2000" dirty="0" smtClean="0"/>
              <a:t>라고 불리는 객체를 정의한다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생성기는</a:t>
            </a:r>
            <a:r>
              <a:rPr lang="ko-KR" altLang="en-US" sz="2000" dirty="0" smtClean="0"/>
              <a:t> 반복해서 사용할 값들을 생성하는 함수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9" y="2861027"/>
            <a:ext cx="2638793" cy="1428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8565" y="4362779"/>
            <a:ext cx="2803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아무 코드도 실행되지 않고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생성기</a:t>
            </a:r>
            <a:r>
              <a:rPr lang="ko-KR" altLang="en-US" sz="1400" dirty="0" smtClean="0"/>
              <a:t> 객체가 반환되어 </a:t>
            </a:r>
            <a:r>
              <a:rPr lang="en-US" altLang="ko-KR" sz="1400" dirty="0" smtClean="0"/>
              <a:t>next( )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호출될때마다</a:t>
            </a:r>
            <a:r>
              <a:rPr lang="ko-KR" altLang="en-US" sz="1400" dirty="0" smtClean="0"/>
              <a:t> 함수를 </a:t>
            </a:r>
            <a:r>
              <a:rPr lang="ko-KR" altLang="en-US" sz="1400" dirty="0" err="1" smtClean="0"/>
              <a:t>실햄함</a:t>
            </a:r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18" y="4119305"/>
            <a:ext cx="2248214" cy="22196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471" y="3107872"/>
            <a:ext cx="2219635" cy="32484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23" y="2938459"/>
            <a:ext cx="2667372" cy="17147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35738" y="4832585"/>
            <a:ext cx="25547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Next( )</a:t>
            </a:r>
            <a:r>
              <a:rPr lang="ko-KR" altLang="en-US" sz="1400" dirty="0" smtClean="0"/>
              <a:t>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호출되면 </a:t>
            </a:r>
            <a:r>
              <a:rPr lang="ko-KR" altLang="en-US" sz="1400" dirty="0" err="1" smtClean="0"/>
              <a:t>생성기</a:t>
            </a:r>
            <a:r>
              <a:rPr lang="ko-KR" altLang="en-US" sz="1400" dirty="0" smtClean="0"/>
              <a:t> 함수는 </a:t>
            </a:r>
            <a:r>
              <a:rPr lang="en-US" altLang="ko-KR" sz="1400" dirty="0" smtClean="0"/>
              <a:t>yield</a:t>
            </a:r>
            <a:r>
              <a:rPr lang="ko-KR" altLang="en-US" sz="1400" dirty="0" smtClean="0"/>
              <a:t>문까지 실행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Yield</a:t>
            </a:r>
            <a:r>
              <a:rPr lang="ko-KR" altLang="en-US" sz="1400" dirty="0" smtClean="0"/>
              <a:t>문은 결과를 생성하고 </a:t>
            </a:r>
            <a:r>
              <a:rPr lang="en-US" altLang="ko-KR" sz="1400" dirty="0" smtClean="0"/>
              <a:t>next( 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다시 호출되기 전까지 함수 실행이 중단됨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함수 실행은 </a:t>
            </a:r>
            <a:r>
              <a:rPr lang="en-US" altLang="ko-KR" sz="1400" dirty="0" smtClean="0"/>
              <a:t>yield </a:t>
            </a:r>
            <a:r>
              <a:rPr lang="ko-KR" altLang="en-US" sz="1400" dirty="0" smtClean="0"/>
              <a:t>바로 다음에 나오는 문장에서 재개됨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854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생성기와 </a:t>
            </a:r>
            <a:r>
              <a:rPr lang="en-US" altLang="ko-KR" dirty="0"/>
              <a:t>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생성기가</a:t>
            </a:r>
            <a:r>
              <a:rPr lang="ko-KR" altLang="en-US" sz="2000" dirty="0" smtClean="0"/>
              <a:t> 더 이상 사용도지 않거나 삭제될 경우 </a:t>
            </a:r>
            <a:r>
              <a:rPr lang="en-US" altLang="ko-KR" sz="2000" dirty="0" smtClean="0"/>
              <a:t>close( )</a:t>
            </a:r>
            <a:r>
              <a:rPr lang="ko-KR" altLang="en-US" sz="2000" dirty="0" smtClean="0"/>
              <a:t>를 호출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27" y="2604538"/>
            <a:ext cx="429637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6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코루틴과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yield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코루틴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doroutine</a:t>
            </a:r>
            <a:r>
              <a:rPr lang="en-US" altLang="ko-KR" sz="2000" dirty="0" smtClean="0"/>
              <a:t>) : </a:t>
            </a:r>
            <a:r>
              <a:rPr lang="ko-KR" altLang="en-US" sz="2000" dirty="0" err="1" smtClean="0"/>
              <a:t>함수안에서</a:t>
            </a:r>
            <a:r>
              <a:rPr lang="en-US" altLang="ko-KR" sz="2000" dirty="0" smtClean="0"/>
              <a:t> yield </a:t>
            </a:r>
            <a:r>
              <a:rPr lang="ko-KR" altLang="en-US" sz="2000" dirty="0" smtClean="0"/>
              <a:t>문을 대입 연산자의 오른쪽에 나타내어 사용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생성기와 함수의 작동 방식이 유사함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89" y="2653732"/>
            <a:ext cx="1971950" cy="4067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8078" y="3526972"/>
            <a:ext cx="62857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처음 </a:t>
            </a:r>
            <a:r>
              <a:rPr lang="en-US" altLang="ko-KR" sz="1400" dirty="0" smtClean="0"/>
              <a:t>next( ) </a:t>
            </a:r>
            <a:r>
              <a:rPr lang="ko-KR" altLang="en-US" sz="1400" dirty="0" smtClean="0"/>
              <a:t>함수 호출은 </a:t>
            </a:r>
            <a:r>
              <a:rPr lang="ko-KR" altLang="en-US" sz="1400" dirty="0" err="1" smtClean="0"/>
              <a:t>코루틴이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yield </a:t>
            </a:r>
            <a:r>
              <a:rPr lang="ko-KR" altLang="en-US" sz="1400" dirty="0" err="1" smtClean="0"/>
              <a:t>표현식으로</a:t>
            </a:r>
            <a:r>
              <a:rPr lang="ko-KR" altLang="en-US" sz="1400" dirty="0" smtClean="0"/>
              <a:t> 이끄는 문장들을 실행하게 하는데 필요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 시점에서 </a:t>
            </a:r>
            <a:r>
              <a:rPr lang="ko-KR" altLang="en-US" sz="1400" dirty="0" err="1" smtClean="0"/>
              <a:t>코루틴은</a:t>
            </a:r>
            <a:r>
              <a:rPr lang="ko-KR" altLang="en-US" sz="1400" dirty="0" smtClean="0"/>
              <a:t> 실행을 중단하고 연관된 </a:t>
            </a:r>
            <a:r>
              <a:rPr lang="ko-KR" altLang="en-US" sz="1400" dirty="0" err="1" smtClean="0"/>
              <a:t>생성기</a:t>
            </a:r>
            <a:r>
              <a:rPr lang="ko-KR" altLang="en-US" sz="1400" dirty="0" smtClean="0"/>
              <a:t> 객체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send( )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통해 값이 보내지길 </a:t>
            </a:r>
            <a:r>
              <a:rPr lang="ko-KR" altLang="en-US" sz="1400" dirty="0" err="1" smtClean="0"/>
              <a:t>기다임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Send( ) </a:t>
            </a:r>
            <a:r>
              <a:rPr lang="ko-KR" altLang="en-US" sz="1400" dirty="0" smtClean="0"/>
              <a:t>를 통해 전달된 값은 </a:t>
            </a:r>
            <a:r>
              <a:rPr lang="ko-KR" altLang="en-US" sz="1400" dirty="0" err="1" smtClean="0"/>
              <a:t>코루틴</a:t>
            </a:r>
            <a:r>
              <a:rPr lang="ko-KR" altLang="en-US" sz="1400" dirty="0" smtClean="0"/>
              <a:t> 안의 </a:t>
            </a:r>
            <a:r>
              <a:rPr lang="en-US" altLang="ko-KR" sz="1400" dirty="0" smtClean="0"/>
              <a:t>(yield) </a:t>
            </a:r>
            <a:r>
              <a:rPr lang="ko-KR" altLang="en-US" sz="1400" dirty="0" err="1" smtClean="0"/>
              <a:t>표현식에</a:t>
            </a:r>
            <a:r>
              <a:rPr lang="ko-KR" altLang="en-US" sz="1400" dirty="0" smtClean="0"/>
              <a:t> 의해 반환됨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값을 받으면 </a:t>
            </a:r>
            <a:r>
              <a:rPr lang="ko-KR" altLang="en-US" sz="1400" dirty="0" err="1" smtClean="0"/>
              <a:t>코루틴은</a:t>
            </a:r>
            <a:r>
              <a:rPr lang="ko-KR" altLang="en-US" sz="1400" dirty="0" smtClean="0"/>
              <a:t> 다음 </a:t>
            </a:r>
            <a:r>
              <a:rPr lang="en-US" altLang="ko-KR" sz="1400" dirty="0" smtClean="0"/>
              <a:t>yield</a:t>
            </a:r>
            <a:r>
              <a:rPr lang="ko-KR" altLang="en-US" sz="1400" dirty="0" smtClean="0"/>
              <a:t>문까지 문장을 실행함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38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코루틴과</a:t>
            </a:r>
            <a:r>
              <a:rPr lang="ko-KR" altLang="en-US" dirty="0"/>
              <a:t> </a:t>
            </a:r>
            <a:r>
              <a:rPr lang="en-US" altLang="ko-KR" dirty="0"/>
              <a:t>yield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코루틴은</a:t>
            </a:r>
            <a:r>
              <a:rPr lang="ko-KR" altLang="en-US" sz="2000" dirty="0" smtClean="0"/>
              <a:t> 직접 종료시키거나 스스로 종료하는 경우가 아니라면 보통 계속해서 실행됨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close( )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호출하여 </a:t>
            </a:r>
            <a:r>
              <a:rPr lang="ko-KR" altLang="en-US" sz="2000" dirty="0" err="1" smtClean="0"/>
              <a:t>입력값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종료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81" y="3077310"/>
            <a:ext cx="443927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23647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함수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유효범위 규칙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클로저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장식자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생성기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코루틴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기타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코루틴과</a:t>
            </a:r>
            <a:r>
              <a:rPr lang="ko-KR" altLang="en-US" dirty="0"/>
              <a:t> </a:t>
            </a:r>
            <a:r>
              <a:rPr lang="en-US" altLang="ko-KR" dirty="0"/>
              <a:t>yield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Yield </a:t>
            </a:r>
            <a:r>
              <a:rPr lang="ko-KR" altLang="en-US" sz="2000" dirty="0" err="1" smtClean="0"/>
              <a:t>표현식에</a:t>
            </a:r>
            <a:r>
              <a:rPr lang="ko-KR" altLang="en-US" sz="2000" dirty="0" smtClean="0"/>
              <a:t> 값을 줄 경우 값을 받는 동시에 반환됨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99" y="2583573"/>
            <a:ext cx="2381582" cy="3277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6816" y="3198776"/>
            <a:ext cx="66824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첫번째로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next( ) </a:t>
            </a:r>
            <a:r>
              <a:rPr lang="ko-KR" altLang="en-US" sz="1400" dirty="0" smtClean="0"/>
              <a:t>호출을 하면 </a:t>
            </a:r>
            <a:r>
              <a:rPr lang="ko-KR" altLang="en-US" sz="1400" dirty="0" err="1" smtClean="0"/>
              <a:t>코루틴이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(yield result)</a:t>
            </a:r>
            <a:r>
              <a:rPr lang="ko-KR" altLang="en-US" sz="1400" dirty="0" smtClean="0"/>
              <a:t>까지 진행하고 </a:t>
            </a:r>
            <a:r>
              <a:rPr lang="en-US" altLang="ko-KR" sz="1400" dirty="0" smtClean="0"/>
              <a:t>result</a:t>
            </a:r>
            <a:r>
              <a:rPr lang="ko-KR" altLang="en-US" sz="1400" dirty="0" smtClean="0"/>
              <a:t>의 기본 값인 </a:t>
            </a:r>
            <a:r>
              <a:rPr lang="en-US" altLang="ko-KR" sz="1400" dirty="0" smtClean="0"/>
              <a:t>None</a:t>
            </a:r>
            <a:r>
              <a:rPr lang="ko-KR" altLang="en-US" sz="1400" dirty="0" smtClean="0"/>
              <a:t>을 반환함</a:t>
            </a:r>
            <a:endParaRPr lang="en-US" altLang="ko-KR" sz="1400" dirty="0" smtClean="0"/>
          </a:p>
          <a:p>
            <a:r>
              <a:rPr lang="ko-KR" altLang="en-US" sz="1400" dirty="0" smtClean="0"/>
              <a:t>이러지는 </a:t>
            </a:r>
            <a:r>
              <a:rPr lang="en-US" altLang="ko-KR" sz="1400" dirty="0" smtClean="0"/>
              <a:t>send( ) </a:t>
            </a:r>
            <a:r>
              <a:rPr lang="ko-KR" altLang="en-US" sz="1400" dirty="0" smtClean="0"/>
              <a:t>의 호출에서는 받은 값을 </a:t>
            </a:r>
            <a:r>
              <a:rPr lang="en-US" altLang="ko-KR" sz="1400" dirty="0" smtClean="0"/>
              <a:t>line</a:t>
            </a:r>
            <a:r>
              <a:rPr lang="ko-KR" altLang="en-US" sz="1400" dirty="0" smtClean="0"/>
              <a:t>에 저장하고 분할해서 </a:t>
            </a:r>
            <a:r>
              <a:rPr lang="en-US" altLang="ko-KR" sz="1400" dirty="0" smtClean="0"/>
              <a:t>result</a:t>
            </a:r>
            <a:r>
              <a:rPr lang="ko-KR" altLang="en-US" sz="1400" dirty="0" smtClean="0"/>
              <a:t>에 넣음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</a:t>
            </a:r>
            <a:r>
              <a:rPr lang="en-US" altLang="ko-KR" sz="1400" dirty="0" smtClean="0"/>
              <a:t>send( )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반환값은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send( )</a:t>
            </a:r>
            <a:r>
              <a:rPr lang="ko-KR" altLang="en-US" sz="1400" dirty="0" smtClean="0"/>
              <a:t>에 전달된 값을 받는 역할을 수행한 </a:t>
            </a:r>
            <a:r>
              <a:rPr lang="en-US" altLang="ko-KR" sz="1400" dirty="0" smtClean="0"/>
              <a:t>yield </a:t>
            </a:r>
            <a:r>
              <a:rPr lang="ko-KR" altLang="en-US" sz="1400" dirty="0" err="1" smtClean="0"/>
              <a:t>표현식의</a:t>
            </a:r>
            <a:r>
              <a:rPr lang="ko-KR" altLang="en-US" sz="1400" dirty="0" smtClean="0"/>
              <a:t> 값이 아니라 그 다음 </a:t>
            </a:r>
            <a:r>
              <a:rPr lang="en-US" altLang="ko-KR" sz="1400" dirty="0" smtClean="0"/>
              <a:t>yield </a:t>
            </a:r>
            <a:r>
              <a:rPr lang="ko-KR" altLang="en-US" sz="1400" dirty="0" err="1" smtClean="0"/>
              <a:t>표현식의</a:t>
            </a:r>
            <a:r>
              <a:rPr lang="ko-KR" altLang="en-US" sz="1400" dirty="0" smtClean="0"/>
              <a:t> 값임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0793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내포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9971" y="183495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리스트의 각 아이템에 함수를 적용하고 그 결과를 가지고 새로운 리스트를 생성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27" y="2233733"/>
            <a:ext cx="2353003" cy="11050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56" y="3444418"/>
            <a:ext cx="4305901" cy="32770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90" y="2692145"/>
            <a:ext cx="2324424" cy="1790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34065" y="4814596"/>
            <a:ext cx="5167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중첩된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루프를 사용하여 </a:t>
            </a:r>
            <a:r>
              <a:rPr lang="ko-KR" altLang="en-US" sz="1400" dirty="0" err="1" smtClean="0"/>
              <a:t>순서열에</a:t>
            </a:r>
            <a:r>
              <a:rPr lang="ko-KR" altLang="en-US" sz="1400" dirty="0" smtClean="0"/>
              <a:t> 대해 반복을 수행하기 때문에 </a:t>
            </a:r>
            <a:r>
              <a:rPr lang="ko-KR" altLang="en-US" sz="1400" dirty="0" err="1" smtClean="0"/>
              <a:t>순서열은</a:t>
            </a:r>
            <a:r>
              <a:rPr lang="ko-KR" altLang="en-US" sz="1400" dirty="0" smtClean="0"/>
              <a:t> 길이가 서로 같을 필요가 없음</a:t>
            </a:r>
            <a:endParaRPr lang="en-US" altLang="ko-KR" sz="1400" dirty="0" smtClean="0"/>
          </a:p>
          <a:p>
            <a:r>
              <a:rPr lang="ko-KR" altLang="en-US" sz="1400" dirty="0" smtClean="0"/>
              <a:t>리스트 내포를 사용하여 </a:t>
            </a:r>
            <a:r>
              <a:rPr lang="ko-KR" altLang="en-US" sz="1400" dirty="0" err="1" smtClean="0"/>
              <a:t>튜플리스트를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구축할때에는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튜플값을</a:t>
            </a:r>
            <a:r>
              <a:rPr lang="ko-KR" altLang="en-US" sz="1400" dirty="0" smtClean="0"/>
              <a:t> 반드시 괄호로 </a:t>
            </a:r>
            <a:r>
              <a:rPr lang="ko-KR" altLang="en-US" sz="1400" dirty="0" err="1" smtClean="0"/>
              <a:t>묶어야함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예 </a:t>
            </a:r>
            <a:r>
              <a:rPr lang="en-US" altLang="ko-KR" sz="1400" dirty="0" smtClean="0"/>
              <a:t>e)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61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리스트 내포와 동일한 계산을 수행하지만 결과를 반복적으로 생성하는 객체</a:t>
            </a:r>
            <a:endParaRPr lang="en-US" altLang="ko-KR" sz="2000" dirty="0" smtClean="0"/>
          </a:p>
          <a:p>
            <a:r>
              <a:rPr lang="ko-KR" altLang="en-US" sz="2000" dirty="0" smtClean="0"/>
              <a:t>대괄호 대신 괄호를 사용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00" y="2781934"/>
            <a:ext cx="3762900" cy="1143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00" y="4117663"/>
            <a:ext cx="3238952" cy="22386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4615" y="4881403"/>
            <a:ext cx="5367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리스트 내포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실제로 결과 데이터를 담은 리스트를 생성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생성기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표현식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단순히 </a:t>
            </a:r>
            <a:r>
              <a:rPr lang="ko-KR" altLang="en-US" sz="1400" dirty="0" err="1" smtClean="0"/>
              <a:t>필요할때</a:t>
            </a:r>
            <a:r>
              <a:rPr lang="ko-KR" altLang="en-US" sz="1400" dirty="0" smtClean="0"/>
              <a:t> 데이트를 어떻게 생성하는지를 </a:t>
            </a:r>
            <a:r>
              <a:rPr lang="en-US" altLang="ko-KR" sz="1400" dirty="0" smtClean="0"/>
              <a:t>	       </a:t>
            </a:r>
            <a:r>
              <a:rPr lang="ko-KR" altLang="en-US" sz="1400" dirty="0" smtClean="0"/>
              <a:t>알고 </a:t>
            </a:r>
            <a:r>
              <a:rPr lang="ko-KR" altLang="en-US" sz="1400" dirty="0" err="1" smtClean="0"/>
              <a:t>생성기를</a:t>
            </a:r>
            <a:r>
              <a:rPr lang="ko-KR" altLang="en-US" sz="1400" dirty="0" smtClean="0"/>
              <a:t> 반환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메모리 효율 향상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843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Lambda</a:t>
            </a:r>
            <a:r>
              <a:rPr lang="ko-KR" altLang="en-US" sz="2000" dirty="0" smtClean="0"/>
              <a:t>문을 사용하여 익명함수를 사용</a:t>
            </a:r>
            <a:endParaRPr lang="en-US" altLang="ko-KR" sz="2000" dirty="0" smtClean="0"/>
          </a:p>
          <a:p>
            <a:r>
              <a:rPr lang="ko-KR" altLang="en-US" sz="2000" dirty="0"/>
              <a:t>주로 비교적 간단한 기능의 함수가 컨테이너의 요소로 들어가는 경우 혹은 다른 함수의 인자로 함수를 넘겨줄 필요가 있을 때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익명 </a:t>
            </a:r>
            <a:r>
              <a:rPr lang="ko-KR" altLang="en-US" sz="2000" dirty="0"/>
              <a:t>함수의 기능은 일반 함수보다도 훨씬 제한적이고 익명 함수로 할 수 있는 것은 일반 함수로도 모두 할 수 </a:t>
            </a:r>
            <a:r>
              <a:rPr lang="ko-KR" altLang="en-US" sz="2000" dirty="0" smtClean="0"/>
              <a:t>있음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95" y="3079069"/>
            <a:ext cx="2867425" cy="457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6550" y="3096614"/>
            <a:ext cx="324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args</a:t>
            </a:r>
            <a:r>
              <a:rPr lang="ko-KR" altLang="en-US" sz="1400" dirty="0"/>
              <a:t>는 콤마로 분리된 인수목록이고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 smtClean="0"/>
              <a:t>expression</a:t>
            </a:r>
            <a:r>
              <a:rPr lang="ko-KR" altLang="en-US" sz="1400" dirty="0"/>
              <a:t>은 인수와 관련된 </a:t>
            </a:r>
            <a:r>
              <a:rPr lang="ko-KR" altLang="en-US" sz="1400" dirty="0" err="1" smtClean="0"/>
              <a:t>표현식</a:t>
            </a: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20" y="4107978"/>
            <a:ext cx="1790950" cy="914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11" y="3955315"/>
            <a:ext cx="113363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45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문서화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834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재귀함수의 예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문서화 문자열의 예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01" y="2079978"/>
            <a:ext cx="1971950" cy="981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4212" y="2211355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호출의 깊이에 제한 </a:t>
            </a:r>
            <a:r>
              <a:rPr lang="en-US" altLang="ko-KR" sz="1400" dirty="0" smtClean="0"/>
              <a:t>: 1000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89" y="4291802"/>
            <a:ext cx="2438740" cy="1886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25" y="4178569"/>
            <a:ext cx="2276793" cy="1267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620" y="6301083"/>
            <a:ext cx="499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문서화 문자열은 함수의 </a:t>
            </a:r>
            <a:r>
              <a:rPr lang="en-US" altLang="ko-KR" sz="1400" dirty="0" smtClean="0"/>
              <a:t>__doc__ </a:t>
            </a:r>
            <a:r>
              <a:rPr lang="ko-KR" altLang="en-US" sz="1400" dirty="0" smtClean="0"/>
              <a:t>속성에 저장되고 주로 </a:t>
            </a:r>
            <a:r>
              <a:rPr lang="en-US" altLang="ko-KR" sz="1400" dirty="0" smtClean="0"/>
              <a:t>IDE</a:t>
            </a:r>
            <a:r>
              <a:rPr lang="ko-KR" altLang="en-US" sz="1400" dirty="0" smtClean="0"/>
              <a:t>에서 대화식 도움말을 제공하는데 사용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49445" y="5627162"/>
            <a:ext cx="3383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함수 이름과 문서화 문자열을 가져오도록 </a:t>
            </a:r>
            <a:r>
              <a:rPr lang="ko-KR" altLang="en-US" sz="1400" dirty="0" err="1" smtClean="0"/>
              <a:t>장식자</a:t>
            </a:r>
            <a:r>
              <a:rPr lang="ko-KR" altLang="en-US" sz="1400" dirty="0" smtClean="0"/>
              <a:t> 함수를 작성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8" y="4248802"/>
            <a:ext cx="3019846" cy="1790950"/>
          </a:xfrm>
          <a:prstGeom prst="rect">
            <a:avLst/>
          </a:prstGeom>
        </p:spPr>
      </p:pic>
      <p:sp>
        <p:nvSpPr>
          <p:cNvPr id="12" name="덧셈 기호 11"/>
          <p:cNvSpPr/>
          <p:nvPr/>
        </p:nvSpPr>
        <p:spPr>
          <a:xfrm>
            <a:off x="4720207" y="4785991"/>
            <a:ext cx="630339" cy="64894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1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( ), exec(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Eval</a:t>
            </a:r>
            <a:r>
              <a:rPr lang="en-US" altLang="ko-KR" sz="2000" dirty="0" smtClean="0"/>
              <a:t>( ) – </a:t>
            </a:r>
            <a:r>
              <a:rPr lang="ko-KR" altLang="en-US" sz="2000" dirty="0" err="1" smtClean="0"/>
              <a:t>표현식을</a:t>
            </a:r>
            <a:r>
              <a:rPr lang="ko-KR" altLang="en-US" sz="2000" dirty="0" smtClean="0"/>
              <a:t> 담은 문자열을 실행하고 그 결과를 반환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Exec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 ) – </a:t>
            </a:r>
            <a:r>
              <a:rPr lang="ko-KR" altLang="en-US" sz="2000" dirty="0" smtClean="0"/>
              <a:t>임의의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코드를 담은 문자열을 실행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185" y="1646238"/>
            <a:ext cx="2181529" cy="2076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8" y="3902365"/>
            <a:ext cx="155279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2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Title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함수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실행문을</a:t>
            </a:r>
            <a:r>
              <a:rPr lang="ko-KR" altLang="en-US" sz="2000" dirty="0" smtClean="0"/>
              <a:t> 묶어서 하나의 블록으로 </a:t>
            </a:r>
            <a:r>
              <a:rPr lang="ko-KR" altLang="en-US" sz="2000" dirty="0" err="1" smtClean="0"/>
              <a:t>만든후</a:t>
            </a:r>
            <a:r>
              <a:rPr lang="ko-KR" altLang="en-US" sz="2000" dirty="0" smtClean="0"/>
              <a:t> 이름을 </a:t>
            </a:r>
            <a:r>
              <a:rPr lang="ko-KR" altLang="en-US" sz="2000" dirty="0" err="1" smtClean="0"/>
              <a:t>붙인것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함수의 호출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이름을 먼저 적고 바로 이러서 함수 인수들의 </a:t>
            </a:r>
            <a:r>
              <a:rPr lang="ko-KR" altLang="en-US" sz="2000" dirty="0" err="1" smtClean="0"/>
              <a:t>튜플을</a:t>
            </a:r>
            <a:r>
              <a:rPr lang="ko-KR" altLang="en-US" sz="2000" dirty="0" smtClean="0"/>
              <a:t> 쓰는 방식으로 호출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인수의 개수와 순서는 함수에서 정의한 것과 일치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함수에 기본값을 가지는 매개변수가 있으면 그 매개변수와 뒤에 따라 나오는 모든 매개변수는 생략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89" y="2295298"/>
            <a:ext cx="1028844" cy="45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00" y="3806004"/>
            <a:ext cx="87642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기본 매개변수 값은 항상 함수를 정의할 때 지정한 객체로 설정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변경 가능한 객체를 기본 값으로 지정할 경우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08" y="3962771"/>
            <a:ext cx="1457528" cy="1895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2082" y="6160402"/>
            <a:ext cx="243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기본 인수가 이전 호출 때의 변경사항을 담고 있음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30" y="3794963"/>
            <a:ext cx="1695687" cy="2248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75426" y="6222564"/>
            <a:ext cx="255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기본값으로 </a:t>
            </a:r>
            <a:r>
              <a:rPr lang="en-US" altLang="ko-KR" sz="1400" dirty="0" smtClean="0"/>
              <a:t>None</a:t>
            </a:r>
            <a:r>
              <a:rPr lang="ko-KR" altLang="en-US" sz="1400" dirty="0" smtClean="0"/>
              <a:t>을 지정하고</a:t>
            </a:r>
            <a:r>
              <a:rPr lang="en-US" altLang="ko-KR" sz="1400" dirty="0"/>
              <a:t>,</a:t>
            </a:r>
            <a:r>
              <a:rPr lang="ko-KR" altLang="en-US" sz="1400" dirty="0" smtClean="0"/>
              <a:t> 추가 검사를 해줌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5186661" y="4515986"/>
            <a:ext cx="1987421" cy="774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089" y="2319027"/>
            <a:ext cx="104789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매개변수 이름 앞에 별표</a:t>
            </a:r>
            <a:r>
              <a:rPr lang="en-US" altLang="ko-KR" sz="2000" dirty="0" smtClean="0"/>
              <a:t>(*)</a:t>
            </a:r>
            <a:r>
              <a:rPr lang="ko-KR" altLang="en-US" sz="2000" dirty="0" smtClean="0"/>
              <a:t>를 추가하면 여러 개의 매개변수를 </a:t>
            </a:r>
            <a:r>
              <a:rPr lang="ko-KR" altLang="en-US" sz="2000" dirty="0" err="1" smtClean="0"/>
              <a:t>받을수</a:t>
            </a:r>
            <a:r>
              <a:rPr lang="ko-KR" altLang="en-US" sz="2000" dirty="0" smtClean="0"/>
              <a:t> 있음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en-US" altLang="ko-KR" sz="2000" dirty="0" err="1"/>
              <a:t>args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매개변수인것</a:t>
            </a:r>
            <a:r>
              <a:rPr lang="ko-KR" altLang="en-US" sz="2000" dirty="0"/>
              <a:t> 처럼 함수에 전달 하려면 함수를 </a:t>
            </a:r>
            <a:r>
              <a:rPr lang="ko-KR" altLang="en-US" sz="2000" dirty="0" err="1"/>
              <a:t>호출할때</a:t>
            </a:r>
            <a:r>
              <a:rPr lang="ko-KR" altLang="en-US" sz="2000" dirty="0"/>
              <a:t> </a:t>
            </a:r>
            <a:r>
              <a:rPr lang="en-US" altLang="ko-KR" sz="2000" dirty="0"/>
              <a:t>*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 </a:t>
            </a:r>
            <a:r>
              <a:rPr lang="ko-KR" altLang="en-US" sz="2000" dirty="0"/>
              <a:t>문법을 사용</a:t>
            </a:r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85" y="2338037"/>
            <a:ext cx="3153215" cy="838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2634" y="2699300"/>
            <a:ext cx="551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남</a:t>
            </a:r>
            <a:r>
              <a:rPr lang="ko-KR" altLang="en-US" sz="1400" dirty="0" smtClean="0"/>
              <a:t>아있는 모든 인수가 </a:t>
            </a:r>
            <a:r>
              <a:rPr lang="ko-KR" altLang="en-US" sz="1400" dirty="0" err="1" smtClean="0"/>
              <a:t>튜플로서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변수에 저장됨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22" y="3990762"/>
            <a:ext cx="207674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 인수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인수를 전달할 때 각 매개변수의 이름과 값을 지정하는 인수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위치 인수와 키워드 인수는 함수를 호출할 때 같이 </a:t>
            </a:r>
            <a:r>
              <a:rPr lang="ko-KR" altLang="en-US" dirty="0" err="1" smtClean="0"/>
              <a:t>쓸수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71" y="2690760"/>
            <a:ext cx="2210108" cy="752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9175" y="2882384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매개변수의 순서는 중요하지 않음</a:t>
            </a: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71" y="4614794"/>
            <a:ext cx="236253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0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마지막 이름이 </a:t>
            </a:r>
            <a:r>
              <a:rPr lang="en-US" altLang="ko-KR" dirty="0" smtClean="0"/>
              <a:t>**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추가 인수들이 사전으로 구성되어 함수에 전달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93" y="2836215"/>
            <a:ext cx="7240010" cy="13908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78020" y="4406446"/>
            <a:ext cx="6478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구성옵션이 몇 개가 될지 알 수 없는 상황에서 많은 수의 옵션을 받아들여야 하지만 매개변수들을 직접 나열하기는 </a:t>
            </a:r>
            <a:r>
              <a:rPr lang="ko-KR" altLang="en-US" sz="1600" dirty="0" smtClean="0"/>
              <a:t>어려울 때 </a:t>
            </a:r>
            <a:r>
              <a:rPr lang="ko-KR" altLang="en-US" sz="1600" dirty="0"/>
              <a:t>유용함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9718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 전달 과 반환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매개변수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함수를 호출할 때 전달된 입력 객체를 참조하는 이름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defTabSz="858838">
              <a:tabLst>
                <a:tab pos="10310813" algn="l"/>
              </a:tabLst>
            </a:pPr>
            <a:r>
              <a:rPr lang="en-US" altLang="ko-KR" sz="2000" dirty="0" smtClean="0"/>
              <a:t>Return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값을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반환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반환할 값을 지정하지 않거나 </a:t>
            </a:r>
            <a:endParaRPr lang="en-US" altLang="ko-KR" sz="2000" dirty="0" smtClean="0"/>
          </a:p>
          <a:p>
            <a:pPr marL="0" indent="0" defTabSz="858838">
              <a:buNone/>
              <a:tabLst>
                <a:tab pos="10310813" algn="l"/>
              </a:tabLst>
            </a:pPr>
            <a:r>
              <a:rPr lang="en-US" altLang="ko-KR" sz="2000" dirty="0" smtClean="0"/>
              <a:t>                 return</a:t>
            </a:r>
            <a:r>
              <a:rPr lang="ko-KR" altLang="en-US" sz="2000" dirty="0" smtClean="0"/>
              <a:t>문을 생략하면 </a:t>
            </a:r>
            <a:r>
              <a:rPr lang="en-US" altLang="ko-KR" sz="2000" dirty="0" smtClean="0"/>
              <a:t>None </a:t>
            </a:r>
            <a:r>
              <a:rPr lang="ko-KR" altLang="en-US" sz="2000" dirty="0" smtClean="0"/>
              <a:t>객체가 반환됨</a:t>
            </a:r>
            <a:r>
              <a:rPr lang="en-US" altLang="ko-KR" sz="2000" dirty="0" smtClean="0"/>
              <a:t>. </a:t>
            </a:r>
          </a:p>
          <a:p>
            <a:pPr marL="0" indent="0" defTabSz="858838">
              <a:buNone/>
              <a:tabLst>
                <a:tab pos="10310813" algn="l"/>
              </a:tabLst>
            </a:pPr>
            <a:r>
              <a:rPr lang="en-US" altLang="ko-KR" sz="2000" dirty="0" smtClean="0"/>
              <a:t>                 (</a:t>
            </a:r>
            <a:r>
              <a:rPr lang="ko-KR" altLang="en-US" sz="2000" dirty="0" err="1" smtClean="0"/>
              <a:t>여러값을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반환하여면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튜풀에</a:t>
            </a:r>
            <a:r>
              <a:rPr lang="ko-KR" altLang="en-US" sz="2000" dirty="0" smtClean="0"/>
              <a:t> 넣어서 반환</a:t>
            </a:r>
            <a:r>
              <a:rPr lang="en-US" altLang="ko-KR" sz="2000" dirty="0" smtClean="0"/>
              <a:t>)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16" y="2410397"/>
            <a:ext cx="2210108" cy="1590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7636" y="2839603"/>
            <a:ext cx="685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변경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가능한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객체가 함수에 </a:t>
            </a:r>
            <a:r>
              <a:rPr lang="ko-KR" altLang="en-US" sz="1400" dirty="0"/>
              <a:t>전</a:t>
            </a:r>
            <a:r>
              <a:rPr lang="ko-KR" altLang="en-US" sz="1400" dirty="0" smtClean="0"/>
              <a:t>달되어 그 값이 변경되면 원래의 </a:t>
            </a:r>
            <a:r>
              <a:rPr lang="ko-KR" altLang="en-US" sz="1400" dirty="0" err="1" smtClean="0"/>
              <a:t>객체값에도</a:t>
            </a:r>
            <a:r>
              <a:rPr lang="ko-KR" altLang="en-US" sz="1400" dirty="0" smtClean="0"/>
              <a:t> 반영됨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입력 값을 변경하거나 프로그램의 다른 부분을 </a:t>
            </a:r>
            <a:r>
              <a:rPr lang="ko-KR" altLang="en-US" sz="1400" dirty="0" err="1" smtClean="0"/>
              <a:t>변경할수</a:t>
            </a:r>
            <a:r>
              <a:rPr lang="ko-KR" altLang="en-US" sz="1400" dirty="0" smtClean="0"/>
              <a:t> 있음</a:t>
            </a:r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62" y="4091168"/>
            <a:ext cx="2010056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유효 범위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함수가 실행될 때마다 새로운 </a:t>
            </a:r>
            <a:r>
              <a:rPr lang="en-US" altLang="ko-KR" sz="2000" dirty="0" smtClean="0"/>
              <a:t>local </a:t>
            </a:r>
            <a:r>
              <a:rPr lang="ko-KR" altLang="en-US" sz="2000" dirty="0" smtClean="0"/>
              <a:t>네임스페이스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 생성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Local </a:t>
            </a:r>
            <a:r>
              <a:rPr lang="ko-KR" altLang="en-US" sz="2000" dirty="0" smtClean="0"/>
              <a:t>네임스페이스는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매개 변수의 이름과 함수 몸체 안에서 할당된 변수의 이름을 담은 내부적인 실행환경을 나타냄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32" y="3183512"/>
            <a:ext cx="1000265" cy="1428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6698" y="5002410"/>
            <a:ext cx="45362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함수 안에서 변수 값을 할당 하면 변수는 항상 함수의 </a:t>
            </a:r>
            <a:r>
              <a:rPr lang="en-US" altLang="ko-KR" sz="1400" dirty="0" smtClean="0"/>
              <a:t>local </a:t>
            </a:r>
            <a:r>
              <a:rPr lang="ko-KR" altLang="en-US" sz="1400" dirty="0" smtClean="0"/>
              <a:t>네임스페이스에 묶임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 결과 함수 몸체에 있는 변수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밖에 있는 변수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가 아니라 </a:t>
            </a:r>
            <a:r>
              <a:rPr lang="en-US" altLang="ko-KR" sz="1400" dirty="0" smtClean="0"/>
              <a:t>13</a:t>
            </a:r>
            <a:r>
              <a:rPr lang="ko-KR" altLang="en-US" sz="1400" dirty="0" smtClean="0"/>
              <a:t>이라는 값을 담은 완전히 새로운 객체를 가리킴</a:t>
            </a:r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70" y="2909239"/>
            <a:ext cx="1009791" cy="2238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2795" y="5237620"/>
            <a:ext cx="3696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global </a:t>
            </a:r>
            <a:r>
              <a:rPr lang="ko-KR" altLang="en-US" sz="1400" dirty="0" smtClean="0"/>
              <a:t>문 사용</a:t>
            </a:r>
            <a:endParaRPr lang="en-US" altLang="ko-KR" sz="1400" dirty="0" smtClean="0"/>
          </a:p>
          <a:p>
            <a:r>
              <a:rPr lang="en-US" altLang="ko-KR" sz="1400" dirty="0" smtClean="0"/>
              <a:t>global</a:t>
            </a:r>
            <a:r>
              <a:rPr lang="ko-KR" altLang="en-US" sz="1400" dirty="0" smtClean="0"/>
              <a:t>은 어떤 이름이 전역 네임 스페이스에 속함을 선언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Global</a:t>
            </a:r>
            <a:r>
              <a:rPr lang="ko-KR" altLang="en-US" sz="1400" dirty="0" smtClean="0"/>
              <a:t>문은 전역변수를 수정할 때 사용하고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함수 몸체 </a:t>
            </a:r>
            <a:r>
              <a:rPr lang="ko-KR" altLang="en-US" sz="1400" dirty="0" err="1" smtClean="0"/>
              <a:t>어느곳에서나</a:t>
            </a:r>
            <a:r>
              <a:rPr lang="ko-KR" altLang="en-US" sz="1400" dirty="0" smtClean="0"/>
              <a:t> 나타날 수 있고 반복적으로 사용 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031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1008</Words>
  <Application>Microsoft Office PowerPoint</Application>
  <PresentationFormat>와이드스크린</PresentationFormat>
  <Paragraphs>186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6. 함수와 함수형 프로그래밍</vt:lpstr>
      <vt:lpstr>PowerPoint 프레젠테이션</vt:lpstr>
      <vt:lpstr>함수</vt:lpstr>
      <vt:lpstr>함수</vt:lpstr>
      <vt:lpstr>함수</vt:lpstr>
      <vt:lpstr>함수</vt:lpstr>
      <vt:lpstr>PowerPoint 프레젠테이션</vt:lpstr>
      <vt:lpstr>매개변수 전달 과 반환 값</vt:lpstr>
      <vt:lpstr>유효 범위 규칙</vt:lpstr>
      <vt:lpstr>유효 범위 규칙</vt:lpstr>
      <vt:lpstr>객체와 클로저 함수</vt:lpstr>
      <vt:lpstr>객체와 클로저 함수</vt:lpstr>
      <vt:lpstr>PowerPoint 프레젠테이션</vt:lpstr>
      <vt:lpstr>장식자</vt:lpstr>
      <vt:lpstr>PowerPoint 프레젠테이션</vt:lpstr>
      <vt:lpstr>생성기와 yield</vt:lpstr>
      <vt:lpstr>생성기와 yield</vt:lpstr>
      <vt:lpstr>코루틴과 yield 표현식</vt:lpstr>
      <vt:lpstr>코루틴과 yield 표현식</vt:lpstr>
      <vt:lpstr>코루틴과 yield 표현식</vt:lpstr>
      <vt:lpstr>리스트 내포</vt:lpstr>
      <vt:lpstr>생성기 표현식</vt:lpstr>
      <vt:lpstr>Lambda 연산자</vt:lpstr>
      <vt:lpstr>재귀 / 문서화 문자열</vt:lpstr>
      <vt:lpstr>eval( ), exec( )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Windows 사용자</cp:lastModifiedBy>
  <cp:revision>69</cp:revision>
  <cp:lastPrinted>2014-09-10T07:10:43Z</cp:lastPrinted>
  <dcterms:created xsi:type="dcterms:W3CDTF">2014-09-03T03:41:48Z</dcterms:created>
  <dcterms:modified xsi:type="dcterms:W3CDTF">2016-01-19T03:57:39Z</dcterms:modified>
</cp:coreProperties>
</file>