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4" r:id="rId3"/>
    <p:sldId id="257" r:id="rId4"/>
    <p:sldId id="271" r:id="rId5"/>
    <p:sldId id="272" r:id="rId6"/>
    <p:sldId id="275" r:id="rId7"/>
    <p:sldId id="276" r:id="rId8"/>
    <p:sldId id="273" r:id="rId9"/>
    <p:sldId id="277" r:id="rId10"/>
    <p:sldId id="278" r:id="rId11"/>
    <p:sldId id="279" r:id="rId12"/>
    <p:sldId id="274" r:id="rId13"/>
    <p:sldId id="281" r:id="rId14"/>
    <p:sldId id="282" r:id="rId15"/>
    <p:sldId id="285" r:id="rId16"/>
    <p:sldId id="283" r:id="rId17"/>
    <p:sldId id="284" r:id="rId18"/>
    <p:sldId id="265" r:id="rId19"/>
  </p:sldIdLst>
  <p:sldSz cx="12192000" cy="6858000"/>
  <p:notesSz cx="6735763" cy="9799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BDC"/>
    <a:srgbClr val="232323"/>
    <a:srgbClr val="0066BE"/>
    <a:srgbClr val="0087F6"/>
    <a:srgbClr val="1595FF"/>
    <a:srgbClr val="4ABEE2"/>
    <a:srgbClr val="69BBFF"/>
    <a:srgbClr val="006CBD"/>
    <a:srgbClr val="005FB2"/>
    <a:srgbClr val="DDD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13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26F9D-7086-4874-9FD7-F2A60CF0EB4E}" type="datetimeFigureOut">
              <a:rPr lang="ko-KR" altLang="en-US" smtClean="0"/>
              <a:t>2016-01-28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1225550"/>
            <a:ext cx="5878513" cy="33067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16076"/>
            <a:ext cx="5388610" cy="38586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31438-A5F5-44EB-BE5E-87E3C318E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67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9743" y="254441"/>
            <a:ext cx="7100514" cy="6376947"/>
          </a:xfrm>
          <a:prstGeom prst="rect">
            <a:avLst/>
          </a:prstGeom>
          <a:solidFill>
            <a:srgbClr val="006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6720" y="899727"/>
            <a:ext cx="6697649" cy="897268"/>
          </a:xfrm>
        </p:spPr>
        <p:txBody>
          <a:bodyPr anchor="b">
            <a:normAutofit/>
          </a:bodyPr>
          <a:lstStyle>
            <a:lvl1pPr algn="l">
              <a:defRPr sz="35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6720" y="1937282"/>
            <a:ext cx="6697649" cy="228486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82CB-6BA5-419A-B1BB-DF7478CCF951}" type="datetime1">
              <a:rPr lang="ko-KR" altLang="en-US" smtClean="0"/>
              <a:t>2016-01-28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921691" y="6356350"/>
            <a:ext cx="2743200" cy="365125"/>
          </a:xfrm>
        </p:spPr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53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9843-BD1A-47E7-A2BB-197220B173B6}" type="datetime1">
              <a:rPr lang="ko-KR" altLang="en-US" smtClean="0"/>
              <a:t>2016-01-28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9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1B78-3988-4143-A9BC-8F1C94A8D24C}" type="datetime1">
              <a:rPr lang="ko-KR" altLang="en-US" smtClean="0"/>
              <a:t>2016-01-28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63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>
            <a:lvl1pPr>
              <a:defRPr b="1">
                <a:solidFill>
                  <a:srgbClr val="0066BE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232323"/>
                </a:solidFill>
              </a:defRPr>
            </a:lvl1pPr>
            <a:lvl2pPr>
              <a:defRPr>
                <a:solidFill>
                  <a:srgbClr val="232323"/>
                </a:solidFill>
              </a:defRPr>
            </a:lvl2pPr>
            <a:lvl3pPr>
              <a:defRPr>
                <a:solidFill>
                  <a:srgbClr val="232323"/>
                </a:solidFill>
              </a:defRPr>
            </a:lvl3pPr>
            <a:lvl4pPr>
              <a:defRPr>
                <a:solidFill>
                  <a:srgbClr val="232323"/>
                </a:solidFill>
              </a:defRPr>
            </a:lvl4pPr>
            <a:lvl5pPr>
              <a:defRPr>
                <a:solidFill>
                  <a:srgbClr val="232323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027F-A5DF-4DB0-BB5E-282E903BA604}" type="datetime1">
              <a:rPr lang="ko-KR" altLang="en-US" smtClean="0"/>
              <a:t>2016-01-28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931118" y="6356350"/>
            <a:ext cx="2743200" cy="365125"/>
          </a:xfrm>
        </p:spPr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838200" y="1192696"/>
            <a:ext cx="10515600" cy="0"/>
          </a:xfrm>
          <a:prstGeom prst="line">
            <a:avLst/>
          </a:prstGeom>
          <a:ln w="19050">
            <a:solidFill>
              <a:srgbClr val="0066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04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4F3-1261-4349-8FA1-CC02DAA35899}" type="datetime1">
              <a:rPr lang="ko-KR" altLang="en-US" smtClean="0"/>
              <a:t>2016-01-28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88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A13B-C207-49EC-8727-27D4E7FF7581}" type="datetime1">
              <a:rPr lang="ko-KR" altLang="en-US" smtClean="0"/>
              <a:t>2016-01-28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1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000B-DFB4-4B70-A1BE-3559BE293D3F}" type="datetime1">
              <a:rPr lang="ko-KR" altLang="en-US" smtClean="0"/>
              <a:t>2016-01-28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65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7016-71B0-4603-BBFE-956FA452E2D1}" type="datetime1">
              <a:rPr lang="ko-KR" altLang="en-US" smtClean="0"/>
              <a:t>2016-01-28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824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36D1-BAF2-4110-B4EE-BC3791F6F456}" type="datetime1">
              <a:rPr lang="ko-KR" altLang="en-US" smtClean="0"/>
              <a:t>2016-01-28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45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95F3-BF2C-4AFF-A57E-2608F9928445}" type="datetime1">
              <a:rPr lang="ko-KR" altLang="en-US" smtClean="0"/>
              <a:t>2016-01-28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63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9B02-6B5A-4015-8780-DA392778EA96}" type="datetime1">
              <a:rPr lang="ko-KR" altLang="en-US" smtClean="0"/>
              <a:t>2016-01-28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6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7B9C7-1586-4B1C-A218-E5F025B183C0}" type="datetime1">
              <a:rPr lang="ko-KR" altLang="en-US" smtClean="0"/>
              <a:t>2016-01-28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0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6720" y="1011045"/>
            <a:ext cx="6697649" cy="1487057"/>
          </a:xfrm>
        </p:spPr>
        <p:txBody>
          <a:bodyPr>
            <a:normAutofit/>
          </a:bodyPr>
          <a:lstStyle/>
          <a:p>
            <a:r>
              <a:rPr lang="ko-KR" altLang="en-US" smtClean="0"/>
              <a:t>파이썬 완벽 가이드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6720" y="2498102"/>
            <a:ext cx="6697649" cy="750258"/>
          </a:xfrm>
        </p:spPr>
        <p:txBody>
          <a:bodyPr/>
          <a:lstStyle/>
          <a:p>
            <a:r>
              <a:rPr lang="en-US" altLang="ko-KR" i="1" smtClean="0"/>
              <a:t>Ch10. </a:t>
            </a:r>
            <a:r>
              <a:rPr lang="ko-KR" altLang="en-US" i="1" smtClean="0"/>
              <a:t>실행환경</a:t>
            </a:r>
            <a:endParaRPr lang="ko-KR" alt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820355" y="5963478"/>
            <a:ext cx="130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mtClean="0">
                <a:solidFill>
                  <a:schemeClr val="bg1"/>
                </a:solidFill>
              </a:rPr>
              <a:t>sangpoy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530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대화식 세션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697037"/>
            <a:ext cx="10515600" cy="2364712"/>
          </a:xfrm>
        </p:spPr>
        <p:txBody>
          <a:bodyPr>
            <a:normAutofit/>
          </a:bodyPr>
          <a:lstStyle/>
          <a:p>
            <a:r>
              <a:rPr lang="ko-KR" altLang="en-US" sz="2500" smtClean="0"/>
              <a:t>결과 출력을 담당하는 함수를 </a:t>
            </a:r>
            <a:r>
              <a:rPr lang="en-US" altLang="ko-KR" sz="2500" smtClean="0"/>
              <a:t>sys.displayhook </a:t>
            </a:r>
            <a:r>
              <a:rPr lang="ko-KR" altLang="en-US" sz="2500" smtClean="0"/>
              <a:t>변수에 설정해주면 </a:t>
            </a:r>
            <a:r>
              <a:rPr lang="en-US" altLang="ko-KR" sz="2500" smtClean="0"/>
              <a:t>, </a:t>
            </a:r>
            <a:r>
              <a:rPr lang="ko-KR" altLang="en-US" sz="2500" smtClean="0"/>
              <a:t>이 기본 출력 방식을 변경 할 수 있다</a:t>
            </a:r>
            <a:r>
              <a:rPr lang="en-US" altLang="ko-KR" sz="2500" smtClean="0"/>
              <a:t>.</a:t>
            </a:r>
            <a:endParaRPr lang="en-US" altLang="ko-KR" sz="25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8200" y="2756531"/>
            <a:ext cx="5045193" cy="18579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smtClean="0">
                <a:solidFill>
                  <a:schemeClr val="tx1"/>
                </a:solidFill>
                <a:latin typeface="+mj-lt"/>
                <a:cs typeface="DejaVu Sans Mono" panose="020B0609030804020204" pitchFamily="49" charset="0"/>
              </a:rPr>
              <a:t>&gt;&gt;&gt; def my_display(x):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+mj-lt"/>
                <a:cs typeface="DejaVu Sans Mono" panose="020B0609030804020204" pitchFamily="49" charset="0"/>
              </a:rPr>
              <a:t>. . . 	r=repr(x)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+mj-lt"/>
                <a:cs typeface="DejaVu Sans Mono" panose="020B0609030804020204" pitchFamily="49" charset="0"/>
              </a:rPr>
              <a:t>. . . 	If len(r) &gt; 40: print(r[:40]+”…”+r[-1])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+mj-lt"/>
                <a:cs typeface="DejaVu Sans Mono" panose="020B0609030804020204" pitchFamily="49" charset="0"/>
              </a:rPr>
              <a:t>. . .	else: print(r)</a:t>
            </a:r>
          </a:p>
          <a:p>
            <a:endParaRPr lang="en-US" altLang="ko-KR" sz="1500">
              <a:solidFill>
                <a:schemeClr val="tx1"/>
              </a:solidFill>
              <a:latin typeface="+mj-lt"/>
              <a:cs typeface="DejaVu Sans Mono" panose="020B0609030804020204" pitchFamily="49" charset="0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+mj-lt"/>
                <a:cs typeface="DejaVu Sans Mono" panose="020B0609030804020204" pitchFamily="49" charset="0"/>
              </a:rPr>
              <a:t>&gt;&gt;&gt; sys.displayhook= my_display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+mj-lt"/>
                <a:cs typeface="DejaVu Sans Mono" panose="020B0609030804020204" pitchFamily="49" charset="0"/>
              </a:rPr>
              <a:t>&gt;&gt;&gt; range(100)</a:t>
            </a:r>
            <a:endParaRPr lang="en-US" altLang="ko-KR" sz="1500" dirty="0">
              <a:solidFill>
                <a:schemeClr val="tx1"/>
              </a:solidFill>
              <a:latin typeface="+mj-lt"/>
              <a:cs typeface="DejaVu Sans Mono" panose="020B06090308040202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67292"/>
            <a:ext cx="6688746" cy="56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0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대화식 세션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697037"/>
            <a:ext cx="10515600" cy="2364712"/>
          </a:xfrm>
        </p:spPr>
        <p:txBody>
          <a:bodyPr>
            <a:normAutofit/>
          </a:bodyPr>
          <a:lstStyle/>
          <a:p>
            <a:r>
              <a:rPr lang="ko-KR" altLang="en-US" sz="2500" smtClean="0"/>
              <a:t>대화식 모드에서 최종 연산의 결과는 특수한 변수인 </a:t>
            </a:r>
            <a:r>
              <a:rPr lang="en-US" altLang="ko-KR" sz="2500" smtClean="0"/>
              <a:t>_</a:t>
            </a:r>
            <a:r>
              <a:rPr lang="ko-KR" altLang="en-US" sz="2500" smtClean="0"/>
              <a:t>에 저장</a:t>
            </a:r>
            <a:r>
              <a:rPr lang="en-US" altLang="ko-KR" sz="2500" smtClean="0"/>
              <a:t>.</a:t>
            </a:r>
            <a:endParaRPr lang="en-US" altLang="ko-KR" sz="25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8200" y="2756531"/>
            <a:ext cx="5045193" cy="18579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smtClean="0">
                <a:solidFill>
                  <a:schemeClr val="tx1"/>
                </a:solidFill>
                <a:latin typeface="+mj-lt"/>
                <a:cs typeface="DejaVu Sans Mono" panose="020B0609030804020204" pitchFamily="49" charset="0"/>
              </a:rPr>
              <a:t>&gt;&gt;&gt; 7 + 3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+mj-lt"/>
                <a:cs typeface="DejaVu Sans Mono" panose="020B0609030804020204" pitchFamily="49" charset="0"/>
              </a:rPr>
              <a:t>10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+mj-lt"/>
                <a:cs typeface="DejaVu Sans Mono" panose="020B0609030804020204" pitchFamily="49" charset="0"/>
              </a:rPr>
              <a:t>&gt;&gt;&gt; _ + 2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+mj-lt"/>
                <a:cs typeface="DejaVu Sans Mono" panose="020B0609030804020204" pitchFamily="49" charset="0"/>
              </a:rPr>
              <a:t>12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+mj-lt"/>
                <a:cs typeface="DejaVu Sans Mono" panose="020B0609030804020204" pitchFamily="49" charset="0"/>
              </a:rPr>
              <a:t>&gt;&gt;&gt;</a:t>
            </a:r>
            <a:endParaRPr lang="en-US" altLang="ko-KR" sz="1500" dirty="0">
              <a:solidFill>
                <a:schemeClr val="tx1"/>
              </a:solidFill>
              <a:latin typeface="+mj-lt"/>
              <a:cs typeface="DejaVu Sans Mono" panose="020B06090308040202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67292"/>
            <a:ext cx="6688746" cy="56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35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응용 프로그램 실행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5827881"/>
            <a:ext cx="10515600" cy="528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500" smtClean="0"/>
              <a:t>출처 </a:t>
            </a:r>
            <a:r>
              <a:rPr lang="en-US" altLang="ko-KR" sz="2500"/>
              <a:t>: http://blog.naver.com/neroororo/30183838807</a:t>
            </a:r>
            <a:endParaRPr lang="en-US" altLang="ko-KR" sz="25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697037"/>
            <a:ext cx="10515600" cy="89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smtClean="0"/>
              <a:t>윈도우에서는 </a:t>
            </a:r>
            <a:r>
              <a:rPr lang="en-US" altLang="ko-KR" sz="2500" smtClean="0"/>
              <a:t>.py, .pyw, .wpy, .pyc, .pyo </a:t>
            </a:r>
            <a:r>
              <a:rPr lang="ko-KR" altLang="en-US" sz="2500" smtClean="0"/>
              <a:t>파일을 더블 클릭하면 인터프리터가 자동으로 실행</a:t>
            </a:r>
            <a:endParaRPr lang="en-US" altLang="ko-KR" sz="25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14" y="2685706"/>
            <a:ext cx="4464571" cy="304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10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미래 기능 활성화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570793"/>
            <a:ext cx="10515600" cy="902584"/>
          </a:xfrm>
        </p:spPr>
        <p:txBody>
          <a:bodyPr>
            <a:normAutofit/>
          </a:bodyPr>
          <a:lstStyle/>
          <a:p>
            <a:r>
              <a:rPr lang="ko-KR" altLang="en-US" sz="2500" smtClean="0"/>
              <a:t>예전 버전의 파이썬과 호환성 문제가 있을 수 있는 새로운 언어 기능은 파이썬의 새로운 릴리즈에서 보통 비활성화되어 있음</a:t>
            </a:r>
            <a:r>
              <a:rPr lang="en-US" altLang="ko-KR" sz="2500" smtClean="0"/>
              <a:t>.</a:t>
            </a:r>
          </a:p>
          <a:p>
            <a:endParaRPr lang="en-US" altLang="ko-KR" sz="25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296587" y="2587474"/>
            <a:ext cx="6312108" cy="9025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smtClean="0"/>
              <a:t># </a:t>
            </a:r>
            <a:r>
              <a:rPr lang="ko-KR" altLang="en-US" sz="2500" smtClean="0"/>
              <a:t>새로운 나누기 작동 방식을 활성화한다</a:t>
            </a:r>
            <a:r>
              <a:rPr lang="en-US" altLang="ko-KR" sz="2500" smtClean="0"/>
              <a:t>.</a:t>
            </a:r>
          </a:p>
          <a:p>
            <a:pPr marL="0" indent="0">
              <a:buNone/>
            </a:pPr>
            <a:r>
              <a:rPr lang="en-US" altLang="ko-KR" sz="2500"/>
              <a:t>f</a:t>
            </a:r>
            <a:r>
              <a:rPr lang="en-US" altLang="ko-KR" sz="2500" smtClean="0"/>
              <a:t>rom __future__ imort division</a:t>
            </a:r>
            <a:endParaRPr lang="en-US" altLang="ko-KR" sz="2500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3776846"/>
            <a:ext cx="10515600" cy="9025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smtClean="0">
                <a:solidFill>
                  <a:srgbClr val="FF0000"/>
                </a:solidFill>
              </a:rPr>
              <a:t>위와</a:t>
            </a:r>
            <a:r>
              <a:rPr lang="en-US" altLang="ko-KR" sz="2500" smtClean="0">
                <a:solidFill>
                  <a:srgbClr val="FF0000"/>
                </a:solidFill>
              </a:rPr>
              <a:t> </a:t>
            </a:r>
            <a:r>
              <a:rPr lang="ko-KR" altLang="en-US" sz="2500" smtClean="0">
                <a:solidFill>
                  <a:srgbClr val="FF0000"/>
                </a:solidFill>
              </a:rPr>
              <a:t>같은 문장은 모듈이나 프로그램에서 가장 앞에 나와야 함</a:t>
            </a:r>
            <a:r>
              <a:rPr lang="en-US" altLang="ko-KR" sz="2500" smtClean="0"/>
              <a:t>.</a:t>
            </a:r>
          </a:p>
          <a:p>
            <a:r>
              <a:rPr lang="en-US" altLang="ko-KR" sz="2500" smtClean="0"/>
              <a:t>__future__ import </a:t>
            </a:r>
            <a:r>
              <a:rPr lang="ko-KR" altLang="en-US" sz="2500" smtClean="0"/>
              <a:t>유효 범위는 이 문장이 사용된 모듈에 국한</a:t>
            </a:r>
            <a:endParaRPr lang="en-US" altLang="ko-KR" sz="2500" dirty="0" smtClean="0"/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412451"/>
              </p:ext>
            </p:extLst>
          </p:nvPr>
        </p:nvGraphicFramePr>
        <p:xfrm>
          <a:off x="838200" y="4736740"/>
          <a:ext cx="105156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5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>
                          <a:solidFill>
                            <a:srgbClr val="4ABEE2"/>
                          </a:solidFill>
                        </a:rPr>
                        <a:t>기능 이름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nested_scopes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함수에서 중첩 유효 범위 지원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파이썬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2.1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처음 도입되었고 파이썬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2.2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기본으로 지원됨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generators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생성기 지원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파이썬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2.2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처음으로 도입되었고 파이썬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2.3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기본으로 지원됨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003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미래 기능 활성화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14</a:t>
            </a:fld>
            <a:endParaRPr lang="ko-KR" altLang="en-US"/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3995483"/>
              </p:ext>
            </p:extLst>
          </p:nvPr>
        </p:nvGraphicFramePr>
        <p:xfrm>
          <a:off x="838200" y="1678747"/>
          <a:ext cx="10515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5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>
                          <a:solidFill>
                            <a:srgbClr val="4ABEE2"/>
                          </a:solidFill>
                        </a:rPr>
                        <a:t>기능 이름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division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정수 나누기가 부동 소수점 수를 반환하도록 나누기 연산의 작동 방식을 변경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예를 들어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¼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대신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0.25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반환한다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파이썬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2.2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도입되었고 파이썬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2.6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에서도 여전히 옵션인 기능이다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파이썬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3.0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에서는 기본이 됨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Absolute_import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패키지 상대적인 임포트의 작동 방식을 변경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현재 패캐지의 하위 모듈에서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import string 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같은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문을 사용할 경우 먼저 패키지의 현재 디렉터리에서 찾고 다음으로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sys.path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찾느낟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하지만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이렇게 되면 패키지에서 이름 충돌이 일어날 때 표준 라이브러리에 있는 모듈을 로드할 수 없다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이 기능이 활성화되면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impor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문은 항상 절대적인 임포트를 수행한다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따라서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import string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은 항상 표준 라이브러리에 있는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모듈을 임포트한다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파이썬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처음 도입되었고 파이썬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2.6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여전히 비활성화되어 있다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파이썬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3.0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에서는 기본으로 활성화된다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With_statemnet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컨텍스트 관리자와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문을 지원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파이썬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도입되었고 파이썬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2.6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기본으로 지원됨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104052"/>
                  </a:ext>
                </a:extLst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Print_function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문 대신 파이썬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3.0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print()</a:t>
                      </a:r>
                      <a:r>
                        <a:rPr lang="en-US" altLang="ko-KR" sz="1800" kern="1200" baseline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baseline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함수를 사용한다</a:t>
                      </a:r>
                      <a:r>
                        <a:rPr lang="en-US" altLang="ko-KR" sz="1800" kern="1200" baseline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baseline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파이썬 </a:t>
                      </a:r>
                      <a:r>
                        <a:rPr lang="en-US" altLang="ko-KR" sz="1800" kern="1200" baseline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2.6</a:t>
                      </a:r>
                      <a:r>
                        <a:rPr lang="ko-KR" altLang="en-US" sz="1800" kern="1200" baseline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처음 도입되었고 파이썬 </a:t>
                      </a:r>
                      <a:r>
                        <a:rPr lang="en-US" altLang="ko-KR" sz="1800" kern="1200" baseline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3.0</a:t>
                      </a:r>
                      <a:r>
                        <a:rPr lang="ko-KR" altLang="en-US" sz="1800" kern="1200" baseline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기본으로 활성화 된다</a:t>
                      </a:r>
                      <a:r>
                        <a:rPr lang="en-US" altLang="ko-KR" sz="1800" kern="1200" baseline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9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095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미래 기능 활성화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697036"/>
            <a:ext cx="10515600" cy="4104157"/>
          </a:xfrm>
        </p:spPr>
        <p:txBody>
          <a:bodyPr>
            <a:normAutofit/>
          </a:bodyPr>
          <a:lstStyle/>
          <a:p>
            <a:r>
              <a:rPr lang="ko-KR" altLang="en-US" sz="2500" smtClean="0"/>
              <a:t>파이썬 </a:t>
            </a:r>
            <a:r>
              <a:rPr lang="en-US" altLang="ko-KR" sz="2500" smtClean="0"/>
              <a:t>2.7 vs </a:t>
            </a:r>
            <a:r>
              <a:rPr lang="ko-KR" altLang="en-US" sz="2500" smtClean="0"/>
              <a:t>파이썬 </a:t>
            </a:r>
            <a:r>
              <a:rPr lang="en-US" altLang="ko-KR" sz="2500" smtClean="0"/>
              <a:t>3</a:t>
            </a:r>
          </a:p>
          <a:p>
            <a:pPr marL="0" indent="0">
              <a:buNone/>
            </a:pPr>
            <a:r>
              <a:rPr lang="en-US" altLang="ko-KR" sz="2500" b="1"/>
              <a:t> </a:t>
            </a:r>
            <a:r>
              <a:rPr lang="en-US" altLang="ko-KR" sz="2500" b="1" smtClean="0"/>
              <a:t>print</a:t>
            </a:r>
          </a:p>
          <a:p>
            <a:pPr marL="0" indent="0">
              <a:buNone/>
            </a:pPr>
            <a:r>
              <a:rPr lang="en-US" altLang="ko-KR" sz="2500" b="1"/>
              <a:t> </a:t>
            </a:r>
            <a:r>
              <a:rPr lang="en-US" altLang="ko-KR" sz="2500" b="1" smtClean="0"/>
              <a:t> </a:t>
            </a:r>
            <a:r>
              <a:rPr lang="ko-KR" altLang="en-US" sz="2500" b="1" smtClean="0"/>
              <a:t>파이썬 </a:t>
            </a:r>
            <a:r>
              <a:rPr lang="en-US" altLang="ko-KR" sz="2500" b="1" smtClean="0"/>
              <a:t>3 </a:t>
            </a:r>
            <a:r>
              <a:rPr lang="ko-KR" altLang="en-US" sz="2500" b="1" smtClean="0"/>
              <a:t>버전은 출력할 문자열에 괄호를 필요</a:t>
            </a:r>
            <a:r>
              <a:rPr lang="en-US" altLang="ko-KR" sz="2500" b="1" smtClean="0"/>
              <a:t>.</a:t>
            </a:r>
          </a:p>
          <a:p>
            <a:pPr marL="0" indent="0">
              <a:buNone/>
            </a:pPr>
            <a:r>
              <a:rPr lang="en-US" altLang="ko-KR" sz="2500" b="1"/>
              <a:t> </a:t>
            </a:r>
            <a:r>
              <a:rPr lang="en-US" altLang="ko-KR" sz="2500" b="1" smtClean="0"/>
              <a:t> </a:t>
            </a:r>
            <a:r>
              <a:rPr lang="ko-KR" altLang="en-US" sz="2500" b="1" smtClean="0"/>
              <a:t>파이썬 </a:t>
            </a:r>
            <a:r>
              <a:rPr lang="en-US" altLang="ko-KR" sz="2500" b="1" smtClean="0"/>
              <a:t>3 </a:t>
            </a:r>
            <a:r>
              <a:rPr lang="ko-KR" altLang="en-US" sz="2500" b="1" smtClean="0"/>
              <a:t>버전의 예</a:t>
            </a:r>
            <a:endParaRPr lang="en-US" altLang="ko-KR" sz="2500" b="1" smtClean="0"/>
          </a:p>
          <a:p>
            <a:pPr marL="0" indent="0">
              <a:buNone/>
            </a:pPr>
            <a:r>
              <a:rPr lang="en-US" altLang="ko-KR" sz="2500" b="1"/>
              <a:t>	</a:t>
            </a:r>
            <a:r>
              <a:rPr lang="en-US" altLang="ko-KR" sz="2500" b="1" smtClean="0"/>
              <a:t>print (“Hello Python”)</a:t>
            </a:r>
          </a:p>
          <a:p>
            <a:pPr marL="0" indent="0">
              <a:buNone/>
            </a:pPr>
            <a:endParaRPr lang="en-US" altLang="ko-KR" sz="2500" b="1" smtClean="0"/>
          </a:p>
          <a:p>
            <a:pPr marL="0" indent="0">
              <a:buNone/>
            </a:pPr>
            <a:r>
              <a:rPr lang="en-US" altLang="ko-KR" sz="2500" b="1" smtClean="0"/>
              <a:t>  </a:t>
            </a:r>
            <a:r>
              <a:rPr lang="ko-KR" altLang="en-US" sz="2500" b="1" smtClean="0"/>
              <a:t>파이썬 </a:t>
            </a:r>
            <a:r>
              <a:rPr lang="en-US" altLang="ko-KR" sz="2500" b="1" smtClean="0"/>
              <a:t>2.7 </a:t>
            </a:r>
            <a:r>
              <a:rPr lang="ko-KR" altLang="en-US" sz="2500" b="1" smtClean="0"/>
              <a:t>버전의 예</a:t>
            </a:r>
            <a:endParaRPr lang="en-US" altLang="ko-KR" sz="2500" b="1" smtClean="0"/>
          </a:p>
          <a:p>
            <a:pPr marL="0" indent="0">
              <a:buNone/>
            </a:pPr>
            <a:r>
              <a:rPr lang="en-US" altLang="ko-KR" sz="2500" b="1"/>
              <a:t>	</a:t>
            </a:r>
            <a:r>
              <a:rPr lang="en-US" altLang="ko-KR" sz="2500" b="1" smtClean="0"/>
              <a:t>print “Hello Python”</a:t>
            </a:r>
          </a:p>
          <a:p>
            <a:pPr marL="0" indent="0">
              <a:buNone/>
            </a:pPr>
            <a:endParaRPr lang="en-US" altLang="ko-KR" sz="2500" b="1" dirty="0" smtClean="0"/>
          </a:p>
        </p:txBody>
      </p:sp>
    </p:spTree>
    <p:extLst>
      <p:ext uri="{BB962C8B-B14F-4D97-AF65-F5344CB8AC3E}">
        <p14:creationId xmlns:p14="http://schemas.microsoft.com/office/powerpoint/2010/main" val="3161176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프로그램 종료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697036"/>
            <a:ext cx="10515600" cy="4883646"/>
          </a:xfrm>
        </p:spPr>
        <p:txBody>
          <a:bodyPr>
            <a:normAutofit/>
          </a:bodyPr>
          <a:lstStyle/>
          <a:p>
            <a:r>
              <a:rPr lang="ko-KR" altLang="en-US" sz="2500" smtClean="0"/>
              <a:t>프로그램에서 더 이상 실행할 문장이 없거나</a:t>
            </a:r>
            <a:r>
              <a:rPr lang="en-US" altLang="ko-KR" sz="2500" smtClean="0"/>
              <a:t>, </a:t>
            </a:r>
            <a:r>
              <a:rPr lang="ko-KR" altLang="en-US" sz="2500" smtClean="0"/>
              <a:t>잡히지 않은 </a:t>
            </a:r>
            <a:r>
              <a:rPr lang="en-US" altLang="ko-KR" sz="2500" smtClean="0"/>
              <a:t>SystemExit </a:t>
            </a:r>
            <a:r>
              <a:rPr lang="ko-KR" altLang="en-US" sz="2500" smtClean="0"/>
              <a:t>예외가 발생 했거나</a:t>
            </a:r>
            <a:r>
              <a:rPr lang="en-US" altLang="ko-KR" sz="2500" smtClean="0"/>
              <a:t>(sys.exit()</a:t>
            </a:r>
            <a:r>
              <a:rPr lang="ko-KR" altLang="en-US" sz="2500" smtClean="0"/>
              <a:t>에 의해서 발생됨</a:t>
            </a:r>
            <a:r>
              <a:rPr lang="en-US" altLang="ko-KR" sz="2500" smtClean="0"/>
              <a:t>), </a:t>
            </a:r>
            <a:r>
              <a:rPr lang="ko-KR" altLang="en-US" sz="2500" smtClean="0"/>
              <a:t>인터프리터가 </a:t>
            </a:r>
            <a:r>
              <a:rPr lang="en-US" altLang="ko-KR" sz="2500" smtClean="0"/>
              <a:t>SIGTERM</a:t>
            </a:r>
            <a:r>
              <a:rPr lang="ko-KR" altLang="en-US" sz="2500" smtClean="0"/>
              <a:t>이나 </a:t>
            </a:r>
            <a:r>
              <a:rPr lang="en-US" altLang="ko-KR" sz="2500" smtClean="0"/>
              <a:t>SIGHUP </a:t>
            </a:r>
            <a:r>
              <a:rPr lang="ko-KR" altLang="en-US" sz="2500" smtClean="0"/>
              <a:t>시그널을 받은 경우</a:t>
            </a:r>
            <a:r>
              <a:rPr lang="en-US" altLang="ko-KR" sz="2500" smtClean="0"/>
              <a:t>(</a:t>
            </a:r>
            <a:r>
              <a:rPr lang="ko-KR" altLang="en-US" sz="2500" smtClean="0"/>
              <a:t>유닉스에서</a:t>
            </a:r>
            <a:r>
              <a:rPr lang="en-US" altLang="ko-KR" sz="2500" smtClean="0"/>
              <a:t>) </a:t>
            </a:r>
            <a:r>
              <a:rPr lang="ko-KR" altLang="en-US" sz="2500" smtClean="0"/>
              <a:t>프로그램은 종료</a:t>
            </a:r>
            <a:r>
              <a:rPr lang="en-US" altLang="ko-KR" sz="2500" smtClean="0"/>
              <a:t>.</a:t>
            </a:r>
          </a:p>
          <a:p>
            <a:r>
              <a:rPr lang="ko-KR" altLang="en-US" sz="2500" smtClean="0"/>
              <a:t>인터프리터는 프로그램이 종료 될때 현재 알고 있는 모든 네임스페이스에 있는 객체의 참조 횟수를 감소시킴</a:t>
            </a:r>
            <a:r>
              <a:rPr lang="en-US" altLang="ko-KR" sz="2500" smtClean="0"/>
              <a:t>(</a:t>
            </a:r>
            <a:r>
              <a:rPr lang="ko-KR" altLang="en-US" sz="2500" smtClean="0"/>
              <a:t>네임스페이스는 파괴</a:t>
            </a:r>
            <a:r>
              <a:rPr lang="en-US" altLang="ko-KR" sz="2500" smtClean="0"/>
              <a:t>)</a:t>
            </a:r>
          </a:p>
          <a:p>
            <a:r>
              <a:rPr lang="ko-KR" altLang="en-US" sz="2500" smtClean="0"/>
              <a:t>객체의 참조 횟수가 </a:t>
            </a:r>
            <a:r>
              <a:rPr lang="en-US" altLang="ko-KR" sz="2500" smtClean="0"/>
              <a:t>0</a:t>
            </a:r>
            <a:r>
              <a:rPr lang="ko-KR" altLang="en-US" sz="2500" smtClean="0"/>
              <a:t>에 도달하면 그 객체는 파괴되고 객체의 </a:t>
            </a:r>
            <a:r>
              <a:rPr lang="en-US" altLang="ko-KR" sz="2500" smtClean="0"/>
              <a:t>__del__()  </a:t>
            </a:r>
            <a:r>
              <a:rPr lang="ko-KR" altLang="en-US" sz="2500" smtClean="0"/>
              <a:t>메소드가 호출</a:t>
            </a:r>
            <a:endParaRPr lang="en-US" altLang="ko-KR" sz="2500" smtClean="0"/>
          </a:p>
          <a:p>
            <a:r>
              <a:rPr lang="ko-KR" altLang="en-US" sz="2500" smtClean="0"/>
              <a:t>어떤 경우 프로그램이 종료 될때 </a:t>
            </a:r>
            <a:r>
              <a:rPr lang="en-US" altLang="ko-KR" sz="2500" smtClean="0"/>
              <a:t>__del__() </a:t>
            </a:r>
            <a:r>
              <a:rPr lang="ko-KR" altLang="en-US" sz="2500" smtClean="0"/>
              <a:t>메서드가 호출 되지 않을 수 있기 때문에</a:t>
            </a:r>
            <a:r>
              <a:rPr lang="en-US" altLang="ko-KR" sz="2500" smtClean="0"/>
              <a:t>, </a:t>
            </a:r>
            <a:r>
              <a:rPr lang="ko-KR" altLang="en-US" sz="2500" smtClean="0"/>
              <a:t>열린 파일이라든지 네트워크 연결 같은 객체는 직접 정리하는 것이 좋다</a:t>
            </a:r>
            <a:r>
              <a:rPr lang="en-US" altLang="ko-KR" sz="2500" smtClean="0"/>
              <a:t>.</a:t>
            </a:r>
            <a:endParaRPr lang="en-US" altLang="ko-KR" sz="2500"/>
          </a:p>
          <a:p>
            <a:r>
              <a:rPr lang="ko-KR" altLang="en-US" sz="2500" smtClean="0"/>
              <a:t>이를 위해서는 사용자 정의 객체에 특별한 장소 메소드를 추가해주면 된다</a:t>
            </a:r>
            <a:r>
              <a:rPr lang="en-US" altLang="ko-KR" sz="2500" smtClean="0"/>
              <a:t>.</a:t>
            </a:r>
            <a:endParaRPr lang="en-US" altLang="ko-KR" sz="2500" dirty="0" smtClean="0"/>
          </a:p>
        </p:txBody>
      </p:sp>
    </p:spTree>
    <p:extLst>
      <p:ext uri="{BB962C8B-B14F-4D97-AF65-F5344CB8AC3E}">
        <p14:creationId xmlns:p14="http://schemas.microsoft.com/office/powerpoint/2010/main" val="527328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프로그램 종료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8200" y="2345737"/>
            <a:ext cx="4843072" cy="2196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>
                <a:solidFill>
                  <a:schemeClr val="tx1"/>
                </a:solidFill>
                <a:latin typeface="+mj-lt"/>
                <a:cs typeface="DejaVu Sans Mono" panose="020B0609030804020204" pitchFamily="49" charset="0"/>
              </a:rPr>
              <a:t>i</a:t>
            </a:r>
            <a:r>
              <a:rPr lang="en-US" altLang="ko-KR" sz="1500" smtClean="0">
                <a:solidFill>
                  <a:schemeClr val="tx1"/>
                </a:solidFill>
                <a:latin typeface="+mj-lt"/>
                <a:cs typeface="DejaVu Sans Mono" panose="020B0609030804020204" pitchFamily="49" charset="0"/>
              </a:rPr>
              <a:t>mport </a:t>
            </a:r>
            <a:r>
              <a:rPr lang="en-US" altLang="ko-KR" sz="1500" smtClean="0">
                <a:solidFill>
                  <a:srgbClr val="FF0000"/>
                </a:solidFill>
                <a:latin typeface="+mj-lt"/>
                <a:cs typeface="DejaVu Sans Mono" panose="020B0609030804020204" pitchFamily="49" charset="0"/>
              </a:rPr>
              <a:t>atexit</a:t>
            </a:r>
          </a:p>
          <a:p>
            <a:r>
              <a:rPr lang="en-US" altLang="ko-KR" sz="1500">
                <a:solidFill>
                  <a:schemeClr val="tx1"/>
                </a:solidFill>
                <a:latin typeface="+mj-lt"/>
                <a:cs typeface="DejaVu Sans Mono" panose="020B0609030804020204" pitchFamily="49" charset="0"/>
              </a:rPr>
              <a:t>c</a:t>
            </a:r>
            <a:r>
              <a:rPr lang="en-US" altLang="ko-KR" sz="1500" smtClean="0">
                <a:solidFill>
                  <a:schemeClr val="tx1"/>
                </a:solidFill>
                <a:latin typeface="+mj-lt"/>
                <a:cs typeface="DejaVu Sans Mono" panose="020B0609030804020204" pitchFamily="49" charset="0"/>
              </a:rPr>
              <a:t>onnection = open_connection(“deaddot.com”) </a:t>
            </a:r>
          </a:p>
          <a:p>
            <a:endParaRPr lang="en-US" altLang="ko-KR" sz="1500">
              <a:solidFill>
                <a:schemeClr val="tx1"/>
              </a:solidFill>
              <a:latin typeface="+mj-lt"/>
              <a:cs typeface="DejaVu Sans Mono" panose="020B0609030804020204" pitchFamily="49" charset="0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+mj-lt"/>
                <a:cs typeface="DejaVu Sans Mono" panose="020B0609030804020204" pitchFamily="49" charset="0"/>
              </a:rPr>
              <a:t>d</a:t>
            </a:r>
            <a:r>
              <a:rPr lang="en-US" altLang="ko-KR" sz="1500" smtClean="0">
                <a:solidFill>
                  <a:schemeClr val="tx1"/>
                </a:solidFill>
                <a:latin typeface="+mj-lt"/>
                <a:cs typeface="DejaVu Sans Mono" panose="020B0609030804020204" pitchFamily="49" charset="0"/>
              </a:rPr>
              <a:t>ef cleanup():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+mj-lt"/>
                <a:cs typeface="DejaVu Sans Mono" panose="020B0609030804020204" pitchFamily="49" charset="0"/>
              </a:rPr>
              <a:t>      print “Going away…”</a:t>
            </a:r>
          </a:p>
          <a:p>
            <a:r>
              <a:rPr lang="en-US" altLang="ko-KR" sz="1500">
                <a:solidFill>
                  <a:schemeClr val="tx1"/>
                </a:solidFill>
                <a:latin typeface="+mj-lt"/>
                <a:cs typeface="DejaVu Sans Mono" panose="020B0609030804020204" pitchFamily="49" charset="0"/>
              </a:rPr>
              <a:t> </a:t>
            </a:r>
            <a:r>
              <a:rPr lang="en-US" altLang="ko-KR" sz="1500" smtClean="0">
                <a:solidFill>
                  <a:schemeClr val="tx1"/>
                </a:solidFill>
                <a:latin typeface="+mj-lt"/>
                <a:cs typeface="DejaVu Sans Mono" panose="020B0609030804020204" pitchFamily="49" charset="0"/>
              </a:rPr>
              <a:t>     close_connection(connection)</a:t>
            </a:r>
          </a:p>
          <a:p>
            <a:endParaRPr lang="en-US" altLang="ko-KR" sz="1500">
              <a:solidFill>
                <a:schemeClr val="tx1"/>
              </a:solidFill>
              <a:latin typeface="+mj-lt"/>
              <a:cs typeface="DejaVu Sans Mono" panose="020B0609030804020204" pitchFamily="49" charset="0"/>
            </a:endParaRPr>
          </a:p>
          <a:p>
            <a:r>
              <a:rPr lang="en-US" altLang="ko-KR" sz="1500">
                <a:solidFill>
                  <a:srgbClr val="FF0000"/>
                </a:solidFill>
                <a:latin typeface="+mj-lt"/>
                <a:cs typeface="DejaVu Sans Mono" panose="020B0609030804020204" pitchFamily="49" charset="0"/>
              </a:rPr>
              <a:t>a</a:t>
            </a:r>
            <a:r>
              <a:rPr lang="en-US" altLang="ko-KR" sz="1500" smtClean="0">
                <a:solidFill>
                  <a:srgbClr val="FF0000"/>
                </a:solidFill>
                <a:latin typeface="+mj-lt"/>
                <a:cs typeface="DejaVu Sans Mono" panose="020B0609030804020204" pitchFamily="49" charset="0"/>
              </a:rPr>
              <a:t>texit</a:t>
            </a:r>
            <a:r>
              <a:rPr lang="en-US" altLang="ko-KR" sz="1500" smtClean="0">
                <a:solidFill>
                  <a:schemeClr val="tx1"/>
                </a:solidFill>
                <a:latin typeface="+mj-lt"/>
                <a:cs typeface="DejaVu Sans Mono" panose="020B0609030804020204" pitchFamily="49" charset="0"/>
              </a:rPr>
              <a:t>.register(cleanup)</a:t>
            </a:r>
            <a:endParaRPr lang="en-US" altLang="ko-KR" sz="1500" dirty="0">
              <a:solidFill>
                <a:schemeClr val="tx1"/>
              </a:solidFill>
              <a:latin typeface="+mj-lt"/>
              <a:cs typeface="DejaVu Sans Mono" panose="020B0609030804020204" pitchFamily="49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697036"/>
            <a:ext cx="10515600" cy="521508"/>
          </a:xfrm>
        </p:spPr>
        <p:txBody>
          <a:bodyPr>
            <a:normAutofit/>
          </a:bodyPr>
          <a:lstStyle/>
          <a:p>
            <a:r>
              <a:rPr lang="ko-KR" altLang="en-US" sz="2500" smtClean="0"/>
              <a:t>다음과 같이 </a:t>
            </a:r>
            <a:r>
              <a:rPr lang="en-US" altLang="ko-KR" sz="2500" smtClean="0"/>
              <a:t>atexit </a:t>
            </a:r>
            <a:r>
              <a:rPr lang="ko-KR" altLang="en-US" sz="2500" smtClean="0"/>
              <a:t>모듈을 사용해서 종료 함수를 등록하는 방법도 있다</a:t>
            </a:r>
            <a:r>
              <a:rPr lang="en-US" altLang="ko-KR" sz="2500" smtClean="0"/>
              <a:t>.</a:t>
            </a:r>
            <a:endParaRPr lang="en-US" altLang="ko-KR" sz="2500" dirty="0" smtClean="0"/>
          </a:p>
        </p:txBody>
      </p:sp>
    </p:spTree>
    <p:extLst>
      <p:ext uri="{BB962C8B-B14F-4D97-AF65-F5344CB8AC3E}">
        <p14:creationId xmlns:p14="http://schemas.microsoft.com/office/powerpoint/2010/main" val="2825888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97583" y="2168165"/>
            <a:ext cx="2236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Thank you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697583" y="1011046"/>
            <a:ext cx="5863473" cy="897268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파이썬 완벽가이드 </a:t>
            </a:r>
            <a:r>
              <a:rPr lang="en-US" altLang="ko-KR" sz="1800" smtClean="0"/>
              <a:t>ch10. </a:t>
            </a:r>
            <a:r>
              <a:rPr lang="ko-KR" altLang="en-US" sz="1800" smtClean="0"/>
              <a:t>실행환경</a:t>
            </a:r>
            <a:endParaRPr lang="ko-KR" altLang="en-US" sz="1800" dirty="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697583" y="2040205"/>
            <a:ext cx="5410986" cy="24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7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78730" y="1734532"/>
            <a:ext cx="373692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2000" smtClean="0">
                <a:solidFill>
                  <a:schemeClr val="bg1"/>
                </a:solidFill>
              </a:rPr>
              <a:t>Introduction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smtClean="0">
                <a:solidFill>
                  <a:schemeClr val="bg1"/>
                </a:solidFill>
              </a:rPr>
              <a:t>인터프리터 옵션과 환경</a:t>
            </a:r>
            <a:endParaRPr lang="en-US" altLang="ko-KR" sz="200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smtClean="0">
                <a:solidFill>
                  <a:schemeClr val="bg1"/>
                </a:solidFill>
              </a:rPr>
              <a:t>대화식 세션</a:t>
            </a:r>
            <a:endParaRPr lang="en-US" altLang="ko-KR" sz="200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smtClean="0">
                <a:solidFill>
                  <a:schemeClr val="bg1"/>
                </a:solidFill>
              </a:rPr>
              <a:t>파이썬 응용 프로그램 실행</a:t>
            </a:r>
            <a:endParaRPr lang="en-US" altLang="ko-KR" sz="200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smtClean="0">
                <a:solidFill>
                  <a:schemeClr val="bg1"/>
                </a:solidFill>
              </a:rPr>
              <a:t>미래 기능 활성화</a:t>
            </a:r>
            <a:endParaRPr lang="en-US" altLang="ko-KR" sz="200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smtClean="0">
                <a:solidFill>
                  <a:schemeClr val="bg1"/>
                </a:solidFill>
              </a:rPr>
              <a:t>프로그램 종료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730" y="904972"/>
            <a:ext cx="1930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235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677446"/>
            <a:ext cx="10704226" cy="1366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smtClean="0"/>
              <a:t>Ch10 </a:t>
            </a:r>
            <a:r>
              <a:rPr lang="ko-KR" altLang="en-US" sz="2500" smtClean="0"/>
              <a:t>에서는 파이썬 프로그램의 실행 환경에 관해서 설명</a:t>
            </a:r>
            <a:endParaRPr lang="en-US" altLang="ko-KR" sz="2500" smtClean="0"/>
          </a:p>
          <a:p>
            <a:r>
              <a:rPr lang="ko-KR" altLang="en-US" sz="2500" smtClean="0"/>
              <a:t>프로그램 시작</a:t>
            </a:r>
            <a:r>
              <a:rPr lang="en-US" altLang="ko-KR" sz="2500" smtClean="0"/>
              <a:t>, </a:t>
            </a:r>
            <a:r>
              <a:rPr lang="ko-KR" altLang="en-US" sz="2500" smtClean="0"/>
              <a:t>설정</a:t>
            </a:r>
            <a:r>
              <a:rPr lang="en-US" altLang="ko-KR" sz="2500" smtClean="0"/>
              <a:t>, </a:t>
            </a:r>
            <a:r>
              <a:rPr lang="ko-KR" altLang="en-US" sz="2500" smtClean="0"/>
              <a:t>종료 등과 관련해서 런타임에 인터프리터가 어떻게 작동하는지 알아본다</a:t>
            </a:r>
            <a:r>
              <a:rPr lang="en-US" altLang="ko-KR" sz="2500" smtClean="0"/>
              <a:t>.</a:t>
            </a:r>
            <a:endParaRPr lang="en-US" altLang="ko-KR" sz="25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4016898"/>
            <a:ext cx="10836118" cy="1027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smtClean="0"/>
              <a:t>소스 프로그램을 한번에 기계어로 변환은 </a:t>
            </a:r>
            <a:r>
              <a:rPr lang="en-US" altLang="ko-KR" sz="2500" smtClean="0"/>
              <a:t>‘</a:t>
            </a:r>
            <a:r>
              <a:rPr lang="ko-KR" altLang="en-US" sz="2500" smtClean="0"/>
              <a:t>컴파일</a:t>
            </a:r>
            <a:r>
              <a:rPr lang="en-US" altLang="ko-KR" sz="2500" smtClean="0"/>
              <a:t>‘</a:t>
            </a:r>
          </a:p>
          <a:p>
            <a:r>
              <a:rPr lang="ko-KR" altLang="en-US" sz="2500" smtClean="0"/>
              <a:t>한 단계씩 기계어로 해석하여 실행하는 </a:t>
            </a:r>
            <a:r>
              <a:rPr lang="en-US" altLang="ko-KR" sz="2500" smtClean="0"/>
              <a:t>‘</a:t>
            </a:r>
            <a:r>
              <a:rPr lang="ko-KR" altLang="en-US" sz="2500" smtClean="0"/>
              <a:t>언어처리 프로그램</a:t>
            </a:r>
            <a:r>
              <a:rPr lang="en-US" altLang="ko-KR" sz="2500" smtClean="0"/>
              <a:t>’ </a:t>
            </a:r>
            <a:r>
              <a:rPr lang="ko-KR" altLang="en-US" sz="2500" smtClean="0"/>
              <a:t>인터프리터</a:t>
            </a:r>
            <a:endParaRPr lang="en-US" altLang="ko-KR" sz="2500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2994660"/>
            <a:ext cx="10515600" cy="732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66B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컴파일 </a:t>
            </a:r>
            <a:r>
              <a:rPr lang="en-US" altLang="ko-KR" smtClean="0"/>
              <a:t>vs </a:t>
            </a:r>
            <a:r>
              <a:rPr lang="ko-KR" altLang="en-US" smtClean="0"/>
              <a:t>인터프리터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38200" y="5159222"/>
            <a:ext cx="10836118" cy="10271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smtClean="0"/>
              <a:t>사람이 한 마디 할 때마다 동시통역을 해주는 방식을 인터프리터</a:t>
            </a:r>
            <a:endParaRPr lang="en-US" altLang="ko-KR" sz="2500" smtClean="0"/>
          </a:p>
          <a:p>
            <a:r>
              <a:rPr lang="ko-KR" altLang="en-US" sz="2500" smtClean="0"/>
              <a:t>사람이 말하는 것을 처음부터 끝까지 듣고나서 한꺼번에 바꿔주는 것을 컴파일</a:t>
            </a:r>
            <a:endParaRPr lang="en-US" altLang="ko-KR" sz="2500" dirty="0" smtClean="0"/>
          </a:p>
        </p:txBody>
      </p:sp>
    </p:spTree>
    <p:extLst>
      <p:ext uri="{BB962C8B-B14F-4D97-AF65-F5344CB8AC3E}">
        <p14:creationId xmlns:p14="http://schemas.microsoft.com/office/powerpoint/2010/main" val="151869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인터프리터 옵션과 환경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199" y="1650026"/>
            <a:ext cx="10515601" cy="1264624"/>
          </a:xfrm>
        </p:spPr>
        <p:txBody>
          <a:bodyPr>
            <a:normAutofit/>
          </a:bodyPr>
          <a:lstStyle/>
          <a:p>
            <a:r>
              <a:rPr lang="ko-KR" altLang="en-US" sz="2500" smtClean="0"/>
              <a:t>윈도우창 </a:t>
            </a:r>
            <a:r>
              <a:rPr lang="en-US" altLang="ko-KR" sz="2500" smtClean="0"/>
              <a:t>– </a:t>
            </a:r>
            <a:r>
              <a:rPr lang="ko-KR" altLang="en-US" sz="2500" smtClean="0"/>
              <a:t>프로그램 및 파일 검색 </a:t>
            </a:r>
            <a:r>
              <a:rPr lang="en-US" altLang="ko-KR" sz="2500" smtClean="0"/>
              <a:t>- ‘cmd’ </a:t>
            </a:r>
            <a:r>
              <a:rPr lang="ko-KR" altLang="en-US" sz="2500" smtClean="0"/>
              <a:t>입력</a:t>
            </a:r>
            <a:endParaRPr lang="en-US" altLang="ko-KR" sz="2500" smtClean="0"/>
          </a:p>
          <a:p>
            <a:r>
              <a:rPr lang="en-US" altLang="ko-KR" sz="2500" smtClean="0"/>
              <a:t>cmd </a:t>
            </a:r>
            <a:r>
              <a:rPr lang="ko-KR" altLang="en-US" sz="2500" smtClean="0"/>
              <a:t>실행</a:t>
            </a:r>
            <a:endParaRPr lang="en-US" altLang="ko-KR" sz="25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088" y="3533219"/>
            <a:ext cx="3184682" cy="16860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48" y="2914650"/>
            <a:ext cx="4485289" cy="292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48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인터프리터 옵션과 환경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45467" y="2519047"/>
            <a:ext cx="8501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/>
              <a:t>p</a:t>
            </a:r>
            <a:r>
              <a:rPr lang="en-US" altLang="ko-KR" sz="3000" smtClean="0"/>
              <a:t>ython [options] [-c cmd | filename |  - ] [args]</a:t>
            </a:r>
            <a:endParaRPr lang="ko-KR" altLang="en-US" sz="300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199" y="1650026"/>
            <a:ext cx="10515601" cy="1264624"/>
          </a:xfrm>
        </p:spPr>
        <p:txBody>
          <a:bodyPr>
            <a:normAutofit/>
          </a:bodyPr>
          <a:lstStyle/>
          <a:p>
            <a:r>
              <a:rPr lang="ko-KR" altLang="en-US" sz="2500" smtClean="0"/>
              <a:t>인터프리터는 런타임 </a:t>
            </a:r>
            <a:r>
              <a:rPr lang="ko-KR" altLang="en-US" sz="2500" b="1" smtClean="0">
                <a:solidFill>
                  <a:srgbClr val="FF0000"/>
                </a:solidFill>
              </a:rPr>
              <a:t>작동 방식과 환경을 제어</a:t>
            </a:r>
            <a:r>
              <a:rPr lang="ko-KR" altLang="en-US" sz="2500" smtClean="0"/>
              <a:t>하기 위한 옵션을 여러 개 제공</a:t>
            </a:r>
            <a:endParaRPr lang="en-US" altLang="ko-KR" sz="2500" dirty="0" smtClean="0"/>
          </a:p>
        </p:txBody>
      </p:sp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7457909"/>
              </p:ext>
            </p:extLst>
          </p:nvPr>
        </p:nvGraphicFramePr>
        <p:xfrm>
          <a:off x="838200" y="3436605"/>
          <a:ext cx="10515600" cy="3160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5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>
                          <a:solidFill>
                            <a:srgbClr val="4ABEE2"/>
                          </a:solidFill>
                        </a:rPr>
                        <a:t>옵션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파이선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제거되거나 변경될 기능에 대한 경고를 활성화함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-B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수행할 때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.pyc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나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.pyo 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파일이 생성되는 것을 막음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-E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환경 변수를 무시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-h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사용 가능한 모든 명령줄 옵션을 출력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-i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프로그램을 실행한 후 대화식 모드로 들어감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-m module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라이브러리 모듈</a:t>
                      </a:r>
                      <a:r>
                        <a:rPr lang="ko-KR" altLang="en-US" sz="1800" kern="1200" baseline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baseline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module</a:t>
                      </a:r>
                      <a:r>
                        <a:rPr lang="ko-KR" altLang="en-US" sz="1800" kern="1200" baseline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을 스크립트로서 실행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130204"/>
                  </a:ext>
                </a:extLst>
              </a:tr>
              <a:tr h="3992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-O</a:t>
                      </a:r>
                      <a:endParaRPr lang="ko-KR" altLang="en-US" sz="1800" kern="120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최적화 모드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970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36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인터프리터 옵션과 환경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904440"/>
              </p:ext>
            </p:extLst>
          </p:nvPr>
        </p:nvGraphicFramePr>
        <p:xfrm>
          <a:off x="838200" y="1251797"/>
          <a:ext cx="10515600" cy="5397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5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>
                          <a:solidFill>
                            <a:srgbClr val="4ABEE2"/>
                          </a:solidFill>
                        </a:rPr>
                        <a:t>옵션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-OO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최적화 모드에 더하여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.pyo 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파일을 생성할 때 문서화 문자열 제거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-Q arg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파이썬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나누기 연산자의 작동 방식을 지정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–Qold(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기본 값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), -Qnew, -Qwarnall 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중 하나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-s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사용자 사이트 디렉터리를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sys.path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 추가하는 것을 막음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-S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Site 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초기화 모듈 포함을 막음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-t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일관성 없는 탭 사용에 대한 경고를 출력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-tt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일관성 없게 탭을 사용할 경우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TabError 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예외가 발생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130204"/>
                  </a:ext>
                </a:extLst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-u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버퍼링하지 않는 이진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stdout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stdin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241040"/>
                  </a:ext>
                </a:extLst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-U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유니코드 상수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800" kern="1200" baseline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baseline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모든 문자열 상수이 유니코드로 취급됨</a:t>
                      </a:r>
                      <a:r>
                        <a:rPr lang="en-US" altLang="ko-KR" sz="1800" kern="1200" baseline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baseline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파이썬</a:t>
                      </a:r>
                      <a:r>
                        <a:rPr lang="en-US" altLang="ko-KR" sz="1800" kern="1200" baseline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kern="1200" baseline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에만 잇음</a:t>
                      </a:r>
                      <a:r>
                        <a:rPr lang="en-US" altLang="ko-KR" sz="1800" kern="1200" baseline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311825"/>
                  </a:ext>
                </a:extLst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-v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상세 출력 모드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import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문에 대한 추적 정보를 제공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585054"/>
                  </a:ext>
                </a:extLst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-V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버전 번호를 출력하고 종료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101035"/>
                  </a:ext>
                </a:extLst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-x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소스 프로그램의 첫 번째 줄을 건너뒴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032544"/>
                  </a:ext>
                </a:extLst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-c</a:t>
                      </a:r>
                      <a:r>
                        <a:rPr lang="en-US" altLang="ko-KR" sz="1800" kern="1200" baseline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cmd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Cmd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문자열로서 실행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668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189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인터프리터 옵션과 환경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199" y="1650026"/>
            <a:ext cx="10515601" cy="550249"/>
          </a:xfrm>
        </p:spPr>
        <p:txBody>
          <a:bodyPr>
            <a:normAutofit/>
          </a:bodyPr>
          <a:lstStyle/>
          <a:p>
            <a:r>
              <a:rPr lang="ko-KR" altLang="en-US" sz="2500" smtClean="0"/>
              <a:t>인터프리터 옵션 </a:t>
            </a:r>
            <a:r>
              <a:rPr lang="en-US" altLang="ko-KR" sz="2500" smtClean="0"/>
              <a:t>–h, -i, -V, -c </a:t>
            </a:r>
            <a:r>
              <a:rPr lang="ko-KR" altLang="en-US" sz="2500" smtClean="0"/>
              <a:t>문자열 실습</a:t>
            </a:r>
            <a:r>
              <a:rPr lang="en-US" altLang="ko-KR" sz="2500" smtClean="0"/>
              <a:t>!</a:t>
            </a:r>
            <a:endParaRPr lang="en-US" altLang="ko-KR" sz="25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199" y="2212593"/>
            <a:ext cx="10515601" cy="550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smtClean="0"/>
              <a:t>Python </a:t>
            </a:r>
            <a:r>
              <a:rPr lang="ko-KR" altLang="en-US" sz="2500" smtClean="0"/>
              <a:t>인터프리터 종료 방법</a:t>
            </a:r>
            <a:endParaRPr lang="en-US" altLang="ko-KR" sz="2500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308929" y="3059227"/>
            <a:ext cx="4310416" cy="550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b="1">
                <a:solidFill>
                  <a:srgbClr val="FF0000"/>
                </a:solidFill>
              </a:rPr>
              <a:t>e</a:t>
            </a:r>
            <a:r>
              <a:rPr lang="en-US" altLang="ko-KR" sz="2500" b="1" smtClean="0">
                <a:solidFill>
                  <a:srgbClr val="FF0000"/>
                </a:solidFill>
              </a:rPr>
              <a:t>xit(), </a:t>
            </a:r>
            <a:r>
              <a:rPr lang="ko-KR" altLang="en-US" sz="2500" b="1" smtClean="0">
                <a:solidFill>
                  <a:srgbClr val="FF0000"/>
                </a:solidFill>
              </a:rPr>
              <a:t>단축키 </a:t>
            </a:r>
            <a:r>
              <a:rPr lang="en-US" altLang="ko-KR" sz="2500" b="1" smtClean="0">
                <a:solidFill>
                  <a:srgbClr val="FF0000"/>
                </a:solidFill>
              </a:rPr>
              <a:t>ctrl+d, ctrl+z</a:t>
            </a:r>
            <a:endParaRPr lang="en-US" altLang="ko-KR" sz="25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927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대화식 세션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199" y="1498434"/>
            <a:ext cx="10515600" cy="2364712"/>
          </a:xfrm>
        </p:spPr>
        <p:txBody>
          <a:bodyPr>
            <a:normAutofit/>
          </a:bodyPr>
          <a:lstStyle/>
          <a:p>
            <a:r>
              <a:rPr lang="ko-KR" altLang="en-US" sz="2500" smtClean="0"/>
              <a:t>인터프리터에 프로그램 이름을 지정하지 않고</a:t>
            </a:r>
            <a:r>
              <a:rPr lang="en-US" altLang="ko-KR" sz="2500" smtClean="0"/>
              <a:t>, </a:t>
            </a:r>
            <a:r>
              <a:rPr lang="ko-KR" altLang="en-US" sz="2500" smtClean="0"/>
              <a:t>또 인터프리터의 표준 입력이 대화식 터미널일 경우 파이썬은 대화식 모드에서 시작</a:t>
            </a:r>
            <a:r>
              <a:rPr lang="en-US" altLang="ko-KR" sz="2500" smtClean="0"/>
              <a:t>.</a:t>
            </a:r>
          </a:p>
          <a:p>
            <a:r>
              <a:rPr lang="ko-KR" altLang="en-US" sz="2500" smtClean="0"/>
              <a:t>인터프리터에 명령을 한 줄씩 입력하면 인터프리터가 그때그때 답을 돌려주는 방법</a:t>
            </a:r>
            <a:r>
              <a:rPr lang="en-US" altLang="ko-KR" sz="2500" smtClean="0"/>
              <a:t> </a:t>
            </a:r>
            <a:endParaRPr lang="en-US" altLang="ko-KR" sz="25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93342" y="3142957"/>
            <a:ext cx="4405313" cy="1440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smtClean="0">
                <a:solidFill>
                  <a:schemeClr val="tx1"/>
                </a:solidFill>
                <a:latin typeface="+mj-lt"/>
                <a:cs typeface="DejaVu Sans Mono" panose="020B0609030804020204" pitchFamily="49" charset="0"/>
              </a:rPr>
              <a:t>&gt;&gt;&gt; for i in range(0,4</a:t>
            </a:r>
            <a:r>
              <a:rPr lang="en-US" altLang="ko-KR" sz="1500" smtClean="0">
                <a:solidFill>
                  <a:schemeClr val="tx1"/>
                </a:solidFill>
                <a:latin typeface="+mj-lt"/>
                <a:cs typeface="DejaVu Sans Mono" panose="020B0609030804020204" pitchFamily="49" charset="0"/>
              </a:rPr>
              <a:t>):</a:t>
            </a:r>
            <a:endParaRPr lang="en-US" altLang="ko-KR" sz="1500" smtClean="0">
              <a:solidFill>
                <a:schemeClr val="tx1"/>
              </a:solidFill>
              <a:latin typeface="+mj-lt"/>
              <a:cs typeface="DejaVu Sans Mono" panose="020B0609030804020204" pitchFamily="49" charset="0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+mj-lt"/>
                <a:cs typeface="DejaVu Sans Mono" panose="020B0609030804020204" pitchFamily="49" charset="0"/>
              </a:rPr>
              <a:t>. . . 	print i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+mj-lt"/>
                <a:cs typeface="DejaVu Sans Mono" panose="020B0609030804020204" pitchFamily="49" charset="0"/>
              </a:rPr>
              <a:t>. . .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+mj-lt"/>
                <a:cs typeface="DejaVu Sans Mono" panose="020B0609030804020204" pitchFamily="49" charset="0"/>
              </a:rPr>
              <a:t> </a:t>
            </a:r>
            <a:endParaRPr lang="en-US" altLang="ko-KR" sz="1500" dirty="0">
              <a:solidFill>
                <a:schemeClr val="tx1"/>
              </a:solidFill>
              <a:latin typeface="+mj-lt"/>
              <a:cs typeface="DejaVu Sans Mono" panose="020B0609030804020204" pitchFamily="49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198" y="4778375"/>
            <a:ext cx="10515600" cy="157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smtClean="0"/>
              <a:t>대화식 모드에 있을 때 두 종료의 프롬프트를 볼 수 있음</a:t>
            </a:r>
            <a:endParaRPr lang="en-US" altLang="ko-KR" sz="2500" smtClean="0"/>
          </a:p>
          <a:p>
            <a:pPr marL="0" indent="0">
              <a:buNone/>
            </a:pPr>
            <a:r>
              <a:rPr lang="en-US" altLang="ko-KR" sz="2500"/>
              <a:t> </a:t>
            </a:r>
            <a:r>
              <a:rPr lang="en-US" altLang="ko-KR" sz="2500" smtClean="0"/>
              <a:t>- &gt;&gt;&gt; </a:t>
            </a:r>
            <a:r>
              <a:rPr lang="ko-KR" altLang="en-US" sz="2500" smtClean="0"/>
              <a:t>프롬프트는 새로운 문장이 시작할 때 나타남</a:t>
            </a:r>
            <a:r>
              <a:rPr lang="en-US" altLang="ko-KR" sz="2500" smtClean="0"/>
              <a:t>.</a:t>
            </a:r>
          </a:p>
          <a:p>
            <a:pPr marL="0" indent="0">
              <a:buNone/>
            </a:pPr>
            <a:r>
              <a:rPr lang="en-US" altLang="ko-KR" sz="2500"/>
              <a:t> </a:t>
            </a:r>
            <a:r>
              <a:rPr lang="en-US" altLang="ko-KR" sz="2500" smtClean="0"/>
              <a:t>- . . . </a:t>
            </a:r>
            <a:r>
              <a:rPr lang="ko-KR" altLang="en-US" sz="2500" smtClean="0"/>
              <a:t>프롬프트는 문장이 이어질 때 나타남</a:t>
            </a:r>
            <a:r>
              <a:rPr lang="en-US" altLang="ko-KR" sz="2500" smtClean="0"/>
              <a:t>.</a:t>
            </a:r>
          </a:p>
          <a:p>
            <a:pPr marL="0" indent="0">
              <a:buNone/>
            </a:pPr>
            <a:endParaRPr lang="en-US" altLang="ko-KR" sz="250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38198" y="6211129"/>
            <a:ext cx="10515600" cy="510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/>
              <a:t>s</a:t>
            </a:r>
            <a:r>
              <a:rPr lang="en-US" altLang="ko-KR" sz="2500" smtClean="0"/>
              <a:t>ys.ps1</a:t>
            </a:r>
            <a:r>
              <a:rPr lang="ko-KR" altLang="en-US" sz="2500" smtClean="0"/>
              <a:t>과 </a:t>
            </a:r>
            <a:r>
              <a:rPr lang="en-US" altLang="ko-KR" sz="2500" smtClean="0"/>
              <a:t>sys.ps2</a:t>
            </a:r>
            <a:r>
              <a:rPr lang="ko-KR" altLang="en-US" sz="2500" smtClean="0"/>
              <a:t>의 값을 수정해서 이 프롬프트의 모양을 변경 가능</a:t>
            </a:r>
            <a:endParaRPr lang="en-US" altLang="ko-KR" sz="2500" smtClean="0"/>
          </a:p>
          <a:p>
            <a:pPr marL="0" indent="0">
              <a:buNone/>
            </a:pPr>
            <a:endParaRPr lang="en-US" altLang="ko-KR" sz="2500" smtClean="0"/>
          </a:p>
        </p:txBody>
      </p:sp>
    </p:spTree>
    <p:extLst>
      <p:ext uri="{BB962C8B-B14F-4D97-AF65-F5344CB8AC3E}">
        <p14:creationId xmlns:p14="http://schemas.microsoft.com/office/powerpoint/2010/main" val="3021673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대화식 세션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697037"/>
            <a:ext cx="10515600" cy="2364712"/>
          </a:xfrm>
        </p:spPr>
        <p:txBody>
          <a:bodyPr>
            <a:normAutofit/>
          </a:bodyPr>
          <a:lstStyle/>
          <a:p>
            <a:r>
              <a:rPr lang="ko-KR" altLang="en-US" sz="2500" smtClean="0"/>
              <a:t>결과 출력을 담당하는 함수를 </a:t>
            </a:r>
            <a:r>
              <a:rPr lang="en-US" altLang="ko-KR" sz="2500" smtClean="0"/>
              <a:t>sys.displayhook </a:t>
            </a:r>
            <a:r>
              <a:rPr lang="ko-KR" altLang="en-US" sz="2500" smtClean="0"/>
              <a:t>변수에 설정해주면 </a:t>
            </a:r>
            <a:r>
              <a:rPr lang="en-US" altLang="ko-KR" sz="2500" smtClean="0"/>
              <a:t>, </a:t>
            </a:r>
            <a:r>
              <a:rPr lang="ko-KR" altLang="en-US" sz="2500" smtClean="0"/>
              <a:t>이 기본 출력 방식을 변경 할 수 있다</a:t>
            </a:r>
            <a:r>
              <a:rPr lang="en-US" altLang="ko-KR" sz="2500" smtClean="0"/>
              <a:t>.</a:t>
            </a:r>
            <a:endParaRPr lang="en-US" altLang="ko-KR" sz="25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07" y="4298748"/>
            <a:ext cx="7918411" cy="178726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12707" y="2879393"/>
            <a:ext cx="3244968" cy="10648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smtClean="0">
                <a:solidFill>
                  <a:schemeClr val="tx1"/>
                </a:solidFill>
                <a:latin typeface="+mj-lt"/>
                <a:cs typeface="DejaVu Sans Mono" panose="020B0609030804020204" pitchFamily="49" charset="0"/>
              </a:rPr>
              <a:t>&gt;&gt;&gt; range(100) </a:t>
            </a:r>
            <a:endParaRPr lang="en-US" altLang="ko-KR" sz="1500" dirty="0">
              <a:solidFill>
                <a:schemeClr val="tx1"/>
              </a:solidFill>
              <a:latin typeface="+mj-lt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678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994</Words>
  <Application>Microsoft Office PowerPoint</Application>
  <PresentationFormat>와이드스크린</PresentationFormat>
  <Paragraphs>174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DejaVu Sans Mono</vt:lpstr>
      <vt:lpstr>맑은 고딕</vt:lpstr>
      <vt:lpstr>Arial</vt:lpstr>
      <vt:lpstr>Office 테마</vt:lpstr>
      <vt:lpstr>파이썬 완벽 가이드</vt:lpstr>
      <vt:lpstr>PowerPoint 프레젠테이션</vt:lpstr>
      <vt:lpstr>Introduction</vt:lpstr>
      <vt:lpstr>인터프리터 옵션과 환경</vt:lpstr>
      <vt:lpstr>인터프리터 옵션과 환경</vt:lpstr>
      <vt:lpstr>인터프리터 옵션과 환경</vt:lpstr>
      <vt:lpstr>인터프리터 옵션과 환경</vt:lpstr>
      <vt:lpstr>대화식 세션</vt:lpstr>
      <vt:lpstr>대화식 세션</vt:lpstr>
      <vt:lpstr>대화식 세션</vt:lpstr>
      <vt:lpstr>대화식 세션</vt:lpstr>
      <vt:lpstr>파이썬 응용 프로그램 실행</vt:lpstr>
      <vt:lpstr>미래 기능 활성화</vt:lpstr>
      <vt:lpstr>미래 기능 활성화</vt:lpstr>
      <vt:lpstr>미래 기능 활성화</vt:lpstr>
      <vt:lpstr>프로그램 종료</vt:lpstr>
      <vt:lpstr>프로그램 종료</vt:lpstr>
      <vt:lpstr>파이썬 완벽가이드 ch10. 실행환경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</dc:title>
  <dc:creator>Spike</dc:creator>
  <cp:lastModifiedBy>Hong</cp:lastModifiedBy>
  <cp:revision>64</cp:revision>
  <cp:lastPrinted>2014-09-10T07:10:43Z</cp:lastPrinted>
  <dcterms:created xsi:type="dcterms:W3CDTF">2014-09-03T03:41:48Z</dcterms:created>
  <dcterms:modified xsi:type="dcterms:W3CDTF">2016-01-28T02:10:04Z</dcterms:modified>
</cp:coreProperties>
</file>