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93" r:id="rId1"/>
    <p:sldMasterId id="2147483694"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735763" cy="9799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lastView="sldThumbnailView">
  <p:normalViewPr showOutlineIcons="0">
    <p:restoredLeft sz="9213"/>
    <p:restoredTop sz="97758"/>
  </p:normalViewPr>
  <p:slideViewPr>
    <p:cSldViewPr snapToGrid="0">
      <p:cViewPr varScale="1">
        <p:scale>
          <a:sx n="102" d="100"/>
          <a:sy n="102" d="100"/>
        </p:scale>
        <p:origin x="126" y="282"/>
      </p:cViewPr>
      <p:guideLst>
        <p:guide orient="horz" pos="2158"/>
        <p:guide pos="383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3132" y="114"/>
      </p:cViewPr>
    </p:cSldViewPr>
  </p:notes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presProps" Target="presProps.xml"  /><Relationship Id="rId33" Type="http://schemas.openxmlformats.org/officeDocument/2006/relationships/viewProps" Target="viewProps.xml"  /><Relationship Id="rId34" Type="http://schemas.openxmlformats.org/officeDocument/2006/relationships/theme" Target="theme/theme1.xml"  /><Relationship Id="rId35"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18831" cy="491684"/>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15373" y="0"/>
            <a:ext cx="2918831" cy="491684"/>
          </a:xfrm>
          <a:prstGeom prst="rect">
            <a:avLst/>
          </a:prstGeom>
        </p:spPr>
        <p:txBody>
          <a:bodyPr vert="horz" lIns="91440" tIns="45720" rIns="91440" bIns="45720"/>
          <a:lstStyle>
            <a:lvl1pPr algn="r">
              <a:defRPr sz="1200"/>
            </a:lvl1pPr>
          </a:lstStyle>
          <a:p>
            <a:pPr lvl="0">
              <a:defRPr lang="ko-KR" altLang="en-US"/>
            </a:pPr>
            <a:fld id="{36D26F9D-7086-4874-9FD7-F2A60CF0EB4E}" type="datetime1">
              <a:rPr lang="ko-KR" altLang="en-US"/>
              <a:pPr lvl="0">
                <a:defRPr lang="ko-KR" altLang="en-US"/>
              </a:pPr>
              <a:t>2016-01-07</a:t>
            </a:fld>
            <a:endParaRPr lang="ko-KR" altLang="en-US"/>
          </a:p>
        </p:txBody>
      </p:sp>
      <p:sp>
        <p:nvSpPr>
          <p:cNvPr id="4" name="슬라이드 이미지 개체 틀 3"/>
          <p:cNvSpPr>
            <a:spLocks noGrp="1" noRot="1" noChangeAspect="1" noTextEdit="1"/>
          </p:cNvSpPr>
          <p:nvPr>
            <p:ph type="sldImg" idx="2"/>
          </p:nvPr>
        </p:nvSpPr>
        <p:spPr>
          <a:xfrm>
            <a:off x="428625" y="1225550"/>
            <a:ext cx="5878513" cy="3306763"/>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73577" y="4716076"/>
            <a:ext cx="5388610" cy="3858607"/>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9307956"/>
            <a:ext cx="2918831" cy="491683"/>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15373" y="9307956"/>
            <a:ext cx="2918831" cy="491683"/>
          </a:xfrm>
          <a:prstGeom prst="rect">
            <a:avLst/>
          </a:prstGeom>
        </p:spPr>
        <p:txBody>
          <a:bodyPr vert="horz" lIns="91440" tIns="45720" rIns="91440" bIns="45720" anchor="b"/>
          <a:lstStyle>
            <a:lvl1pPr algn="r">
              <a:defRPr sz="1200"/>
            </a:lvl1pPr>
          </a:lstStyle>
          <a:p>
            <a:pPr lvl="0">
              <a:defRPr lang="ko-KR" altLang="en-US"/>
            </a:pPr>
            <a:fld id="{66A31438-A5F5-44EB-BE5E-87E3C318E7DE}"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lang="ko-KR" altLang="en-US"/>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66A31438-A5F5-44EB-BE5E-87E3C318E7DE}" type="slidenum">
              <a:rPr lang="ko-KR" altLang="en-US"/>
              <a:pPr lvl="0">
                <a:defRPr lang="ko-KR" altLang="en-US"/>
              </a:pPr>
              <a:t>1</a:t>
            </a:fld>
            <a:endParaRPr lang="ko-KR"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solidFill>
          <a:srgbClr val="ECEBDC"/>
        </a:solidFill>
        <a:effectLst/>
      </p:bgPr>
    </p:bg>
    <p:spTree>
      <p:nvGrpSpPr>
        <p:cNvPr id="1" name=""/>
        <p:cNvGrpSpPr/>
        <p:nvPr/>
      </p:nvGrpSpPr>
      <p:grpSpPr>
        <a:xfrm>
          <a:off x="0" y="0"/>
          <a:ext cx="0" cy="0"/>
          <a:chOff x="0" y="0"/>
          <a:chExt cx="0" cy="0"/>
        </a:xfrm>
      </p:grpSpPr>
      <p:sp>
        <p:nvSpPr>
          <p:cNvPr id="7" name="직사각형 6"/>
          <p:cNvSpPr/>
          <p:nvPr userDrawn="1"/>
        </p:nvSpPr>
        <p:spPr>
          <a:xfrm>
            <a:off x="259743" y="254441"/>
            <a:ext cx="7100514" cy="6376947"/>
          </a:xfrm>
          <a:prstGeom prst="rect">
            <a:avLst/>
          </a:prstGeom>
          <a:solidFill>
            <a:srgbClr val="006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426720" y="899727"/>
            <a:ext cx="6697649" cy="897268"/>
          </a:xfrm>
        </p:spPr>
        <p:txBody>
          <a:bodyPr anchor="b">
            <a:normAutofit/>
          </a:bodyPr>
          <a:lstStyle>
            <a:lvl1pPr algn="l">
              <a:defRPr sz="3500" b="1">
                <a:solidFill>
                  <a:schemeClr val="bg1"/>
                </a:solidFill>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426720" y="1937282"/>
            <a:ext cx="6697649" cy="22848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fld id="{9A4482CB-6BA5-419A-B1BB-DF7478CCF951}" type="datetime1">
              <a:rPr lang="ko-KR" altLang="en-US" smtClean="0"/>
              <a:t>2015-12-31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921691" y="6356350"/>
            <a:ext cx="2743200" cy="365125"/>
          </a:xfrm>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174253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7469843-BD1A-47E7-A2BB-197220B173B6}" type="datetime1">
              <a:rPr lang="ko-KR" altLang="en-US" smtClean="0"/>
              <a:t>2015-12-31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222929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18F1B78-3988-4143-A9BC-8F1C94A8D24C}" type="datetime1">
              <a:rPr lang="ko-KR" altLang="en-US" smtClean="0"/>
              <a:t>2015-12-31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3507632579"/>
      </p:ext>
    </p:extLst>
  </p:cSld>
  <p:clrMapOvr>
    <a:masterClrMapping/>
  </p:clrMapOvr>
  <p:timing>
    <p:tnLst>
      <p:par>
        <p:cTn id="1" dur="indefinite" restart="never" nodeType="tmRoot"/>
      </p:par>
    </p:tnLst>
  </p:timing>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reserve="1">
  <p:cSld name="제목 슬라이드">
    <p:bg>
      <p:bgPr shadeToTitle="0">
        <a:solidFill>
          <a:srgbClr val="ecebdc"/>
        </a:solidFill>
      </p:bgPr>
    </p:bg>
    <p:spTree>
      <p:nvGrpSpPr>
        <p:cNvPr id="1" name=""/>
        <p:cNvGrpSpPr/>
        <p:nvPr/>
      </p:nvGrpSpPr>
      <p:grpSpPr>
        <a:xfrm>
          <a:off x="0" y="0"/>
          <a:ext cx="0" cy="0"/>
          <a:chOff x="0" y="0"/>
          <a:chExt cx="0" cy="0"/>
        </a:xfrm>
      </p:grpSpPr>
      <p:sp>
        <p:nvSpPr>
          <p:cNvPr id="7" name="직사각형 6"/>
          <p:cNvSpPr/>
          <p:nvPr userDrawn="1"/>
        </p:nvSpPr>
        <p:spPr>
          <a:xfrm>
            <a:off x="259743" y="254441"/>
            <a:ext cx="7100514" cy="6376947"/>
          </a:xfrm>
          <a:prstGeom prst="rect">
            <a:avLst/>
          </a:prstGeom>
          <a:solidFill>
            <a:srgbClr val="0066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2" name="제목 1"/>
          <p:cNvSpPr>
            <a:spLocks noGrp="1"/>
          </p:cNvSpPr>
          <p:nvPr>
            <p:ph type="ctrTitle" idx="0"/>
          </p:nvPr>
        </p:nvSpPr>
        <p:spPr>
          <a:xfrm>
            <a:off x="426720" y="899727"/>
            <a:ext cx="6697649" cy="897268"/>
          </a:xfrm>
        </p:spPr>
        <p:txBody>
          <a:bodyPr anchor="b">
            <a:normAutofit lnSpcReduction="0"/>
          </a:bodyPr>
          <a:lstStyle>
            <a:lvl1pPr algn="l">
              <a:defRPr sz="3500" b="1">
                <a:solidFill>
                  <a:schemeClr val="bg1"/>
                </a:solidFill>
              </a:defRPr>
            </a:lvl1pPr>
          </a:lstStyle>
          <a:p>
            <a:pPr lvl="0">
              <a:defRPr lang="ko-KR" altLang="en-US"/>
            </a:pPr>
            <a:r>
              <a:rPr lang="ko-KR" altLang="en-US"/>
              <a:t>마스터 제목 스타일 편집</a:t>
            </a:r>
            <a:endParaRPr lang="ko-KR" altLang="en-US"/>
          </a:p>
        </p:txBody>
      </p:sp>
      <p:sp>
        <p:nvSpPr>
          <p:cNvPr id="3" name="부제목 2"/>
          <p:cNvSpPr>
            <a:spLocks noGrp="1"/>
          </p:cNvSpPr>
          <p:nvPr>
            <p:ph type="subTitle" idx="1"/>
          </p:nvPr>
        </p:nvSpPr>
        <p:spPr>
          <a:xfrm>
            <a:off x="426720" y="1937282"/>
            <a:ext cx="6697649" cy="22848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defRPr lang="ko-KR" altLang="en-US"/>
            </a:pPr>
            <a:r>
              <a:rPr lang="ko-KR" altLang="en-US"/>
              <a:t>마스터 부제목 스타일 편집</a:t>
            </a:r>
            <a:endParaRPr lang="ko-KR" altLang="en-US"/>
          </a:p>
        </p:txBody>
      </p:sp>
      <p:sp>
        <p:nvSpPr>
          <p:cNvPr id="4" name="날짜 개체 틀 3"/>
          <p:cNvSpPr>
            <a:spLocks noGrp="1"/>
          </p:cNvSpPr>
          <p:nvPr>
            <p:ph type="dt" sz="half" idx="10"/>
          </p:nvPr>
        </p:nvSpPr>
        <p:spPr/>
        <p:txBody>
          <a:bodyPr/>
          <a:lstStyle/>
          <a:p>
            <a:pPr lvl="0">
              <a:defRPr lang="ko-KR" altLang="en-US"/>
            </a:pPr>
            <a:fld id="{9A4482CB-6BA5-419A-B1BB-DF7478CCF951}" type="datetime1">
              <a:rPr lang="ko-KR" altLang="en-US"/>
              <a:pPr lvl="0">
                <a:defRPr lang="ko-KR" altLang="en-US"/>
              </a:pPr>
              <a:t>2016-01-07</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a:xfrm>
            <a:off x="8921691" y="6356350"/>
            <a:ext cx="2743200" cy="365125"/>
          </a:xfrm>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a:xfrm>
            <a:off x="838200" y="365125"/>
            <a:ext cx="10515600" cy="732155"/>
          </a:xfrm>
        </p:spPr>
        <p:txBody>
          <a:bodyPr/>
          <a:lstStyle>
            <a:lvl1pPr>
              <a:defRPr b="1">
                <a:solidFill>
                  <a:srgbClr val="0066be"/>
                </a:solidFill>
              </a:defRPr>
            </a:lvl1pP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p:txBody>
          <a:bodyPr/>
          <a:lstStyle>
            <a:lvl1pPr>
              <a:defRPr>
                <a:solidFill>
                  <a:srgbClr val="232323"/>
                </a:solidFill>
              </a:defRPr>
            </a:lvl1pPr>
            <a:lvl2pPr>
              <a:defRPr>
                <a:solidFill>
                  <a:srgbClr val="232323"/>
                </a:solidFill>
              </a:defRPr>
            </a:lvl2pPr>
            <a:lvl3pPr>
              <a:defRPr>
                <a:solidFill>
                  <a:srgbClr val="232323"/>
                </a:solidFill>
              </a:defRPr>
            </a:lvl3pPr>
            <a:lvl4pPr>
              <a:defRPr>
                <a:solidFill>
                  <a:srgbClr val="232323"/>
                </a:solidFill>
              </a:defRPr>
            </a:lvl4pPr>
            <a:lvl5pPr>
              <a:defRPr>
                <a:solidFill>
                  <a:srgbClr val="232323"/>
                </a:solidFill>
              </a:defRPr>
            </a:lvl5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D704027F-A5DF-4DB0-BB5E-282E903BA604}" type="datetime1">
              <a:rPr lang="ko-KR" altLang="en-US"/>
              <a:pPr lvl="0">
                <a:defRPr lang="ko-KR" altLang="en-US"/>
              </a:pPr>
              <a:t>2016-01-07</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a:xfrm>
            <a:off x="8931118" y="6356350"/>
            <a:ext cx="2743200" cy="365125"/>
          </a:xfrm>
        </p:spPr>
        <p:txBody>
          <a:bodyPr/>
          <a:lstStyle/>
          <a:p>
            <a:pPr lvl="0">
              <a:defRPr lang="ko-KR" altLang="en-US"/>
            </a:pPr>
            <a:fld id="{FE150C24-AA4D-4CD8-91C7-5A50E7823163}" type="slidenum">
              <a:rPr lang="ko-KR" altLang="en-US"/>
              <a:pPr lvl="0">
                <a:defRPr lang="ko-KR" altLang="en-US"/>
              </a:pPr>
              <a:t>‹#›</a:t>
            </a:fld>
            <a:endParaRPr lang="ko-KR" altLang="en-US"/>
          </a:p>
        </p:txBody>
      </p:sp>
      <p:cxnSp>
        <p:nvCxnSpPr>
          <p:cNvPr id="8" name="직선 연결선 7"/>
          <p:cNvCxnSpPr/>
          <p:nvPr userDrawn="1"/>
        </p:nvCxnSpPr>
        <p:spPr>
          <a:xfrm>
            <a:off x="838200" y="1192696"/>
            <a:ext cx="10515600" cy="0"/>
          </a:xfrm>
          <a:prstGeom prst="line">
            <a:avLst/>
          </a:prstGeom>
          <a:ln w="19050">
            <a:solidFill>
              <a:srgbClr val="0066b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mc="http://schemas.openxmlformats.org/markup-compatibility/2006" xmlns:hp="http://schemas.haansoft.com/office/presentation/8.0" mc:Ignorable="hp" hp:hslDur="500"/>
</p:sldLayout>
</file>

<file path=ppt/slideLayouts/slideLayout1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831850" y="1709738"/>
            <a:ext cx="10515600" cy="2852737"/>
          </a:xfrm>
        </p:spPr>
        <p:txBody>
          <a:bodyPr anchor="b"/>
          <a:lstStyle>
            <a:lvl1pPr>
              <a:defRPr sz="6000"/>
            </a:lvl1p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날짜 개체 틀 3"/>
          <p:cNvSpPr>
            <a:spLocks noGrp="1"/>
          </p:cNvSpPr>
          <p:nvPr>
            <p:ph type="dt" sz="half" idx="10"/>
          </p:nvPr>
        </p:nvSpPr>
        <p:spPr/>
        <p:txBody>
          <a:bodyPr/>
          <a:lstStyle/>
          <a:p>
            <a:pPr lvl="0">
              <a:defRPr lang="ko-KR" altLang="en-US"/>
            </a:pPr>
            <a:fld id="{C90624F3-1261-4349-8FA1-CC02DAA35899}" type="datetime1">
              <a:rPr lang="ko-KR" altLang="en-US"/>
              <a:pPr lvl="0">
                <a:defRPr lang="ko-KR" altLang="en-US"/>
              </a:pPr>
              <a:t>2016-01-07</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콘텐츠 2개"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날짜 개체 틀 4"/>
          <p:cNvSpPr>
            <a:spLocks noGrp="1"/>
          </p:cNvSpPr>
          <p:nvPr>
            <p:ph type="dt" sz="half" idx="10"/>
          </p:nvPr>
        </p:nvSpPr>
        <p:spPr/>
        <p:txBody>
          <a:bodyPr/>
          <a:lstStyle/>
          <a:p>
            <a:pPr lvl="0">
              <a:defRPr lang="ko-KR" altLang="en-US"/>
            </a:pPr>
            <a:fld id="{B069A13B-C207-49EC-8727-27D4E7FF7581}" type="datetime1">
              <a:rPr lang="ko-KR" altLang="en-US"/>
              <a:pPr lvl="0">
                <a:defRPr lang="ko-KR" altLang="en-US"/>
              </a:pPr>
              <a:t>2016-01-07</a:t>
            </a:fld>
            <a:endParaRPr lang="ko-KR" altLang="en-US"/>
          </a:p>
        </p:txBody>
      </p:sp>
      <p:sp>
        <p:nvSpPr>
          <p:cNvPr id="6" name="바닥글 개체 틀 5"/>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6"/>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비교"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idx="0"/>
          </p:nvPr>
        </p:nvSpPr>
        <p:spPr>
          <a:xfrm>
            <a:off x="839788" y="365125"/>
            <a:ext cx="10515600" cy="1325563"/>
          </a:xfrm>
        </p:spPr>
        <p:txBody>
          <a:body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lang="ko-KR" altLang="en-US"/>
            </a:pPr>
            <a:r>
              <a:rPr lang="ko-KR" altLang="en-US"/>
              <a:t>마스터 텍스트 스타일을 편집합니다</a:t>
            </a:r>
            <a:endParaRPr lang="ko-KR" altLang="en-US"/>
          </a:p>
        </p:txBody>
      </p:sp>
      <p:sp>
        <p:nvSpPr>
          <p:cNvPr id="4" name="내용 개체 틀 3"/>
          <p:cNvSpPr>
            <a:spLocks noGrp="1"/>
          </p:cNvSpPr>
          <p:nvPr>
            <p:ph sz="half" idx="2"/>
          </p:nvPr>
        </p:nvSpPr>
        <p:spPr>
          <a:xfrm>
            <a:off x="839788" y="2505075"/>
            <a:ext cx="5157787" cy="3684588"/>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lang="ko-KR" altLang="en-US"/>
            </a:pPr>
            <a:r>
              <a:rPr lang="ko-KR" altLang="en-US"/>
              <a:t>마스터 텍스트 스타일을 편집합니다</a:t>
            </a:r>
            <a:endParaRPr lang="ko-KR" altLang="en-US"/>
          </a:p>
        </p:txBody>
      </p:sp>
      <p:sp>
        <p:nvSpPr>
          <p:cNvPr id="6" name="내용 개체 틀 5"/>
          <p:cNvSpPr>
            <a:spLocks noGrp="1"/>
          </p:cNvSpPr>
          <p:nvPr>
            <p:ph sz="quarter" idx="4"/>
          </p:nvPr>
        </p:nvSpPr>
        <p:spPr>
          <a:xfrm>
            <a:off x="6172200" y="2505075"/>
            <a:ext cx="5183188" cy="3684588"/>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날짜 개체 틀 6"/>
          <p:cNvSpPr>
            <a:spLocks noGrp="1"/>
          </p:cNvSpPr>
          <p:nvPr>
            <p:ph type="dt" sz="half" idx="10"/>
          </p:nvPr>
        </p:nvSpPr>
        <p:spPr/>
        <p:txBody>
          <a:bodyPr/>
          <a:lstStyle/>
          <a:p>
            <a:pPr lvl="0">
              <a:defRPr lang="ko-KR" altLang="en-US"/>
            </a:pPr>
            <a:fld id="{6CDF000B-DFB4-4B70-A1BE-3559BE293D3F}" type="datetime1">
              <a:rPr lang="ko-KR" altLang="en-US"/>
              <a:pPr lvl="0">
                <a:defRPr lang="ko-KR" altLang="en-US"/>
              </a:pPr>
              <a:t>2016-01-07</a:t>
            </a:fld>
            <a:endParaRPr lang="ko-KR" altLang="en-US"/>
          </a:p>
        </p:txBody>
      </p:sp>
      <p:sp>
        <p:nvSpPr>
          <p:cNvPr id="8" name="바닥글 개체 틀 7"/>
          <p:cNvSpPr>
            <a:spLocks noGrp="1"/>
          </p:cNvSpPr>
          <p:nvPr>
            <p:ph type="ftr" sz="quarter" idx="11"/>
          </p:nvPr>
        </p:nvSpPr>
        <p:spPr/>
        <p:txBody>
          <a:bodyPr/>
          <a:lstStyle/>
          <a:p>
            <a:pPr lvl="0">
              <a:defRPr lang="ko-KR" altLang="en-US"/>
            </a:pPr>
            <a:r>
              <a:rPr lang="ko-KR" altLang="en-US"/>
              <a:t/>
            </a:r>
            <a:endParaRPr lang="ko-KR" altLang="en-US"/>
          </a:p>
        </p:txBody>
      </p:sp>
      <p:sp>
        <p:nvSpPr>
          <p:cNvPr id="9" name="슬라이드 번호 개체 틀 8"/>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날짜 개체 틀 2"/>
          <p:cNvSpPr>
            <a:spLocks noGrp="1"/>
          </p:cNvSpPr>
          <p:nvPr>
            <p:ph type="dt" sz="half" idx="10"/>
          </p:nvPr>
        </p:nvSpPr>
        <p:spPr/>
        <p:txBody>
          <a:bodyPr/>
          <a:lstStyle/>
          <a:p>
            <a:pPr lvl="0">
              <a:defRPr lang="ko-KR" altLang="en-US"/>
            </a:pPr>
            <a:fld id="{ED267016-71B0-4603-BBFE-956FA452E2D1}" type="datetime1">
              <a:rPr lang="ko-KR" altLang="en-US"/>
              <a:pPr lvl="0">
                <a:defRPr lang="ko-KR" altLang="en-US"/>
              </a:pPr>
              <a:t>2016-01-07</a:t>
            </a:fld>
            <a:endParaRPr lang="ko-KR" altLang="en-US"/>
          </a:p>
        </p:txBody>
      </p:sp>
      <p:sp>
        <p:nvSpPr>
          <p:cNvPr id="4" name="바닥글 개체 틀 3"/>
          <p:cNvSpPr>
            <a:spLocks noGrp="1"/>
          </p:cNvSpPr>
          <p:nvPr>
            <p:ph type="ftr" sz="quarter" idx="11"/>
          </p:nvPr>
        </p:nvSpPr>
        <p:spPr/>
        <p:txBody>
          <a:bodyPr/>
          <a:lstStyle/>
          <a:p>
            <a:pPr lvl="0">
              <a:defRPr lang="ko-KR" altLang="en-US"/>
            </a:pPr>
            <a:r>
              <a:rPr lang="ko-KR" altLang="en-US"/>
              <a:t/>
            </a:r>
            <a:endParaRPr lang="ko-KR" altLang="en-US"/>
          </a:p>
        </p:txBody>
      </p:sp>
      <p:sp>
        <p:nvSpPr>
          <p:cNvPr id="5" name="슬라이드 번호 개체 틀 4"/>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lvl="0">
              <a:defRPr lang="ko-KR" altLang="en-US"/>
            </a:pPr>
            <a:fld id="{CAE436D1-BAF2-4110-B4EE-BC3791F6F456}" type="datetime1">
              <a:rPr lang="ko-KR" altLang="en-US"/>
              <a:pPr lvl="0">
                <a:defRPr lang="ko-KR" altLang="en-US"/>
              </a:pPr>
              <a:t>2016-01-07</a:t>
            </a:fld>
            <a:endParaRPr lang="ko-KR" altLang="en-US"/>
          </a:p>
        </p:txBody>
      </p:sp>
      <p:sp>
        <p:nvSpPr>
          <p:cNvPr id="3" name="바닥글 개체 틀 2"/>
          <p:cNvSpPr>
            <a:spLocks noGrp="1"/>
          </p:cNvSpPr>
          <p:nvPr>
            <p:ph type="ftr" sz="quarter" idx="11"/>
          </p:nvPr>
        </p:nvSpPr>
        <p:spPr/>
        <p:txBody>
          <a:bodyPr/>
          <a:lstStyle/>
          <a:p>
            <a:pPr lvl="0">
              <a:defRPr lang="ko-KR" altLang="en-US"/>
            </a:pPr>
            <a:r>
              <a:rPr lang="ko-KR" altLang="en-US"/>
              <a:t/>
            </a:r>
            <a:endParaRPr lang="ko-KR" altLang="en-US"/>
          </a:p>
        </p:txBody>
      </p:sp>
      <p:sp>
        <p:nvSpPr>
          <p:cNvPr id="4" name="슬라이드 번호 개체 틀 3"/>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콘텐츠"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idx="0"/>
          </p:nvPr>
        </p:nvSpPr>
        <p:spPr>
          <a:xfrm>
            <a:off x="839788" y="457200"/>
            <a:ext cx="3932237" cy="1600200"/>
          </a:xfrm>
        </p:spPr>
        <p:txBody>
          <a:bodyPr anchor="b"/>
          <a:lstStyle>
            <a:lvl1pPr>
              <a:defRPr sz="3200"/>
            </a:lvl1pP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lang="ko-KR" altLang="en-US"/>
            </a:pPr>
            <a:r>
              <a:rPr lang="ko-KR" altLang="en-US"/>
              <a:t>마스터 텍스트 스타일을 편집합니다</a:t>
            </a:r>
            <a:endParaRPr lang="ko-KR" altLang="en-US"/>
          </a:p>
        </p:txBody>
      </p:sp>
      <p:sp>
        <p:nvSpPr>
          <p:cNvPr id="5" name="날짜 개체 틀 4"/>
          <p:cNvSpPr>
            <a:spLocks noGrp="1"/>
          </p:cNvSpPr>
          <p:nvPr>
            <p:ph type="dt" sz="half" idx="10"/>
          </p:nvPr>
        </p:nvSpPr>
        <p:spPr/>
        <p:txBody>
          <a:bodyPr/>
          <a:lstStyle/>
          <a:p>
            <a:pPr lvl="0">
              <a:defRPr lang="ko-KR" altLang="en-US"/>
            </a:pPr>
            <a:fld id="{068795F3-BF2C-4AFF-A57E-2608F9928445}" type="datetime1">
              <a:rPr lang="ko-KR" altLang="en-US"/>
              <a:pPr lvl="0">
                <a:defRPr lang="ko-KR" altLang="en-US"/>
              </a:pPr>
              <a:t>2016-01-07</a:t>
            </a:fld>
            <a:endParaRPr lang="ko-KR" altLang="en-US"/>
          </a:p>
        </p:txBody>
      </p:sp>
      <p:sp>
        <p:nvSpPr>
          <p:cNvPr id="6" name="바닥글 개체 틀 5"/>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6"/>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solidFill>
          <a:srgbClr val="ECEBDC"/>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32155"/>
          </a:xfrm>
        </p:spPr>
        <p:txBody>
          <a:bodyPr/>
          <a:lstStyle>
            <a:lvl1pPr>
              <a:defRPr b="1">
                <a:solidFill>
                  <a:srgbClr val="0066BE"/>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a:solidFill>
                  <a:srgbClr val="232323"/>
                </a:solidFill>
              </a:defRPr>
            </a:lvl1pPr>
            <a:lvl2pPr>
              <a:defRPr>
                <a:solidFill>
                  <a:srgbClr val="232323"/>
                </a:solidFill>
              </a:defRPr>
            </a:lvl2pPr>
            <a:lvl3pPr>
              <a:defRPr>
                <a:solidFill>
                  <a:srgbClr val="232323"/>
                </a:solidFill>
              </a:defRPr>
            </a:lvl3pPr>
            <a:lvl4pPr>
              <a:defRPr>
                <a:solidFill>
                  <a:srgbClr val="232323"/>
                </a:solidFill>
              </a:defRPr>
            </a:lvl4pPr>
            <a:lvl5pPr>
              <a:defRPr>
                <a:solidFill>
                  <a:srgbClr val="232323"/>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D704027F-A5DF-4DB0-BB5E-282E903BA604}" type="datetime1">
              <a:rPr lang="ko-KR" altLang="en-US" smtClean="0"/>
              <a:t>2015-12-31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931118" y="6356350"/>
            <a:ext cx="2743200" cy="365125"/>
          </a:xfrm>
        </p:spPr>
        <p:txBody>
          <a:bodyPr/>
          <a:lstStyle/>
          <a:p>
            <a:fld id="{FE150C24-AA4D-4CD8-91C7-5A50E7823163}" type="slidenum">
              <a:rPr lang="ko-KR" altLang="en-US" smtClean="0"/>
              <a:t>‹#›</a:t>
            </a:fld>
            <a:endParaRPr lang="ko-KR" altLang="en-US"/>
          </a:p>
        </p:txBody>
      </p:sp>
      <p:cxnSp>
        <p:nvCxnSpPr>
          <p:cNvPr id="8" name="직선 연결선 7"/>
          <p:cNvCxnSpPr/>
          <p:nvPr userDrawn="1"/>
        </p:nvCxnSpPr>
        <p:spPr>
          <a:xfrm>
            <a:off x="838200" y="1192696"/>
            <a:ext cx="10515600" cy="0"/>
          </a:xfrm>
          <a:prstGeom prst="line">
            <a:avLst/>
          </a:prstGeom>
          <a:ln w="19050">
            <a:solidFill>
              <a:srgbClr val="0066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041435"/>
      </p:ext>
    </p:extLst>
  </p:cSld>
  <p:clrMapOvr>
    <a:masterClrMapping/>
  </p:clrMapOvr>
  <p:timing>
    <p:tnLst>
      <p:par>
        <p:cTn id="1" dur="indefinite" restart="never" nodeType="tmRoot"/>
      </p:par>
    </p:tnLst>
  </p:timing>
</p:sldLayout>
</file>

<file path=ppt/slideLayouts/slideLayout2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그림"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idx="0"/>
          </p:nvPr>
        </p:nvSpPr>
        <p:spPr>
          <a:xfrm>
            <a:off x="839788" y="457200"/>
            <a:ext cx="3932237" cy="1600200"/>
          </a:xfrm>
        </p:spPr>
        <p:txBody>
          <a:bodyPr anchor="b"/>
          <a:lstStyle>
            <a:lvl1pPr>
              <a:defRPr sz="3200"/>
            </a:lvl1pPr>
          </a:lstStyle>
          <a:p>
            <a:pPr lvl="0">
              <a:defRPr lang="ko-KR" altLang="en-US"/>
            </a:pPr>
            <a:r>
              <a:rPr lang="ko-KR" altLang="en-US"/>
              <a:t>마스터 제목 스타일 편집</a:t>
            </a:r>
            <a:endParaRPr lang="ko-KR" altLang="en-US"/>
          </a:p>
        </p:txBody>
      </p:sp>
      <p:sp>
        <p:nvSpPr>
          <p:cNvPr id="3" name="그림 개체 틀 2"/>
          <p:cNvSpPr>
            <a:spLocks noGrp="1" noTextEdit="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lang="ko-KR" altLang="en-US"/>
            </a:pPr>
            <a:r>
              <a:rPr lang="ko-KR" altLang="en-US"/>
              <a:t>마스터 텍스트 스타일을 편집합니다</a:t>
            </a:r>
            <a:endParaRPr lang="ko-KR" altLang="en-US"/>
          </a:p>
        </p:txBody>
      </p:sp>
      <p:sp>
        <p:nvSpPr>
          <p:cNvPr id="5" name="날짜 개체 틀 4"/>
          <p:cNvSpPr>
            <a:spLocks noGrp="1"/>
          </p:cNvSpPr>
          <p:nvPr>
            <p:ph type="dt" sz="half" idx="10"/>
          </p:nvPr>
        </p:nvSpPr>
        <p:spPr/>
        <p:txBody>
          <a:bodyPr/>
          <a:lstStyle/>
          <a:p>
            <a:pPr lvl="0">
              <a:defRPr lang="ko-KR" altLang="en-US"/>
            </a:pPr>
            <a:fld id="{56F99B02-6B5A-4015-8780-DA392778EA96}" type="datetime1">
              <a:rPr lang="ko-KR" altLang="en-US"/>
              <a:pPr lvl="0">
                <a:defRPr lang="ko-KR" altLang="en-US"/>
              </a:pPr>
              <a:t>2016-01-07</a:t>
            </a:fld>
            <a:endParaRPr lang="ko-KR" altLang="en-US"/>
          </a:p>
        </p:txBody>
      </p:sp>
      <p:sp>
        <p:nvSpPr>
          <p:cNvPr id="6" name="바닥글 개체 틀 5"/>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6"/>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세로 텍스트"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A7469843-BD1A-47E7-A2BB-197220B173B6}" type="datetime1">
              <a:rPr lang="ko-KR" altLang="en-US"/>
              <a:pPr lvl="0">
                <a:defRPr lang="ko-KR" altLang="en-US"/>
              </a:pPr>
              <a:t>2016-01-07</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텍스트"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724900" y="365125"/>
            <a:ext cx="2628900" cy="5811838"/>
          </a:xfrm>
        </p:spPr>
        <p:txBody>
          <a:bodyPr vert="eaVert"/>
          <a:lstStyle/>
          <a:p>
            <a:pPr lvl="0">
              <a:defRPr lang="ko-KR" altLang="en-US"/>
            </a:pPr>
            <a:r>
              <a:rPr lang="ko-KR" altLang="en-US"/>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018F1B78-3988-4143-A9BC-8F1C94A8D24C}" type="datetime1">
              <a:rPr lang="ko-KR" altLang="en-US"/>
              <a:pPr lvl="0">
                <a:defRPr lang="ko-KR" altLang="en-US"/>
              </a:pPr>
              <a:t>2016-01-07</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90624F3-1261-4349-8FA1-CC02DAA35899}" type="datetime1">
              <a:rPr lang="ko-KR" altLang="en-US" smtClean="0"/>
              <a:t>2015-12-31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3518880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069A13B-C207-49EC-8727-27D4E7FF7581}" type="datetime1">
              <a:rPr lang="ko-KR" altLang="en-US" smtClean="0"/>
              <a:t>2015-12-31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6589150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CDF000B-DFB4-4B70-A1BE-3559BE293D3F}" type="datetime1">
              <a:rPr lang="ko-KR" altLang="en-US" smtClean="0"/>
              <a:t>2015-12-31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27016567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D267016-71B0-4603-BBFE-956FA452E2D1}" type="datetime1">
              <a:rPr lang="ko-KR" altLang="en-US" smtClean="0"/>
              <a:t>2015-12-31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3559824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AE436D1-BAF2-4110-B4EE-BC3791F6F456}" type="datetime1">
              <a:rPr lang="ko-KR" altLang="en-US" smtClean="0"/>
              <a:t>2015-12-31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13674585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68795F3-BF2C-4AFF-A57E-2608F9928445}" type="datetime1">
              <a:rPr lang="ko-KR" altLang="en-US" smtClean="0"/>
              <a:t>2015-12-31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417563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F99B02-6B5A-4015-8780-DA392778EA96}" type="datetime1">
              <a:rPr lang="ko-KR" altLang="en-US" smtClean="0"/>
              <a:t>2015-12-31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8736345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DC"/>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7B9C7-1586-4B1C-A218-E5F025B183C0}" type="datetime1">
              <a:rPr lang="ko-KR" altLang="en-US" smtClean="0"/>
              <a:t>2015-12-31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50C24-AA4D-4CD8-91C7-5A50E7823163}" type="slidenum">
              <a:rPr lang="ko-KR" altLang="en-US" smtClean="0"/>
              <a:t>‹#›</a:t>
            </a:fld>
            <a:endParaRPr lang="ko-KR" altLang="en-US"/>
          </a:p>
        </p:txBody>
      </p:sp>
    </p:spTree>
    <p:extLst>
      <p:ext uri="{BB962C8B-B14F-4D97-AF65-F5344CB8AC3E}">
        <p14:creationId xmlns:p14="http://schemas.microsoft.com/office/powerpoint/2010/main" val="7870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reserve="1">
  <p:cSld name="1_Office 테마">
    <p:bg>
      <p:bgPr shadeToTitle="0">
        <a:solidFill>
          <a:srgbClr val="ecebdc"/>
        </a:solidFill>
      </p:bgPr>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838200" y="365125"/>
            <a:ext cx="10515600" cy="1325563"/>
          </a:xfrm>
          <a:prstGeom prst="rect">
            <a:avLst/>
          </a:prstGeom>
        </p:spPr>
        <p:txBody>
          <a:bodyPr vert="horz" lIns="91440" tIns="45720" rIns="91440" bIns="45720" anchor="ctr">
            <a:normAutofit lnSpcReduction="0"/>
          </a:body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a:normAutofit lnSpcReduction="0"/>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anchor="ctr"/>
          <a:lstStyle>
            <a:lvl1pPr algn="l">
              <a:defRPr sz="1200">
                <a:solidFill>
                  <a:schemeClr val="tx1">
                    <a:tint val="75000"/>
                  </a:schemeClr>
                </a:solidFill>
              </a:defRPr>
            </a:lvl1pPr>
          </a:lstStyle>
          <a:p>
            <a:pPr lvl="0">
              <a:defRPr lang="ko-KR" altLang="en-US"/>
            </a:pPr>
            <a:fld id="{57B7B9C7-1586-4B1C-A218-E5F025B183C0}" type="datetime1">
              <a:rPr lang="ko-KR" altLang="en-US"/>
              <a:pPr lvl="0">
                <a:defRPr lang="ko-KR" altLang="en-US"/>
              </a:pPr>
              <a:t>2016-01-07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lang="ko-KR" altLang="en-US"/>
            </a:pPr>
            <a:r>
              <a:rPr lang="ko-KR" altLang="en-US"/>
              <a:t/>
            </a:r>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anchor="ctr"/>
          <a:lstStyle>
            <a:lvl1pPr algn="r">
              <a:defRPr sz="1200">
                <a:solidFill>
                  <a:schemeClr val="tx1">
                    <a:tint val="75000"/>
                  </a:schemeClr>
                </a:solidFill>
              </a:defRPr>
            </a:lvl1pPr>
          </a:lstStyle>
          <a:p>
            <a:pPr lvl="0">
              <a:defRPr lang="ko-KR" altLang="en-US"/>
            </a:pPr>
            <a:fld id="{FE150C24-AA4D-4CD8-91C7-5A50E7823163}"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xmlns:mc="http://schemas.openxmlformats.org/markup-compatibility/2006" xmlns:hp="http://schemas.haansoft.com/office/presentation/8.0" mc:Ignorable="hp" hp:hslDur="500"/>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agiletortoise.com/drafts" TargetMode="External" /><Relationship Id="rId3" Type="http://schemas.openxmlformats.org/officeDocument/2006/relationships/hyperlink" Target="file:///https://itunes.apple.com/us/app/drafts/id502385074?mt=8&amp;ign-mpt=uo%3D4" TargetMode="External" /><Relationship Id="rId4" Type="http://schemas.openxmlformats.org/officeDocument/2006/relationships/hyperlink" Target="file:///https://itunes.apple.com/us/app/drafts-for-ipad/id542797283?mt=8&amp;ign-mpt=uo%3D4" TargetMode="External" /><Relationship Id="rId5" Type="http://schemas.openxmlformats.org/officeDocument/2006/relationships/hyperlink" Target="file:///https://itunes.apple.com/us/app/byword/id482063361?mt=8" TargetMode="External" /><Relationship Id="rId6" Type="http://schemas.openxmlformats.org/officeDocument/2006/relationships/hyperlink" Target="file:///https://itunes.apple.com/us/app/write-for-dropbox-plain-text/id587363157?mt=8#" TargetMode="External" /><Relationship Id="rId7" Type="http://schemas.openxmlformats.org/officeDocument/2006/relationships/hyperlink" Target="file:///https://itunes.apple.com/app/write-for-dropbox-beautiful/id638171770?ls=1&amp;mt=8#" TargetMode="External" /><Relationship Id="rId8" Type="http://schemas.openxmlformats.org/officeDocument/2006/relationships/hyperlink" Target="file:///https://itunes.apple.com/us/app/daedalus-touch-text-editor/id406964546#"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 Id="rId3" Type="http://schemas.openxmlformats.org/officeDocument/2006/relationships/image" Target="../media/image7.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ouapp.com/" TargetMode="External" /><Relationship Id="rId3" Type="http://schemas.openxmlformats.org/officeDocument/2006/relationships/hyperlink" Target="http://scriptogr.am/" TargetMode="External" /><Relationship Id="rId4" Type="http://schemas.openxmlformats.org/officeDocument/2006/relationships/hyperlink" Target="http://tumblr.com/" TargetMode="External" /><Relationship Id="rId5" Type="http://schemas.openxmlformats.org/officeDocument/2006/relationships/hyperlink" Target="http://clockworkengine.com/lightpaper-mac/" TargetMode="External" /><Relationship Id="rId6" Type="http://schemas.openxmlformats.org/officeDocument/2006/relationships/hyperlink" Target="file:///https://itunes.apple.com/us/app/ulysses-iii/id623795237?mt=12" TargetMode="External" /><Relationship Id="rId7" Type="http://schemas.openxmlformats.org/officeDocument/2006/relationships/hyperlink" Target="file:///https://itunes.apple.com/us/app/byword/id420212497?mt=12#" TargetMode="External" /><Relationship Id="rId8" Type="http://schemas.openxmlformats.org/officeDocument/2006/relationships/hyperlink" Target="http://lennienoh.com/markdown/#1_Byword" TargetMode="Externa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ctrTitle" idx="0"/>
          </p:nvPr>
        </p:nvSpPr>
        <p:spPr>
          <a:xfrm>
            <a:off x="426720" y="1011045"/>
            <a:ext cx="6697649" cy="1487057"/>
          </a:xfrm>
        </p:spPr>
        <p:txBody>
          <a:bodyPr>
            <a:normAutofit lnSpcReduction="0"/>
          </a:bodyPr>
          <a:lstStyle/>
          <a:p>
            <a:pPr lvl="0">
              <a:defRPr lang="ko-KR" altLang="en-US"/>
            </a:pPr>
            <a:r>
              <a:rPr lang="en-US" altLang="ko-KR"/>
              <a:t>Title</a:t>
            </a:r>
            <a:r>
              <a:rPr lang="ko-KR" altLang="en-US"/>
              <a:t> </a:t>
            </a:r>
            <a:r>
              <a:rPr lang="en-US" altLang="ko-KR"/>
              <a:t>: Markdown</a:t>
            </a:r>
            <a:r>
              <a:rPr lang="ko-KR" altLang="en-US"/>
              <a:t>소개와</a:t>
            </a:r>
            <a:r>
              <a:rPr lang="en-US" altLang="ko-KR"/>
              <a:t> </a:t>
            </a:r>
            <a:r>
              <a:rPr lang="ko-KR" altLang="en-US"/>
              <a:t>사용법</a:t>
            </a:r>
            <a:endParaRPr lang="ko-KR" altLang="en-US"/>
          </a:p>
        </p:txBody>
      </p:sp>
      <p:sp>
        <p:nvSpPr>
          <p:cNvPr id="3" name="부제목 2"/>
          <p:cNvSpPr>
            <a:spLocks noGrp="1"/>
          </p:cNvSpPr>
          <p:nvPr>
            <p:ph type="subTitle" idx="1"/>
          </p:nvPr>
        </p:nvSpPr>
        <p:spPr>
          <a:xfrm>
            <a:off x="426720" y="2498102"/>
            <a:ext cx="6697649" cy="750258"/>
          </a:xfrm>
        </p:spPr>
        <p:txBody>
          <a:bodyPr/>
          <a:lstStyle/>
          <a:p>
            <a:pPr lvl="0">
              <a:defRPr lang="ko-KR" altLang="en-US"/>
            </a:pPr>
            <a:r>
              <a:rPr lang="en-US" altLang="ko-KR" i="1"/>
              <a:t>Subtitle</a:t>
            </a:r>
            <a:endParaRPr lang="ko-KR" altLang="en-US" i="1"/>
          </a:p>
        </p:txBody>
      </p:sp>
      <p:sp>
        <p:nvSpPr>
          <p:cNvPr id="4" name="TextBox 3"/>
          <p:cNvSpPr txBox="1"/>
          <p:nvPr/>
        </p:nvSpPr>
        <p:spPr>
          <a:xfrm>
            <a:off x="4998824" y="5963478"/>
            <a:ext cx="2125545" cy="359217"/>
          </a:xfrm>
          <a:prstGeom prst="rect">
            <a:avLst/>
          </a:prstGeom>
          <a:noFill/>
        </p:spPr>
        <p:txBody>
          <a:bodyPr wrap="square">
            <a:spAutoFit/>
          </a:bodyPr>
          <a:lstStyle/>
          <a:p>
            <a:pPr algn="r">
              <a:defRPr lang="ko-KR" altLang="en-US"/>
            </a:pPr>
            <a:r>
              <a:rPr lang="en-US" altLang="ko-KR">
                <a:solidFill>
                  <a:schemeClr val="bg1"/>
                </a:solidFill>
              </a:rPr>
              <a:t>Name</a:t>
            </a:r>
            <a:r>
              <a:rPr lang="ko-KR" altLang="en-US">
                <a:solidFill>
                  <a:schemeClr val="bg1"/>
                </a:solidFill>
              </a:rPr>
              <a:t> : 김연욱</a:t>
            </a:r>
            <a:endParaRPr lang="ko-KR" altLang="en-US">
              <a:solidFill>
                <a:schemeClr val="bg1"/>
              </a:solidFill>
            </a:endParaRPr>
          </a:p>
        </p:txBody>
      </p:sp>
      <p:sp>
        <p:nvSpPr>
          <p:cNvPr id="5" name="슬라이드 번호 개체 틀 4"/>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1</a:t>
            </a:fld>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marL="360045" lvl="0" indent="0">
              <a:spcBef>
                <a:spcPct val="33000"/>
              </a:spcBef>
              <a:buNone/>
              <a:defRPr lang="ko-KR" altLang="en-US"/>
            </a:pPr>
            <a:r>
              <a:rPr lang="en-US" altLang="ko-KR" sz="4400"/>
              <a:t>Markdown</a:t>
            </a:r>
            <a:r>
              <a:rPr lang="ko-KR" altLang="en-US" sz="4400"/>
              <a:t> 에디터 (</a:t>
            </a:r>
            <a:r>
              <a:rPr lang="en-US" altLang="ko-KR" sz="4400" b="1"/>
              <a:t>iOS</a:t>
            </a:r>
            <a:r>
              <a:rPr lang="ko-KR" altLang="en-US" sz="4400"/>
              <a:t>)</a:t>
            </a:r>
            <a:endParaRPr lang="ko-KR" altLang="en-US" sz="4400"/>
          </a:p>
        </p:txBody>
      </p:sp>
      <p:sp>
        <p:nvSpPr>
          <p:cNvPr id="4" name="슬라이드 번호 개체 틀 5"/>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10</a:t>
            </a:fld>
            <a:endParaRPr lang="en-US" altLang="en-US"/>
          </a:p>
        </p:txBody>
      </p:sp>
      <p:sp>
        <p:nvSpPr>
          <p:cNvPr id="7" name=""/>
          <p:cNvSpPr txBox="1"/>
          <p:nvPr/>
        </p:nvSpPr>
        <p:spPr>
          <a:xfrm>
            <a:off x="845313" y="1326759"/>
            <a:ext cx="8018676" cy="4662561"/>
          </a:xfrm>
          <a:prstGeom prst="rect">
            <a:avLst/>
          </a:prstGeom>
        </p:spPr>
        <p:txBody>
          <a:bodyPr wrap="square">
            <a:spAutoFit/>
          </a:bodyPr>
          <a:p>
            <a:pPr>
              <a:defRPr lang="ko-KR" altLang="en-US"/>
            </a:pPr>
            <a:r>
              <a:rPr lang="ko-KR" altLang="ko-KR" sz="1500" b="1" i="0" u="sng">
                <a:solidFill>
                  <a:srgbClr val="21759b"/>
                </a:solidFill>
                <a:latin typeface="함초롬바탕"/>
                <a:ea typeface="함초롬바탕"/>
                <a:hlinkClick r:id="rId2"/>
              </a:rPr>
              <a:t>Drafts</a:t>
            </a:r>
            <a:endParaRPr lang="ko-KR" altLang="ko-KR" sz="1200" b="1" i="0" u="sng">
              <a:solidFill>
                <a:srgbClr val="21759b"/>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en-US" sz="1200" b="0" i="0" u="sng">
                <a:solidFill>
                  <a:srgbClr val="21759b"/>
                </a:solidFill>
                <a:latin typeface="함초롬바탕"/>
                <a:ea typeface="함초롬바탕"/>
              </a:rPr>
              <a:t>-</a:t>
            </a:r>
            <a:r>
              <a:rPr lang="ko-KR" altLang="ko-KR" sz="1200" b="0" i="0" u="sng">
                <a:solidFill>
                  <a:srgbClr val="21759b"/>
                </a:solidFill>
                <a:latin typeface="함초롬바탕"/>
                <a:ea typeface="함초롬바탕"/>
              </a:rPr>
              <a:t>D</a:t>
            </a:r>
            <a:r>
              <a:rPr lang="ko-KR" altLang="ko-KR" sz="1200" b="0" i="0" u="sng">
                <a:solidFill>
                  <a:srgbClr val="21759b"/>
                </a:solidFill>
                <a:latin typeface="함초롬바탕"/>
                <a:ea typeface="함초롬바탕"/>
                <a:hlinkClick r:id="rId3"/>
              </a:rPr>
              <a:t>rafts for iPhone</a:t>
            </a:r>
            <a:endParaRPr lang="ko-KR" altLang="ko-KR" sz="1200" b="0" i="0" u="sng">
              <a:solidFill>
                <a:srgbClr val="21759b"/>
              </a:solidFill>
              <a:latin typeface="함초롬바탕"/>
              <a:ea typeface="함초롬바탕"/>
            </a:endParaRPr>
          </a:p>
          <a:p>
            <a:pPr>
              <a:defRPr lang="ko-KR" altLang="en-US"/>
            </a:pPr>
            <a:r>
              <a:rPr lang="ko-KR" altLang="en-US" sz="1200" b="0" i="0" u="sng">
                <a:solidFill>
                  <a:srgbClr val="21759b"/>
                </a:solidFill>
                <a:latin typeface="함초롬바탕"/>
                <a:ea typeface="함초롬바탕"/>
              </a:rPr>
              <a:t>-</a:t>
            </a:r>
            <a:r>
              <a:rPr lang="ko-KR" altLang="ko-KR" sz="1200" b="0" i="0" u="sng">
                <a:solidFill>
                  <a:srgbClr val="21759b"/>
                </a:solidFill>
                <a:latin typeface="함초롬바탕"/>
                <a:ea typeface="함초롬바탕"/>
              </a:rPr>
              <a:t>D</a:t>
            </a:r>
            <a:r>
              <a:rPr lang="ko-KR" altLang="ko-KR" sz="1200" b="0" i="0" u="sng">
                <a:solidFill>
                  <a:srgbClr val="21759b"/>
                </a:solidFill>
                <a:latin typeface="함초롬바탕"/>
                <a:ea typeface="함초롬바탕"/>
                <a:hlinkClick r:id="rId4"/>
              </a:rPr>
              <a:t>rafts for iPhone</a:t>
            </a:r>
            <a:endParaRPr lang="ko-KR" altLang="ko-KR" sz="1200" b="0" i="0" u="sng">
              <a:solidFill>
                <a:srgbClr val="21759b"/>
              </a:solidFill>
              <a:latin typeface="함초롬바탕"/>
              <a:ea typeface="함초롬바탕"/>
            </a:endParaRPr>
          </a:p>
          <a:p>
            <a:pPr>
              <a:defRPr lang="ko-KR" altLang="en-US"/>
            </a:pPr>
            <a:r>
              <a:rPr lang="ko-KR" altLang="en-US" sz="1200" b="0" i="0">
                <a:solidFill>
                  <a:srgbClr val="000000"/>
                </a:solidFill>
                <a:latin typeface="함초롬바탕"/>
                <a:ea typeface="함초롬바탕"/>
              </a:rPr>
              <a:t>-</a:t>
            </a:r>
            <a:r>
              <a:rPr lang="ko-KR" altLang="ko-KR" sz="1200" b="0" i="0">
                <a:solidFill>
                  <a:srgbClr val="000000"/>
                </a:solidFill>
                <a:latin typeface="함초롬바탕"/>
                <a:ea typeface="함초롬바탕"/>
              </a:rPr>
              <a:t>유료(iPhone: $2.99, iPad:$3.99)</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500" b="1" i="0" u="sng">
                <a:solidFill>
                  <a:srgbClr val="21759b"/>
                </a:solidFill>
                <a:latin typeface="함초롬바탕"/>
                <a:ea typeface="함초롬바탕"/>
              </a:rPr>
              <a:t>B</a:t>
            </a:r>
            <a:r>
              <a:rPr lang="ko-KR" altLang="ko-KR" sz="1500" b="1" i="0" u="sng">
                <a:solidFill>
                  <a:srgbClr val="21759b"/>
                </a:solidFill>
                <a:latin typeface="함초롬바탕"/>
                <a:ea typeface="함초롬바탕"/>
                <a:hlinkClick r:id="rId5"/>
              </a:rPr>
              <a:t>yword for iOS</a:t>
            </a:r>
            <a:endParaRPr lang="ko-KR" altLang="ko-KR" sz="1200" b="1" i="0" u="sng">
              <a:solidFill>
                <a:srgbClr val="21759b"/>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en-US" sz="1200" b="0" i="0">
                <a:solidFill>
                  <a:srgbClr val="000000"/>
                </a:solidFill>
                <a:latin typeface="함초롬바탕"/>
                <a:ea typeface="함초롬바탕"/>
              </a:rPr>
              <a:t>-</a:t>
            </a:r>
            <a:r>
              <a:rPr lang="ko-KR" altLang="ko-KR" sz="1200" b="0" i="0">
                <a:solidFill>
                  <a:srgbClr val="000000"/>
                </a:solidFill>
                <a:latin typeface="함초롬바탕"/>
                <a:ea typeface="함초롬바탕"/>
              </a:rPr>
              <a:t>유료($4.99) 아이폰과 아이패드에서 함께 사용가능</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500" b="1" i="0">
                <a:solidFill>
                  <a:srgbClr val="000000"/>
                </a:solidFill>
                <a:latin typeface="함초롬바탕"/>
                <a:ea typeface="함초롬바탕"/>
              </a:rPr>
              <a:t>Write for Dropbox</a:t>
            </a:r>
            <a:endParaRPr lang="ko-KR" altLang="ko-KR" sz="1200" b="1"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en-US" sz="1200" b="0" i="0" u="sng">
                <a:solidFill>
                  <a:srgbClr val="21759b"/>
                </a:solidFill>
                <a:latin typeface="함초롬바탕"/>
                <a:ea typeface="함초롬바탕"/>
              </a:rPr>
              <a:t>-</a:t>
            </a:r>
            <a:r>
              <a:rPr lang="ko-KR" altLang="ko-KR" sz="1200" b="0" i="0" u="sng">
                <a:solidFill>
                  <a:srgbClr val="21759b"/>
                </a:solidFill>
                <a:latin typeface="함초롬바탕"/>
                <a:ea typeface="함초롬바탕"/>
              </a:rPr>
              <a:t>W</a:t>
            </a:r>
            <a:r>
              <a:rPr lang="ko-KR" altLang="ko-KR" sz="1200" b="0" i="0" u="sng">
                <a:solidFill>
                  <a:srgbClr val="21759b"/>
                </a:solidFill>
                <a:latin typeface="함초롬바탕"/>
                <a:ea typeface="함초롬바탕"/>
                <a:hlinkClick r:id="rId6"/>
              </a:rPr>
              <a:t>rite for Dropbox for iPhone</a:t>
            </a:r>
            <a:endParaRPr lang="ko-KR" altLang="ko-KR" sz="1200" b="0" i="0" u="sng">
              <a:solidFill>
                <a:srgbClr val="21759b"/>
              </a:solidFill>
              <a:latin typeface="함초롬바탕"/>
              <a:ea typeface="함초롬바탕"/>
            </a:endParaRPr>
          </a:p>
          <a:p>
            <a:pPr>
              <a:defRPr lang="ko-KR" altLang="en-US"/>
            </a:pPr>
            <a:r>
              <a:rPr lang="ko-KR" altLang="en-US" sz="1200" b="0" i="0" u="sng">
                <a:solidFill>
                  <a:srgbClr val="21759b"/>
                </a:solidFill>
                <a:latin typeface="함초롬바탕"/>
                <a:ea typeface="함초롬바탕"/>
              </a:rPr>
              <a:t>-</a:t>
            </a:r>
            <a:r>
              <a:rPr lang="ko-KR" altLang="ko-KR" sz="1200" b="0" i="0" u="sng">
                <a:solidFill>
                  <a:srgbClr val="21759b"/>
                </a:solidFill>
                <a:latin typeface="함초롬바탕"/>
                <a:ea typeface="함초롬바탕"/>
              </a:rPr>
              <a:t>W</a:t>
            </a:r>
            <a:r>
              <a:rPr lang="ko-KR" altLang="ko-KR" sz="1200" b="0" i="0" u="sng">
                <a:solidFill>
                  <a:srgbClr val="21759b"/>
                </a:solidFill>
                <a:latin typeface="함초롬바탕"/>
                <a:ea typeface="함초롬바탕"/>
                <a:hlinkClick r:id="rId7"/>
              </a:rPr>
              <a:t>rite for Dropbox for iPad</a:t>
            </a:r>
            <a:endParaRPr lang="ko-KR" altLang="ko-KR" sz="1200" b="0" i="0" u="sng">
              <a:solidFill>
                <a:srgbClr val="21759b"/>
              </a:solidFill>
              <a:latin typeface="함초롬바탕"/>
              <a:ea typeface="함초롬바탕"/>
            </a:endParaRPr>
          </a:p>
          <a:p>
            <a:pPr>
              <a:defRPr lang="ko-KR" altLang="en-US"/>
            </a:pPr>
            <a:r>
              <a:rPr lang="ko-KR" altLang="en-US" sz="1200" b="0" i="0">
                <a:solidFill>
                  <a:srgbClr val="000000"/>
                </a:solidFill>
                <a:latin typeface="함초롬바탕"/>
                <a:ea typeface="함초롬바탕"/>
              </a:rPr>
              <a:t>-</a:t>
            </a:r>
            <a:r>
              <a:rPr lang="ko-KR" altLang="ko-KR" sz="1200" b="0" i="0">
                <a:solidFill>
                  <a:srgbClr val="000000"/>
                </a:solidFill>
                <a:latin typeface="함초롬바탕"/>
                <a:ea typeface="함초롬바탕"/>
              </a:rPr>
              <a:t>유료(각각 $1.99)</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500" b="1" i="0" u="sng">
                <a:solidFill>
                  <a:srgbClr val="21759b"/>
                </a:solidFill>
                <a:latin typeface="함초롬바탕"/>
                <a:ea typeface="함초롬바탕"/>
              </a:rPr>
              <a:t>D</a:t>
            </a:r>
            <a:r>
              <a:rPr lang="ko-KR" altLang="ko-KR" sz="1500" b="1" i="0" u="sng">
                <a:solidFill>
                  <a:srgbClr val="21759b"/>
                </a:solidFill>
                <a:latin typeface="함초롬바탕"/>
                <a:ea typeface="함초롬바탕"/>
                <a:hlinkClick r:id="rId8"/>
              </a:rPr>
              <a:t>aedalus Touch</a:t>
            </a:r>
            <a:endParaRPr lang="ko-KR" altLang="ko-KR" sz="1200" b="1" i="0" u="sng">
              <a:solidFill>
                <a:srgbClr val="21759b"/>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en-US" sz="1200" b="0" i="0">
                <a:solidFill>
                  <a:srgbClr val="000000"/>
                </a:solidFill>
                <a:latin typeface="함초롬바탕"/>
                <a:ea typeface="함초롬바탕"/>
              </a:rPr>
              <a:t>-</a:t>
            </a:r>
            <a:r>
              <a:rPr lang="ko-KR" altLang="ko-KR" sz="1200" b="0" i="0">
                <a:solidFill>
                  <a:srgbClr val="000000"/>
                </a:solidFill>
                <a:latin typeface="함초롬바탕"/>
                <a:ea typeface="함초롬바탕"/>
              </a:rPr>
              <a:t>유료(각각 $0.99)</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a:p>
            <a:pPr>
              <a:defRPr lang="ko-KR" altLang="en-US"/>
            </a:pPr>
            <a:r>
              <a:rPr lang="ko-KR" altLang="ko-KR" sz="1200" b="0" i="0">
                <a:solidFill>
                  <a:srgbClr val="000000"/>
                </a:solidFill>
                <a:latin typeface="함초롬바탕"/>
                <a:ea typeface="함초롬바탕"/>
              </a:rPr>
              <a:t>  </a:t>
            </a:r>
            <a:endParaRPr lang="ko-KR" altLang="ko-KR" sz="1200" b="0" i="0">
              <a:solidFill>
                <a:srgbClr val="000000"/>
              </a:solidFill>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에디터 (</a:t>
            </a:r>
            <a:r>
              <a:rPr lang="ko-KR" altLang="en-US" sz="3500" b="1"/>
              <a:t>윈도우</a:t>
            </a:r>
            <a:r>
              <a:rPr lang="ko-KR" altLang="en-US" sz="3500"/>
              <a:t>)</a:t>
            </a:r>
            <a:endParaRPr lang="ko-KR" altLang="en-US" sz="3500"/>
          </a:p>
        </p:txBody>
      </p:sp>
      <p:sp>
        <p:nvSpPr>
          <p:cNvPr id="9" name=""/>
          <p:cNvSpPr txBox="1"/>
          <p:nvPr/>
        </p:nvSpPr>
        <p:spPr>
          <a:xfrm>
            <a:off x="576087" y="1168244"/>
            <a:ext cx="10793759" cy="5163975"/>
          </a:xfrm>
          <a:prstGeom prst="rect">
            <a:avLst/>
          </a:prstGeom>
        </p:spPr>
        <p:txBody>
          <a:bodyPr wrap="square">
            <a:spAutoFit/>
          </a:bodyPr>
          <a:p>
            <a:pPr marL="381000">
              <a:defRPr lang="ko-KR" altLang="en-US"/>
            </a:pPr>
            <a:r>
              <a:rPr lang="ko-KR" altLang="ko-KR" sz="1500">
                <a:solidFill>
                  <a:srgbClr val="21759b"/>
                </a:solidFill>
                <a:ea typeface="함초롬바탕"/>
              </a:rPr>
              <a:t>MarkdownPad2</a:t>
            </a:r>
            <a:r>
              <a:rPr lang="ko-KR" altLang="ko-KR" sz="1500">
                <a:ea typeface="함초롬바탕"/>
              </a:rPr>
              <a:t>:</a:t>
            </a:r>
            <a:endParaRPr lang="ko-KR" altLang="ko-KR" sz="1200">
              <a:ea typeface="함초롬바탕"/>
            </a:endParaRPr>
          </a:p>
          <a:p>
            <a:pPr marL="381000">
              <a:defRPr lang="ko-KR" altLang="en-US"/>
            </a:pPr>
            <a:r>
              <a:rPr lang="ko-KR" altLang="ko-KR" sz="1200">
                <a:ea typeface="함초롬바탕"/>
              </a:rPr>
              <a:t>  </a:t>
            </a:r>
            <a:endParaRPr lang="ko-KR" altLang="ko-KR" sz="1200">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무료 또는 유료($15정도). 모든 기능을 활용하려면 유료 버전을 써야함</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실시간 미리보기[^2], 탭기능, 맞춤법 검사, 브라우저로 보기등 기본적으로 갖추어야 할 기능들은 모두 있음. MarkdownPad만의 특별한 기능이 있는 것은 아니지만, 꼭 있어야 할 기능들은 모두 갖추고 있고 안정적이기 때문에 윈도우즈용 마크다운 에디터중에서 가장 추천할만한 에디터</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유료 버전에서는 </a:t>
            </a:r>
            <a:r>
              <a:rPr lang="ko-KR" altLang="ko-KR" sz="1200">
                <a:solidFill>
                  <a:srgbClr val="21759b"/>
                </a:solidFill>
                <a:latin typeface="함초롬바탕"/>
                <a:ea typeface="함초롬바탕"/>
              </a:rPr>
              <a:t>Imgur</a:t>
            </a:r>
            <a:r>
              <a:rPr lang="ko-KR" altLang="ko-KR" sz="1200">
                <a:latin typeface="함초롬바탕"/>
                <a:ea typeface="함초롬바탕"/>
              </a:rPr>
              <a:t>에 이미지를 업로드하는 기능도 있음. 다만 익명으로 업로드되기 때문에, 6개월 이상 접근이 없는 이미지는 지워진다는 제한을 없앨 수 있는 방법이 없음</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ko-KR" sz="1500">
                <a:solidFill>
                  <a:srgbClr val="21759b"/>
                </a:solidFill>
                <a:latin typeface="함초롬바탕"/>
                <a:ea typeface="함초롬바탕"/>
              </a:rPr>
              <a:t>WriteMonkey</a:t>
            </a:r>
            <a:r>
              <a:rPr lang="ko-KR" altLang="ko-KR" sz="1500">
                <a:latin typeface="함초롬바탕"/>
                <a:ea typeface="함초롬바탕"/>
              </a:rPr>
              <a:t>:</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무료. 하지만 플러그인을 사용하려면 기부를 해야함.</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글쓰기 전문 프로그램. 마크다운은 부가기능 정도. 따라서 이미지등의 삽입이 많아서 꼭 Live Preview를 보면서 글을 써야하는 상황이 아니라면 다른 에디터보다 더 편할 수 있다.</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r>
              <a:rPr lang="ko-KR" altLang="en-US" sz="1200">
                <a:latin typeface="함초롬바탕"/>
                <a:ea typeface="함초롬바탕"/>
              </a:rPr>
              <a:t>-</a:t>
            </a:r>
            <a:r>
              <a:rPr lang="ko-KR" altLang="ko-KR" sz="1200">
                <a:latin typeface="함초롬바탕"/>
                <a:ea typeface="함초롬바탕"/>
              </a:rPr>
              <a:t>실시간 미리보기 기능이 없어서, 브라우저로 내보내기 기능을 통해서 프리뷰를 확인해야 하는 것이 좀 불편함</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r>
              <a:rPr lang="ko-KR" altLang="en-US" sz="1200">
                <a:latin typeface="함초롬바탕"/>
                <a:ea typeface="함초롬바탕"/>
              </a:rPr>
              <a:t>-</a:t>
            </a:r>
            <a:r>
              <a:rPr lang="ko-KR" altLang="ko-KR" sz="1200">
                <a:latin typeface="함초롬바탕"/>
                <a:ea typeface="함초롬바탕"/>
              </a:rPr>
              <a:t>기본 설정에서 한글 입력 문제가 있기 때문에 설정 조정 필요. 다음 링크 참조</a:t>
            </a:r>
            <a:endParaRPr lang="ko-KR" altLang="ko-KR" sz="1200">
              <a:latin typeface="함초롬바탕"/>
              <a:ea typeface="함초롬바탕"/>
            </a:endParaRPr>
          </a:p>
          <a:p>
            <a:pPr marL="381000">
              <a:defRPr lang="ko-KR" altLang="en-US"/>
            </a:pPr>
            <a:r>
              <a:rPr lang="ko-KR" altLang="ko-KR" sz="1200">
                <a:solidFill>
                  <a:srgbClr val="21759b"/>
                </a:solidFill>
                <a:latin typeface="함초롬바탕"/>
                <a:ea typeface="함초롬바탕"/>
              </a:rPr>
              <a:t>WriteMonkey 리뷰 01. 프로그램 설치와 필수 설정 - 서울비 블로그</a:t>
            </a:r>
            <a:endParaRPr lang="ko-KR" altLang="ko-KR" sz="1200">
              <a:solidFill>
                <a:srgbClr val="21759b"/>
              </a:solidFill>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ko-KR" sz="1500">
                <a:solidFill>
                  <a:srgbClr val="21759b"/>
                </a:solidFill>
                <a:latin typeface="함초롬바탕"/>
                <a:ea typeface="함초롬바탕"/>
              </a:rPr>
              <a:t>Haroopad</a:t>
            </a:r>
            <a:r>
              <a:rPr lang="ko-KR" altLang="ko-KR" sz="1500">
                <a:latin typeface="함초롬바탕"/>
                <a:ea typeface="함초롬바탕"/>
              </a:rPr>
              <a:t>:</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무료</a:t>
            </a:r>
            <a:endParaRPr lang="ko-KR" altLang="ko-KR" sz="1200">
              <a:latin typeface="함초롬바탕"/>
              <a:ea typeface="함초롬바탕"/>
            </a:endParaRPr>
          </a:p>
          <a:p>
            <a:pPr marL="381000">
              <a:defRPr lang="ko-KR" altLang="en-US"/>
            </a:pPr>
            <a:r>
              <a:rPr lang="ko-KR" altLang="en-US" sz="1200">
                <a:latin typeface="함초롬바탕"/>
                <a:ea typeface="함초롬바탕"/>
              </a:rPr>
              <a:t>-</a:t>
            </a:r>
            <a:r>
              <a:rPr lang="ko-KR" altLang="ko-KR" sz="1200">
                <a:latin typeface="함초롬바탕"/>
                <a:ea typeface="함초롬바탕"/>
              </a:rPr>
              <a:t>아직 베타 버전이기 때문에 불안정한 면이 보이고, 세부적인 부분에서는 부족한 부분도 있음. 하지만 개발자가 상당한 열정을 가지고 있어서 개발속도가 빠르고, 개발자가 한국인이기 때문에 피드백하기도 편하다는 것은 장점.</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r>
              <a:rPr lang="ko-KR" altLang="en-US" sz="1200">
                <a:latin typeface="함초롬바탕"/>
                <a:ea typeface="함초롬바탕"/>
              </a:rPr>
              <a:t>-</a:t>
            </a:r>
            <a:r>
              <a:rPr lang="ko-KR" altLang="ko-KR" sz="1200">
                <a:latin typeface="함초롬바탕"/>
                <a:ea typeface="함초롬바탕"/>
              </a:rPr>
              <a:t>실시간 미리보기 기능 제공</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r>
              <a:rPr lang="ko-KR" altLang="en-US" sz="1200">
                <a:latin typeface="함초롬바탕"/>
                <a:ea typeface="함초롬바탕"/>
              </a:rPr>
              <a:t>-</a:t>
            </a:r>
            <a:r>
              <a:rPr lang="ko-KR" altLang="ko-KR" sz="1200">
                <a:latin typeface="함초롬바탕"/>
                <a:ea typeface="함초롬바탕"/>
              </a:rPr>
              <a:t>윈도우즈, 맥, 리눅스 지원</a:t>
            </a:r>
            <a:endParaRPr lang="ko-KR" altLang="ko-KR" sz="1200">
              <a:latin typeface="함초롬바탕"/>
              <a:ea typeface="함초롬바탕"/>
            </a:endParaRPr>
          </a:p>
          <a:p>
            <a:pPr marL="381000">
              <a:defRPr lang="ko-KR" altLang="en-US"/>
            </a:pPr>
            <a:r>
              <a:rPr lang="ko-KR" altLang="ko-KR" sz="1200">
                <a:latin typeface="함초롬바탕"/>
                <a:ea typeface="함초롬바탕"/>
              </a:rPr>
              <a:t> </a:t>
            </a:r>
            <a:r>
              <a:rPr lang="ko-KR" altLang="en-US" sz="1200">
                <a:latin typeface="함초롬바탕"/>
                <a:ea typeface="함초롬바탕"/>
              </a:rPr>
              <a:t>-</a:t>
            </a:r>
            <a:r>
              <a:rPr lang="ko-KR" altLang="ko-KR" sz="1200">
                <a:latin typeface="함초롬바탕"/>
                <a:ea typeface="함초롬바탕"/>
              </a:rPr>
              <a:t>하루패드는 하루패드만의 확장 문법이 있는데</a:t>
            </a:r>
            <a:endParaRPr lang="ko-KR" altLang="ko-KR" sz="1200">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에디터 (</a:t>
            </a:r>
            <a:r>
              <a:rPr lang="ko-KR" altLang="en-US" sz="3500" b="1"/>
              <a:t>안드로이드1</a:t>
            </a:r>
            <a:r>
              <a:rPr lang="ko-KR" altLang="en-US" sz="3500"/>
              <a:t>)</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12</a:t>
            </a:fld>
            <a:endParaRPr lang="en-US" altLang="en-US"/>
          </a:p>
        </p:txBody>
      </p:sp>
      <p:sp>
        <p:nvSpPr>
          <p:cNvPr id="4" name=""/>
          <p:cNvSpPr txBox="1"/>
          <p:nvPr/>
        </p:nvSpPr>
        <p:spPr>
          <a:xfrm>
            <a:off x="1207264" y="1237096"/>
            <a:ext cx="8502476" cy="6076199"/>
          </a:xfrm>
          <a:prstGeom prst="rect">
            <a:avLst/>
          </a:prstGeom>
        </p:spPr>
        <p:txBody>
          <a:bodyPr wrap="square">
            <a:spAutoFit/>
          </a:bodyPr>
          <a:p>
            <a:pPr>
              <a:defRPr lang="ko-KR" altLang="en-US"/>
            </a:pPr>
            <a:r>
              <a:rPr lang="ko-KR" altLang="ko-KR" sz="1500">
                <a:solidFill>
                  <a:srgbClr val="21759b"/>
                </a:solidFill>
                <a:ea typeface="함초롬바탕"/>
              </a:rPr>
              <a:t>MarkDrop</a:t>
            </a:r>
            <a:endParaRPr lang="ko-KR" altLang="ko-KR" sz="1200">
              <a:solidFill>
                <a:srgbClr val="21759b"/>
              </a:solidFill>
              <a:ea typeface="함초롬바탕"/>
            </a:endParaRPr>
          </a:p>
          <a:p>
            <a:pPr>
              <a:defRPr lang="ko-KR" altLang="en-US"/>
            </a:pPr>
            <a:endParaRPr lang="ko-KR" altLang="ko-KR" sz="1200">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무료</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아주 낮은 버전의 안드로이드에서도 잘 작동됨</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툴바[^3]</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드롭박스 동기화(폴더 하나만 동기화 가능)</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txt 확장자의 파일은 편집 불가. 마크다운 파일만 편집 가능</a:t>
            </a:r>
            <a:endParaRPr lang="ko-KR" altLang="ko-KR" sz="1200">
              <a:latin typeface="함초롬바탕"/>
              <a:ea typeface="함초롬바탕"/>
            </a:endParaRPr>
          </a:p>
          <a:p>
            <a:pPr>
              <a:defRPr lang="ko-KR" altLang="en-US"/>
            </a:pPr>
            <a:endParaRPr lang="ko-KR" altLang="ko-KR" sz="1200">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ko-KR" sz="1500">
                <a:solidFill>
                  <a:srgbClr val="21759b"/>
                </a:solidFill>
                <a:latin typeface="함초롬바탕"/>
                <a:ea typeface="함초롬바탕"/>
              </a:rPr>
              <a:t>Draft</a:t>
            </a:r>
            <a:endParaRPr lang="ko-KR" altLang="ko-KR" sz="1200">
              <a:solidFill>
                <a:srgbClr val="21759b"/>
              </a:solidFill>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유료($3.99)</a:t>
            </a:r>
            <a:endParaRPr lang="ko-KR" altLang="ko-KR" sz="1200">
              <a:latin typeface="함초롬바탕"/>
              <a:ea typeface="함초롬바탕"/>
            </a:endParaRPr>
          </a:p>
          <a:p>
            <a:pPr>
              <a:defRPr lang="ko-KR" altLang="en-US"/>
            </a:pPr>
            <a:r>
              <a:rPr lang="ko-KR" altLang="en-US" sz="1200">
                <a:solidFill>
                  <a:srgbClr val="21759b"/>
                </a:solidFill>
                <a:latin typeface="함초롬바탕"/>
                <a:ea typeface="함초롬바탕"/>
              </a:rPr>
              <a:t>-</a:t>
            </a:r>
            <a:r>
              <a:rPr lang="ko-KR" altLang="ko-KR" sz="1200">
                <a:solidFill>
                  <a:srgbClr val="21759b"/>
                </a:solidFill>
                <a:latin typeface="함초롬바탕"/>
                <a:ea typeface="함초롬바탕"/>
              </a:rPr>
              <a:t>Epistle</a:t>
            </a:r>
            <a:r>
              <a:rPr lang="ko-KR" altLang="ko-KR" sz="1200">
                <a:latin typeface="함초롬바탕"/>
                <a:ea typeface="함초롬바탕"/>
              </a:rPr>
              <a:t>의 제작자가 만든 유료앱. 유료앱을 출시하면서 Epistle에 있던 드롭박스 동기화 기능을 제거해서 Epistle을 계속 사용하기 힘들어졌음</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드롭박스 동기화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툴바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태블릿 UI 지원</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프리뷰 기능(메뉴를 누르면 프리뷰가 보임)</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HTML Export 기능</a:t>
            </a:r>
            <a:endParaRPr lang="ko-KR" altLang="ko-KR" sz="1200">
              <a:latin typeface="함초롬바탕"/>
              <a:ea typeface="함초롬바탕"/>
            </a:endParaRPr>
          </a:p>
          <a:p>
            <a:pPr>
              <a:defRPr lang="ko-KR" altLang="en-US"/>
            </a:pPr>
            <a:endParaRPr lang="ko-KR" altLang="ko-KR" sz="1200">
              <a:solidFill>
                <a:srgbClr val="21759b"/>
              </a:solidFill>
              <a:latin typeface="함초롬바탕"/>
              <a:ea typeface="함초롬바탕"/>
            </a:endParaRPr>
          </a:p>
          <a:p>
            <a:pPr>
              <a:defRPr lang="ko-KR" altLang="en-US"/>
            </a:pPr>
            <a:r>
              <a:rPr lang="ko-KR" altLang="ko-KR" sz="1500">
                <a:solidFill>
                  <a:srgbClr val="21759b"/>
                </a:solidFill>
                <a:latin typeface="함초롬바탕"/>
                <a:ea typeface="함초롬바탕"/>
              </a:rPr>
              <a:t>JotterPad X</a:t>
            </a:r>
            <a:endParaRPr lang="ko-KR" altLang="ko-KR" sz="1200">
              <a:solidFill>
                <a:srgbClr val="21759b"/>
              </a:solidFill>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무료, 유료($4.5). 유료기능은 인앱 결제를 통해 활성화 가능. 마크다운 기능은 유료 버전에서만 지원함</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드롭박스 동기화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툴바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태블릿 UI 지원</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프리뷰 기능(메뉴를 누르면 프리뷰가 보임)</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HTML, PDF Export 기능</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버전 관리</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블루투스 키보드 사용시 단축키 지원</a:t>
            </a:r>
            <a:endParaRPr lang="ko-KR" altLang="ko-KR" sz="1200">
              <a:latin typeface="함초롬바탕"/>
              <a:ea typeface="함초롬바탕"/>
            </a:endParaRPr>
          </a:p>
          <a:p>
            <a:pPr>
              <a:defRPr lang="ko-KR" altLang="en-US"/>
            </a:pPr>
            <a:endParaRPr lang="ko-KR" altLang="ko-KR" sz="1200">
              <a:latin typeface="함초롬바탕"/>
              <a:ea typeface="함초롬바탕"/>
            </a:endParaRPr>
          </a:p>
          <a:p>
            <a:pPr>
              <a:defRPr lang="ko-KR" altLang="en-US"/>
            </a:pPr>
            <a:endParaRPr lang="ko-KR" altLang="ko-KR" sz="1200">
              <a:solidFill>
                <a:srgbClr val="21759b"/>
              </a:solidFill>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에디터 (</a:t>
            </a:r>
            <a:r>
              <a:rPr lang="ko-KR" altLang="en-US" sz="3500" b="1"/>
              <a:t>안드로이드2</a:t>
            </a:r>
            <a:r>
              <a:rPr lang="ko-KR" altLang="en-US" sz="3500"/>
              <a:t>)</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13</a:t>
            </a:fld>
            <a:endParaRPr lang="en-US" altLang="en-US"/>
          </a:p>
        </p:txBody>
      </p:sp>
      <p:sp>
        <p:nvSpPr>
          <p:cNvPr id="4" name=""/>
          <p:cNvSpPr txBox="1"/>
          <p:nvPr/>
        </p:nvSpPr>
        <p:spPr>
          <a:xfrm>
            <a:off x="1195788" y="1455138"/>
            <a:ext cx="8502476" cy="4429407"/>
          </a:xfrm>
          <a:prstGeom prst="rect">
            <a:avLst/>
          </a:prstGeom>
        </p:spPr>
        <p:txBody>
          <a:bodyPr wrap="square">
            <a:spAutoFit/>
          </a:bodyPr>
          <a:p>
            <a:pPr>
              <a:defRPr lang="ko-KR" altLang="en-US"/>
            </a:pPr>
            <a:r>
              <a:rPr lang="ko-KR" altLang="ko-KR" sz="1500">
                <a:solidFill>
                  <a:srgbClr val="21759b"/>
                </a:solidFill>
                <a:latin typeface="함초롬바탕"/>
                <a:ea typeface="함초롬바탕"/>
              </a:rPr>
              <a:t>Lightpaper Pro</a:t>
            </a:r>
            <a:endParaRPr lang="ko-KR" altLang="ko-KR" sz="1200">
              <a:solidFill>
                <a:srgbClr val="21759b"/>
              </a:solidFill>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유료($1.99)</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드롭박스 동기화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툴바[^3]. 다른 앱에서 제공하는 툴바보다 사용이 편리함</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태블릿 UI 지원</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프리뷰 기능(메뉴를 누르면 프리뷰가 보임)</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블루투스 키보드 사용시 단축키 지원</a:t>
            </a:r>
            <a:endParaRPr lang="ko-KR" altLang="ko-KR" sz="1200">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ko-KR" sz="1500">
                <a:solidFill>
                  <a:srgbClr val="21759b"/>
                </a:solidFill>
                <a:latin typeface="함초롬바탕"/>
                <a:ea typeface="함초롬바탕"/>
              </a:rPr>
              <a:t>Writer</a:t>
            </a:r>
            <a:endParaRPr lang="ko-KR" altLang="ko-KR" sz="1200">
              <a:solidFill>
                <a:srgbClr val="21759b"/>
              </a:solidFill>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무료</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프리뷰 기능을 따로 제공하지 않고, 마크다운 태그를 입력하면 입력창에서 모양이 바뀜. 하지만 한글에서는 굵은 글씨가 제대로 표현되지 않음</a:t>
            </a:r>
            <a:endParaRPr lang="ko-KR" altLang="ko-KR" sz="1200">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ko-KR" sz="1500">
                <a:solidFill>
                  <a:srgbClr val="21759b"/>
                </a:solidFill>
                <a:latin typeface="함초롬바탕"/>
                <a:ea typeface="함초롬바탕"/>
              </a:rPr>
              <a:t>Minutes Text Notes + Sync</a:t>
            </a:r>
            <a:endParaRPr lang="ko-KR" altLang="ko-KR" sz="1200">
              <a:solidFill>
                <a:srgbClr val="21759b"/>
              </a:solidFill>
              <a:latin typeface="함초롬바탕"/>
              <a:ea typeface="함초롬바탕"/>
            </a:endParaRPr>
          </a:p>
          <a:p>
            <a:pPr>
              <a:defRPr lang="ko-KR" altLang="en-US"/>
            </a:pP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무료, </a:t>
            </a:r>
            <a:r>
              <a:rPr lang="ko-KR" altLang="ko-KR" sz="1200">
                <a:solidFill>
                  <a:srgbClr val="21759b"/>
                </a:solidFill>
                <a:latin typeface="함초롬바탕"/>
                <a:ea typeface="함초롬바탕"/>
              </a:rPr>
              <a:t>유료($1.49)</a:t>
            </a:r>
            <a:r>
              <a:rPr lang="ko-KR" altLang="ko-KR" sz="1200">
                <a:latin typeface="함초롬바탕"/>
                <a:ea typeface="함초롬바탕"/>
              </a:rPr>
              <a:t>. 무료 버전도 중요한 기능은 모두 포함하고 있고, 광고도 없기 때문에 무료 버전을 사용해도 상관 없음</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드롭박스 동기화(폴더 하나만 동기화 가능)</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툴바</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마크다운 프리뷰 기능(메뉴를 누르면 프리뷰가 보임)</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PDF Export 기능</a:t>
            </a:r>
            <a:endParaRPr lang="ko-KR" altLang="ko-KR" sz="1200">
              <a:latin typeface="함초롬바탕"/>
              <a:ea typeface="함초롬바탕"/>
            </a:endParaRPr>
          </a:p>
          <a:p>
            <a:pPr>
              <a:defRPr lang="ko-KR" altLang="en-US"/>
            </a:pPr>
            <a:r>
              <a:rPr lang="ko-KR" altLang="en-US" sz="1200">
                <a:latin typeface="함초롬바탕"/>
                <a:ea typeface="함초롬바탕"/>
              </a:rPr>
              <a:t>-</a:t>
            </a:r>
            <a:r>
              <a:rPr lang="ko-KR" altLang="ko-KR" sz="1200">
                <a:latin typeface="함초롬바탕"/>
                <a:ea typeface="함초롬바탕"/>
              </a:rPr>
              <a:t>위젯 지원</a:t>
            </a:r>
            <a:endParaRPr lang="ko-KR" altLang="ko-KR" sz="1200">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웹에디터</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14</a:t>
            </a:fld>
            <a:endParaRPr lang="en-US" altLang="en-US"/>
          </a:p>
        </p:txBody>
      </p:sp>
      <p:sp>
        <p:nvSpPr>
          <p:cNvPr id="6" name=""/>
          <p:cNvSpPr txBox="1"/>
          <p:nvPr/>
        </p:nvSpPr>
        <p:spPr>
          <a:xfrm>
            <a:off x="1053703" y="1279921"/>
            <a:ext cx="275986" cy="365999"/>
          </a:xfrm>
          <a:prstGeom prst="rect">
            <a:avLst/>
          </a:prstGeom>
        </p:spPr>
        <p:txBody>
          <a:bodyPr wrap="none">
            <a:spAutoFit/>
          </a:bodyPr>
          <a:p>
            <a:pPr marL="360045" lvl="0" indent="0">
              <a:spcBef>
                <a:spcPct val="33000"/>
              </a:spcBef>
              <a:buNone/>
              <a:defRPr lang="ko-KR" altLang="en-US"/>
            </a:pPr>
            <a:endParaRPr lang="ko-KR" altLang="en-US"/>
          </a:p>
        </p:txBody>
      </p:sp>
      <p:sp>
        <p:nvSpPr>
          <p:cNvPr id="10" name=""/>
          <p:cNvSpPr txBox="1"/>
          <p:nvPr/>
        </p:nvSpPr>
        <p:spPr>
          <a:xfrm>
            <a:off x="897412" y="1868276"/>
            <a:ext cx="9933408" cy="3330469"/>
          </a:xfrm>
          <a:prstGeom prst="rect">
            <a:avLst/>
          </a:prstGeom>
        </p:spPr>
        <p:txBody>
          <a:bodyPr wrap="square">
            <a:spAutoFit/>
          </a:bodyPr>
          <a:p>
            <a:pPr>
              <a:defRPr lang="ko-KR" altLang="en-US"/>
            </a:pPr>
            <a:r>
              <a:rPr lang="en-US" altLang="en-US" sz="1500">
                <a:solidFill>
                  <a:srgbClr val="21759b"/>
                </a:solidFill>
                <a:ea typeface="함초롬바탕"/>
              </a:rPr>
              <a:t>StackEdit</a:t>
            </a:r>
            <a:r>
              <a:rPr lang="en-US" altLang="en-US" sz="1500">
                <a:ea typeface="함초롬바탕"/>
              </a:rPr>
              <a:t>:</a:t>
            </a:r>
            <a:endParaRPr lang="en-US" altLang="en-US" sz="1200">
              <a:ea typeface="함초롬바탕"/>
            </a:endParaRPr>
          </a:p>
          <a:p>
            <a:pPr>
              <a:defRPr lang="ko-KR" altLang="en-US"/>
            </a:pPr>
            <a:r>
              <a:rPr lang="en-US" altLang="en-US" sz="1200">
                <a:latin typeface="함초롬바탕"/>
                <a:ea typeface="함초롬바탕"/>
              </a:rPr>
              <a:t>크롬앱으로도 제공되어서 편하게 쓸 수 있다. 기본적으로 로컬상에 데이터를 저장하지만, 드롭박스와 구글드라이브와 동기화가 가능하므로, 여러 곳에서 같은 문서를 편집하는 것도 가능하다. 물론 로컬상에 데이터를 저장하기 때문에 다른 인터넷 연결이 없이도 문서의 편집이 가능하다.</a:t>
            </a:r>
            <a:endParaRPr lang="en-US" altLang="en-US" sz="1200">
              <a:latin typeface="함초롬바탕"/>
              <a:ea typeface="함초롬바탕"/>
            </a:endParaRPr>
          </a:p>
          <a:p>
            <a:pPr>
              <a:defRPr lang="ko-KR" altLang="en-US"/>
            </a:pPr>
            <a:r>
              <a:rPr lang="en-US" altLang="en-US" sz="1200">
                <a:latin typeface="함초롬바탕"/>
                <a:ea typeface="함초롬바탕"/>
              </a:rPr>
              <a:t>StackEdit는 다른 프로그램들이 가지고 있지 않은 장점이 두가지 있다. 첫번째는 구글플러스 포토에서 이미지를 불러올 수 있다는 것이고, 두번째는 블로거, 텀블러, 워드프레스등에 원격 포스팅하는 것이 가능하다는 것이다. 이런 기능이 필요하다면 StackEdit를 사용하는 것이 좋을 것이다.</a:t>
            </a:r>
            <a:endParaRPr lang="en-US" altLang="en-US" sz="1200">
              <a:latin typeface="함초롬바탕"/>
              <a:ea typeface="함초롬바탕"/>
            </a:endParaRPr>
          </a:p>
          <a:p>
            <a:pPr>
              <a:defRPr lang="ko-KR" altLang="en-US"/>
            </a:pPr>
            <a:r>
              <a:rPr lang="en-US" altLang="en-US" sz="1200">
                <a:latin typeface="함초롬바탕"/>
                <a:ea typeface="함초롬바탕"/>
              </a:rPr>
              <a:t>  </a:t>
            </a:r>
            <a:endParaRPr lang="en-US" altLang="en-US" sz="1200">
              <a:latin typeface="함초롬바탕"/>
              <a:ea typeface="함초롬바탕"/>
            </a:endParaRPr>
          </a:p>
          <a:p>
            <a:pPr>
              <a:defRPr lang="ko-KR" altLang="en-US"/>
            </a:pPr>
            <a:r>
              <a:rPr lang="en-US" altLang="en-US" sz="1200">
                <a:latin typeface="함초롬바탕"/>
                <a:ea typeface="함초롬바탕"/>
              </a:rPr>
              <a:t>  </a:t>
            </a:r>
            <a:endParaRPr lang="en-US" altLang="en-US" sz="1200">
              <a:latin typeface="함초롬바탕"/>
              <a:ea typeface="함초롬바탕"/>
            </a:endParaRPr>
          </a:p>
          <a:p>
            <a:pPr>
              <a:defRPr lang="ko-KR" altLang="en-US"/>
            </a:pPr>
            <a:r>
              <a:rPr lang="en-US" altLang="en-US" sz="1500">
                <a:solidFill>
                  <a:srgbClr val="21759b"/>
                </a:solidFill>
                <a:latin typeface="함초롬바탕"/>
                <a:ea typeface="함초롬바탕"/>
              </a:rPr>
              <a:t>Hashify</a:t>
            </a:r>
            <a:r>
              <a:rPr lang="en-US" altLang="en-US" sz="1500">
                <a:latin typeface="함초롬바탕"/>
                <a:ea typeface="함초롬바탕"/>
              </a:rPr>
              <a:t>:</a:t>
            </a:r>
            <a:endParaRPr lang="en-US" altLang="en-US" sz="1200">
              <a:latin typeface="함초롬바탕"/>
              <a:ea typeface="함초롬바탕"/>
            </a:endParaRPr>
          </a:p>
          <a:p>
            <a:pPr>
              <a:defRPr lang="ko-KR" altLang="en-US"/>
            </a:pPr>
            <a:r>
              <a:rPr lang="en-US" altLang="en-US" sz="1200">
                <a:latin typeface="함초롬바탕"/>
                <a:ea typeface="함초롬바탕"/>
              </a:rPr>
              <a:t>마크다운으로 글을 쓰고 공유할 때 아주 편리하게 쓸 수 있는 에디터이다. 다른 에디터들은 로컬에 있는 문서를 편집하지만, Hashify는 온라인상에서 글을 쓰고 바로 공유하는 것에 중점을 두고 있다. Hashify로 글을 쓰고 저장하면 바로 단축URL이 생성되고, 버튼을 통해 트위터에 트윗하는 것이 가능하다. 단축URL 링크로 접속하면, 작성한 글을 수정할 수도 있는데, Hashify는 글을 수정할 때마다 단축URL을 바꾸기 때문에 원본이 사라질 것을 걱정하지는 않아도 된다.</a:t>
            </a:r>
            <a:endParaRPr lang="en-US" altLang="en-US" sz="1200">
              <a:latin typeface="함초롬바탕"/>
              <a:ea typeface="함초롬바탕"/>
            </a:endParaRPr>
          </a:p>
          <a:p>
            <a:pPr>
              <a:defRPr lang="ko-KR" altLang="en-US"/>
            </a:pPr>
            <a:r>
              <a:rPr lang="en-US" altLang="en-US" sz="1200">
                <a:latin typeface="함초롬바탕"/>
                <a:ea typeface="함초롬바탕"/>
              </a:rPr>
              <a:t>  </a:t>
            </a:r>
            <a:endParaRPr lang="en-US" altLang="en-US" sz="1200">
              <a:latin typeface="함초롬바탕"/>
              <a:ea typeface="함초롬바탕"/>
            </a:endParaRPr>
          </a:p>
          <a:p>
            <a:pPr>
              <a:defRPr lang="ko-KR" altLang="en-US"/>
            </a:pPr>
            <a:r>
              <a:rPr lang="en-US" altLang="en-US" sz="1200">
                <a:latin typeface="함초롬바탕"/>
                <a:ea typeface="함초롬바탕"/>
              </a:rPr>
              <a:t>  </a:t>
            </a:r>
            <a:endParaRPr lang="en-US" altLang="en-US" sz="1200">
              <a:latin typeface="함초롬바탕"/>
              <a:ea typeface="함초롬바탕"/>
            </a:endParaRPr>
          </a:p>
          <a:p>
            <a:pPr>
              <a:defRPr lang="ko-KR" altLang="en-US"/>
            </a:pPr>
            <a:r>
              <a:rPr lang="en-US" altLang="en-US" sz="1500">
                <a:solidFill>
                  <a:srgbClr val="21759b"/>
                </a:solidFill>
                <a:latin typeface="함초롬바탕"/>
                <a:ea typeface="함초롬바탕"/>
              </a:rPr>
              <a:t>Markdown Here</a:t>
            </a:r>
            <a:r>
              <a:rPr lang="en-US" altLang="en-US" sz="1500">
                <a:latin typeface="함초롬바탕"/>
                <a:ea typeface="함초롬바탕"/>
              </a:rPr>
              <a:t>:</a:t>
            </a:r>
            <a:endParaRPr lang="en-US" altLang="en-US" sz="1200">
              <a:latin typeface="함초롬바탕"/>
              <a:ea typeface="함초롬바탕"/>
            </a:endParaRPr>
          </a:p>
          <a:p>
            <a:pPr>
              <a:defRPr lang="ko-KR" altLang="en-US"/>
            </a:pPr>
            <a:r>
              <a:rPr lang="en-US" altLang="en-US" sz="1200">
                <a:latin typeface="함초롬바탕"/>
                <a:ea typeface="함초롬바탕"/>
              </a:rPr>
              <a:t> Markdown Here은 브라우저 확장 프로그램으로, 웹상에서 위지윅 에디터 대신 마크다운으로 글을 쓸 수 있도록 해준다. 거의 모든 브라우저를 지원하므로, 링크로 들어가서 자신이 쓰는 브라우저에 맞는 확장 프로그램을 설치하면 사용할 수 있다.</a:t>
            </a:r>
            <a:endParaRPr lang="en-US" altLang="en-US" sz="1200">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Step 2</a:t>
            </a:r>
            <a:endParaRPr lang="ko-KR" altLang="en-US"/>
          </a:p>
        </p:txBody>
      </p:sp>
      <p:sp>
        <p:nvSpPr>
          <p:cNvPr id="4" name="모서리가 둥근 직사각형 3"/>
          <p:cNvSpPr/>
          <p:nvPr/>
        </p:nvSpPr>
        <p:spPr>
          <a:xfrm>
            <a:off x="838200" y="2281286"/>
            <a:ext cx="10515600" cy="923827"/>
          </a:xfrm>
          <a:prstGeom prst="roundRect">
            <a:avLst>
              <a:gd name="adj" fmla="val 50000"/>
            </a:avLst>
          </a:prstGeom>
          <a:solidFill>
            <a:srgbClr val="23232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a:t>1.</a:t>
            </a:r>
            <a:r>
              <a:rPr lang="ko-KR" altLang="en-US"/>
              <a:t> </a:t>
            </a:r>
            <a:r>
              <a:rPr lang="en-US" altLang="ko-KR"/>
              <a:t>Markdown</a:t>
            </a:r>
            <a:r>
              <a:rPr lang="ko-KR" altLang="en-US"/>
              <a:t> 소개와</a:t>
            </a:r>
            <a:r>
              <a:rPr lang="en-US" altLang="ko-KR"/>
              <a:t> </a:t>
            </a:r>
            <a:r>
              <a:rPr lang="ko-KR" altLang="en-US"/>
              <a:t>사용법</a:t>
            </a:r>
            <a:endParaRPr lang="ko-KR" altLang="en-US"/>
          </a:p>
        </p:txBody>
      </p:sp>
      <p:sp>
        <p:nvSpPr>
          <p:cNvPr id="9" name="모서리가 둥근 직사각형 8"/>
          <p:cNvSpPr/>
          <p:nvPr/>
        </p:nvSpPr>
        <p:spPr>
          <a:xfrm>
            <a:off x="838200" y="3559561"/>
            <a:ext cx="10515600" cy="923827"/>
          </a:xfrm>
          <a:prstGeom prst="roundRect">
            <a:avLst>
              <a:gd name="adj" fmla="val 50000"/>
            </a:avLst>
          </a:prstGeom>
          <a:solidFill>
            <a:srgbClr val="0066be"/>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a:t>2.</a:t>
            </a:r>
            <a:r>
              <a:rPr lang="ko-KR" altLang="en-US"/>
              <a:t> </a:t>
            </a:r>
            <a:r>
              <a:rPr lang="en-US" altLang="ko-KR"/>
              <a:t>Markdonw</a:t>
            </a:r>
            <a:r>
              <a:rPr lang="ko-KR" altLang="en-US"/>
              <a:t> 문법</a:t>
            </a:r>
            <a:r>
              <a:rPr lang="en-US" altLang="ko-KR"/>
              <a:t> </a:t>
            </a:r>
            <a:r>
              <a:rPr lang="ko-KR" altLang="en-US"/>
              <a:t>설명</a:t>
            </a:r>
            <a:endParaRPr lang="ko-KR" altLang="en-US"/>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15</a:t>
            </a:fld>
            <a:endParaRPr lang="en-US" altLang="en-US"/>
          </a:p>
        </p:txBody>
      </p:sp>
    </p:spTree>
  </p:cSld>
  <p:clrMapOvr>
    <a:masterClrMapping/>
  </p:clrMapOvr>
  <p:transition xmlns:mc="http://schemas.openxmlformats.org/markup-compatibility/2006" xmlns:hp="http://schemas.haansoft.com/office/presentation/8.0" mc:Ignorable="hp" hp:hslDur="500"/>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기울임</a:t>
            </a:r>
            <a:r>
              <a:rPr lang="ko-KR" altLang="en-US" sz="1500">
                <a:solidFill>
                  <a:schemeClr val="tx1"/>
                </a:solidFill>
                <a:latin typeface="DejaVu Sans Mono"/>
                <a:cs typeface="DejaVu Sans Mono"/>
              </a:rPr>
              <a:t>* </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굵은글씨</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이 때 * 사이에는 공백이 있어서는 안된다.</a:t>
            </a: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기울임</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b="1">
                <a:solidFill>
                  <a:schemeClr val="tx1"/>
                </a:solidFill>
                <a:latin typeface="DejaVu Sans Mono"/>
                <a:cs typeface="DejaVu Sans Mono"/>
              </a:rPr>
              <a:t>굵은글씨</a:t>
            </a:r>
            <a:endParaRPr lang="ko-KR" altLang="en-US" sz="1500" b="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16</a:t>
            </a:fld>
            <a:endParaRPr lang="en-US" altLang="en-US"/>
          </a:p>
        </p:txBody>
      </p:sp>
      <p:sp>
        <p:nvSpPr>
          <p:cNvPr id="9" name=""/>
          <p:cNvSpPr txBox="1"/>
          <p:nvPr/>
        </p:nvSpPr>
        <p:spPr>
          <a:xfrm>
            <a:off x="869155" y="1333499"/>
            <a:ext cx="812960" cy="471964"/>
          </a:xfrm>
          <a:prstGeom prst="rect">
            <a:avLst/>
          </a:prstGeom>
        </p:spPr>
        <p:txBody>
          <a:bodyPr wrap="none">
            <a:spAutoFit/>
          </a:bodyPr>
          <a:p>
            <a:pPr>
              <a:defRPr lang="ko-KR" altLang="en-US"/>
            </a:pPr>
            <a:r>
              <a:rPr lang="ko-KR" altLang="en-US" sz="2500" b="1"/>
              <a:t>강조</a:t>
            </a:r>
            <a:endParaRPr lang="ko-KR" altLang="en-US"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링크1</a:t>
            </a: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http://example.com</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링크제목</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a:t>
            </a: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마우스 커서를 링크에 </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가져가면 링크제목이 뜬다. &gt;&gt;&gt;&gt;</a:t>
            </a:r>
            <a:endParaRPr lang="ko-KR" altLang="en-US" sz="1500" i="1">
              <a:solidFill>
                <a:schemeClr val="tx1"/>
              </a:solidFill>
              <a:latin typeface="DejaVu Sans Mono"/>
              <a:cs typeface="DejaVu Sans Mono"/>
            </a:endParaRPr>
          </a:p>
        </p:txBody>
      </p:sp>
      <p:sp>
        <p:nvSpPr>
          <p:cNvPr id="12" name=""/>
          <p:cNvSpPr txBox="1"/>
          <p:nvPr/>
        </p:nvSpPr>
        <p:spPr>
          <a:xfrm>
            <a:off x="854867" y="4033837"/>
            <a:ext cx="1884523" cy="471964"/>
          </a:xfrm>
          <a:prstGeom prst="rect">
            <a:avLst/>
          </a:prstGeom>
        </p:spPr>
        <p:txBody>
          <a:bodyPr wrap="none">
            <a:spAutoFit/>
          </a:bodyPr>
          <a:lstStyle/>
          <a:p>
            <a:pPr>
              <a:defRPr lang="ko-KR" altLang="en-US"/>
            </a:pPr>
            <a:r>
              <a:rPr lang="ko-KR" altLang="en-US" sz="2500" b="1"/>
              <a:t>인라인 링크</a:t>
            </a:r>
            <a:endParaRPr lang="ko-KR" altLang="en-US" sz="2500" b="1"/>
          </a:p>
        </p:txBody>
      </p:sp>
      <p:pic>
        <p:nvPicPr>
          <p:cNvPr id="13" name=""/>
          <p:cNvPicPr>
            <a:picLocks noChangeAspect="1"/>
          </p:cNvPicPr>
          <p:nvPr/>
        </p:nvPicPr>
        <p:blipFill rotWithShape="1">
          <a:blip r:embed="rId2"/>
          <a:srcRect r="56870"/>
          <a:stretch>
            <a:fillRect/>
          </a:stretch>
        </p:blipFill>
        <p:spPr>
          <a:xfrm>
            <a:off x="6410236" y="4724375"/>
            <a:ext cx="776465" cy="510562"/>
          </a:xfrm>
          <a:prstGeom prst="rect">
            <a:avLst/>
          </a:prstGeom>
        </p:spPr>
      </p:pic>
      <p:pic>
        <p:nvPicPr>
          <p:cNvPr id="14" name=""/>
          <p:cNvPicPr>
            <a:picLocks noChangeAspect="1"/>
          </p:cNvPicPr>
          <p:nvPr/>
        </p:nvPicPr>
        <p:blipFill rotWithShape="1">
          <a:blip r:embed="rId3"/>
          <a:srcRect r="86580" b="86310"/>
          <a:stretch>
            <a:fillRect/>
          </a:stretch>
        </p:blipFill>
        <p:spPr>
          <a:xfrm>
            <a:off x="9144000" y="5159760"/>
            <a:ext cx="1351190" cy="1101918"/>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링크1</a:t>
            </a: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1</a:t>
            </a:r>
            <a:r>
              <a:rPr lang="ko-KR" altLang="en-US" sz="1500">
                <a:solidFill>
                  <a:schemeClr val="tx1"/>
                </a:solidFill>
                <a:latin typeface="DejaVu Sans Mono"/>
                <a:cs typeface="DejaVu Sans Mono"/>
              </a:rPr>
              <a:t>] 과 [</a:t>
            </a:r>
            <a:r>
              <a:rPr lang="ko-KR" altLang="en-US" sz="1500">
                <a:solidFill>
                  <a:schemeClr val="tx1">
                    <a:lumMod val="40000"/>
                    <a:lumOff val="60000"/>
                  </a:schemeClr>
                </a:solidFill>
                <a:latin typeface="DejaVu Sans Mono"/>
                <a:cs typeface="DejaVu Sans Mono"/>
              </a:rPr>
              <a:t>링크2</a:t>
            </a: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2</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1</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http://example.com/</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링크제목1</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2</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http://example.org/</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링크제목2</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참조 부분은 문서의 어떤 부분에 있어도 상관 없다. 그리고 주의해야할 것 중 하나는, 참조부분에서 []과 :는 꼭 붙어있어야 한다는 것이다.</a:t>
            </a: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10</a:t>
            </a:fld>
            <a:endParaRPr lang="en-US" altLang="en-US"/>
          </a:p>
        </p:txBody>
      </p:sp>
      <p:sp>
        <p:nvSpPr>
          <p:cNvPr id="9" name=""/>
          <p:cNvSpPr txBox="1"/>
          <p:nvPr/>
        </p:nvSpPr>
        <p:spPr>
          <a:xfrm>
            <a:off x="869155" y="1333499"/>
            <a:ext cx="1555910" cy="471964"/>
          </a:xfrm>
          <a:prstGeom prst="rect">
            <a:avLst/>
          </a:prstGeom>
        </p:spPr>
        <p:txBody>
          <a:bodyPr wrap="none">
            <a:spAutoFit/>
          </a:bodyPr>
          <a:p>
            <a:pPr>
              <a:defRPr lang="ko-KR" altLang="en-US"/>
            </a:pPr>
            <a:r>
              <a:rPr lang="ko-KR" altLang="en-US" sz="2500" b="1"/>
              <a:t>참조 링크</a:t>
            </a:r>
            <a:endParaRPr lang="ko-KR" altLang="en-US"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tx1"/>
                </a:solidFill>
                <a:latin typeface="DejaVu Sans Mono"/>
                <a:cs typeface="DejaVu Sans Mono"/>
              </a:rPr>
              <a:t>&lt;</a:t>
            </a:r>
            <a:r>
              <a:rPr lang="ko-KR" altLang="en-US" sz="1500" i="1">
                <a:solidFill>
                  <a:schemeClr val="tx1">
                    <a:lumMod val="40000"/>
                    <a:lumOff val="60000"/>
                  </a:schemeClr>
                </a:solidFill>
                <a:latin typeface="DejaVu Sans Mono"/>
                <a:cs typeface="DejaVu Sans Mono"/>
              </a:rPr>
              <a:t>http://example.com/</a:t>
            </a:r>
            <a:r>
              <a:rPr lang="ko-KR" altLang="en-US" sz="1500" i="1">
                <a:solidFill>
                  <a:schemeClr val="tx1"/>
                </a:solidFill>
                <a:latin typeface="DejaVu Sans Mono"/>
                <a:cs typeface="DejaVu Sans Mono"/>
              </a:rPr>
              <a:t>&gt;</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&lt;</a:t>
            </a:r>
            <a:r>
              <a:rPr lang="ko-KR" altLang="en-US" sz="1500" i="1">
                <a:solidFill>
                  <a:schemeClr val="tx1">
                    <a:lumMod val="40000"/>
                    <a:lumOff val="60000"/>
                  </a:schemeClr>
                </a:solidFill>
                <a:latin typeface="DejaVu Sans Mono"/>
                <a:cs typeface="DejaVu Sans Mono"/>
              </a:rPr>
              <a:t>me@privacy.net</a:t>
            </a:r>
            <a:r>
              <a:rPr lang="ko-KR" altLang="en-US" sz="1500" i="1">
                <a:solidFill>
                  <a:schemeClr val="tx1"/>
                </a:solidFill>
                <a:latin typeface="DejaVu Sans Mono"/>
                <a:cs typeface="DejaVu Sans Mono"/>
              </a:rPr>
              <a:t>&gt;</a:t>
            </a: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6" y="4033837"/>
            <a:ext cx="3122774" cy="471964"/>
          </a:xfrm>
          <a:prstGeom prst="rect">
            <a:avLst/>
          </a:prstGeom>
        </p:spPr>
        <p:txBody>
          <a:bodyPr wrap="none">
            <a:spAutoFit/>
          </a:bodyPr>
          <a:lstStyle/>
          <a:p>
            <a:pPr>
              <a:defRPr lang="ko-KR" altLang="en-US"/>
            </a:pPr>
            <a:r>
              <a:rPr lang="en-US" altLang="ko-KR" sz="2500" b="1"/>
              <a:t>URL</a:t>
            </a:r>
            <a:r>
              <a:rPr lang="ko-KR" altLang="en-US" sz="2500" b="1"/>
              <a:t>만으로 링크하기</a:t>
            </a:r>
            <a:endParaRPr lang="ko-KR" altLang="en-US" sz="2500" b="1"/>
          </a:p>
        </p:txBody>
      </p:sp>
      <p:pic>
        <p:nvPicPr>
          <p:cNvPr id="13" name=""/>
          <p:cNvPicPr>
            <a:picLocks noChangeAspect="1"/>
          </p:cNvPicPr>
          <p:nvPr/>
        </p:nvPicPr>
        <p:blipFill rotWithShape="1">
          <a:blip r:embed="rId2"/>
          <a:stretch>
            <a:fillRect/>
          </a:stretch>
        </p:blipFill>
        <p:spPr>
          <a:xfrm>
            <a:off x="6481673" y="2259781"/>
            <a:ext cx="1812308" cy="513938"/>
          </a:xfrm>
          <a:prstGeom prst="rect">
            <a:avLst/>
          </a:prstGeom>
        </p:spPr>
      </p:pic>
      <p:pic>
        <p:nvPicPr>
          <p:cNvPr id="14" name=""/>
          <p:cNvPicPr>
            <a:picLocks noChangeAspect="1"/>
          </p:cNvPicPr>
          <p:nvPr/>
        </p:nvPicPr>
        <p:blipFill rotWithShape="1">
          <a:blip r:embed="rId3"/>
          <a:stretch>
            <a:fillRect/>
          </a:stretch>
        </p:blipFill>
        <p:spPr>
          <a:xfrm>
            <a:off x="6491190" y="4800558"/>
            <a:ext cx="1936151" cy="816608"/>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대체텍스트</a:t>
            </a:r>
            <a:r>
              <a:rPr lang="ko-KR" altLang="en-US" sz="1500">
                <a:solidFill>
                  <a:schemeClr val="tx1"/>
                </a:solidFill>
                <a:latin typeface="DejaVu Sans Mono"/>
                <a:cs typeface="DejaVu Sans Mono"/>
              </a:rPr>
              <a:t>](</a:t>
            </a:r>
            <a:r>
              <a:rPr lang="en-US" altLang="ko-KR" sz="1500">
                <a:solidFill>
                  <a:schemeClr val="tx1">
                    <a:lumMod val="40000"/>
                    <a:lumOff val="60000"/>
                  </a:schemeClr>
                </a:solidFill>
                <a:latin typeface="DejaVu Sans Mono"/>
                <a:cs typeface="DejaVu Sans Mono"/>
              </a:rPr>
              <a:t>URL</a:t>
            </a:r>
            <a:r>
              <a:rPr lang="ko-KR" altLang="en-US" sz="1500">
                <a:solidFill>
                  <a:schemeClr val="tx1">
                    <a:lumMod val="40000"/>
                    <a:lumOff val="60000"/>
                  </a:schemeClr>
                </a:solidFill>
                <a:latin typeface="DejaVu Sans Mono"/>
                <a:cs typeface="DejaVu Sans Mono"/>
              </a:rPr>
              <a:t>주소</a:t>
            </a:r>
            <a:r>
              <a:rPr lang="ko-KR" altLang="en-US" sz="1500">
                <a:solidFill>
                  <a:schemeClr val="tx1"/>
                </a:solidFill>
                <a:latin typeface="DejaVu Sans Mono"/>
                <a:cs typeface="DejaVu Sans Mono"/>
              </a:rPr>
              <a:t> </a:t>
            </a:r>
            <a:r>
              <a:rPr lang="ko-KR" altLang="en-US" sz="1500">
                <a:solidFill>
                  <a:srgbClr val="000000"/>
                </a:solidFill>
                <a:latin typeface="DejaVu Sans Mono"/>
                <a:cs typeface="DejaVu Sans Mono"/>
              </a:rPr>
              <a:t>"</a:t>
            </a:r>
            <a:r>
              <a:rPr lang="ko-KR" altLang="en-US" sz="1500">
                <a:solidFill>
                  <a:schemeClr val="tx1">
                    <a:lumMod val="40000"/>
                    <a:lumOff val="60000"/>
                  </a:schemeClr>
                </a:solidFill>
                <a:latin typeface="DejaVu Sans Mono"/>
                <a:cs typeface="DejaVu Sans Mono"/>
              </a:rPr>
              <a:t>이미지제목</a:t>
            </a:r>
            <a:r>
              <a:rPr lang="ko-KR" altLang="en-US" sz="1500">
                <a:solidFill>
                  <a:srgbClr val="000000"/>
                </a:solidFill>
                <a:latin typeface="DejaVu Sans Mono"/>
                <a:cs typeface="DejaVu Sans Mono"/>
              </a:rPr>
              <a:t>"</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대체텍스트는 이미지가 표시되지 못할때 대체되는 텍스트 이다.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이미지 제목 부분은 이미지에 커서를 가져가면 표시되는 텍스트이다.</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a:t>
            </a:r>
            <a:r>
              <a:rPr lang="en-US" altLang="ko-KR" sz="1500">
                <a:solidFill>
                  <a:schemeClr val="tx1">
                    <a:lumMod val="95000"/>
                    <a:lumOff val="5000"/>
                  </a:schemeClr>
                </a:solidFill>
                <a:latin typeface="DejaVu Sans Mono"/>
                <a:cs typeface="DejaVu Sans Mono"/>
              </a:rPr>
              <a:t>URL</a:t>
            </a:r>
            <a:r>
              <a:rPr lang="ko-KR" altLang="en-US" sz="1500">
                <a:solidFill>
                  <a:schemeClr val="tx1">
                    <a:lumMod val="95000"/>
                    <a:lumOff val="5000"/>
                  </a:schemeClr>
                </a:solidFill>
                <a:latin typeface="DejaVu Sans Mono"/>
                <a:cs typeface="DejaVu Sans Mono"/>
              </a:rPr>
              <a:t>주소</a:t>
            </a:r>
            <a:r>
              <a:rPr lang="ko-KR" altLang="en-US" sz="1500">
                <a:solidFill>
                  <a:schemeClr val="tx1"/>
                </a:solidFill>
                <a:latin typeface="DejaVu Sans Mono"/>
                <a:cs typeface="DejaVu Sans Mono"/>
              </a:rPr>
              <a:t> 부분에 이미지주소를 넣어주면 된다.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4831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14</a:t>
            </a:fld>
            <a:endParaRPr lang="en-US" altLang="en-US"/>
          </a:p>
        </p:txBody>
      </p:sp>
      <p:sp>
        <p:nvSpPr>
          <p:cNvPr id="9" name=""/>
          <p:cNvSpPr txBox="1"/>
          <p:nvPr/>
        </p:nvSpPr>
        <p:spPr>
          <a:xfrm>
            <a:off x="869155" y="1333499"/>
            <a:ext cx="2194085" cy="471964"/>
          </a:xfrm>
          <a:prstGeom prst="rect">
            <a:avLst/>
          </a:prstGeom>
        </p:spPr>
        <p:txBody>
          <a:bodyPr wrap="none">
            <a:spAutoFit/>
          </a:bodyPr>
          <a:p>
            <a:pPr>
              <a:defRPr lang="ko-KR" altLang="en-US"/>
            </a:pPr>
            <a:r>
              <a:rPr lang="ko-KR" altLang="en-US" sz="2500" b="1"/>
              <a:t>인라인 이미지</a:t>
            </a:r>
            <a:endParaRPr lang="ko-KR" altLang="en-US" sz="2500" b="1"/>
          </a:p>
        </p:txBody>
      </p:sp>
      <p:sp>
        <p:nvSpPr>
          <p:cNvPr id="10" name="직사각형 5"/>
          <p:cNvSpPr/>
          <p:nvPr/>
        </p:nvSpPr>
        <p:spPr>
          <a:xfrm>
            <a:off x="823912" y="4572535"/>
            <a:ext cx="5204381" cy="21404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대체텍스트</a:t>
            </a: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1</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[1]: </a:t>
            </a:r>
            <a:r>
              <a:rPr lang="en-US" altLang="ko-KR" sz="1500">
                <a:solidFill>
                  <a:schemeClr val="tx1">
                    <a:lumMod val="40000"/>
                    <a:lumOff val="60000"/>
                  </a:schemeClr>
                </a:solidFill>
                <a:latin typeface="DejaVu Sans Mono"/>
                <a:cs typeface="DejaVu Sans Mono"/>
              </a:rPr>
              <a:t>URL</a:t>
            </a:r>
            <a:r>
              <a:rPr lang="ko-KR" altLang="en-US" sz="1500">
                <a:solidFill>
                  <a:schemeClr val="tx1">
                    <a:lumMod val="40000"/>
                    <a:lumOff val="60000"/>
                  </a:schemeClr>
                </a:solidFill>
                <a:latin typeface="DejaVu Sans Mono"/>
                <a:cs typeface="DejaVu Sans Mono"/>
              </a:rPr>
              <a:t>주소</a:t>
            </a:r>
            <a:r>
              <a:rPr lang="ko-KR" altLang="en-US" sz="1500">
                <a:solidFill>
                  <a:schemeClr val="tx1"/>
                </a:solidFill>
                <a:latin typeface="DejaVu Sans Mono"/>
                <a:cs typeface="DejaVu Sans Mono"/>
              </a:rPr>
              <a:t> "</a:t>
            </a:r>
            <a:r>
              <a:rPr lang="ko-KR" altLang="en-US" sz="1500">
                <a:solidFill>
                  <a:schemeClr val="tx1">
                    <a:lumMod val="40000"/>
                    <a:lumOff val="60000"/>
                  </a:schemeClr>
                </a:solidFill>
                <a:latin typeface="DejaVu Sans Mono"/>
                <a:cs typeface="DejaVu Sans Mono"/>
              </a:rPr>
              <a:t>이미지제목</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대체텍스트는 이미지가 표시되지 못할때 대체되는 텍스트 이다.</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이미지 제목 부분은 이미지에 커서를 가져가면 표시되는 텍스트이다.</a:t>
            </a:r>
            <a:endParaRPr lang="ko-KR" altLang="en-US" sz="1500" i="1">
              <a:solidFill>
                <a:schemeClr val="tx1"/>
              </a:solidFill>
              <a:latin typeface="DejaVu Sans Mono"/>
              <a:cs typeface="DejaVu Sans Mono"/>
            </a:endParaRPr>
          </a:p>
        </p:txBody>
      </p:sp>
      <p:sp>
        <p:nvSpPr>
          <p:cNvPr id="12" name=""/>
          <p:cNvSpPr txBox="1"/>
          <p:nvPr/>
        </p:nvSpPr>
        <p:spPr>
          <a:xfrm>
            <a:off x="854864" y="4033837"/>
            <a:ext cx="1884526" cy="471964"/>
          </a:xfrm>
          <a:prstGeom prst="rect">
            <a:avLst/>
          </a:prstGeom>
        </p:spPr>
        <p:txBody>
          <a:bodyPr wrap="none">
            <a:spAutoFit/>
          </a:bodyPr>
          <a:lstStyle/>
          <a:p>
            <a:pPr>
              <a:defRPr lang="ko-KR" altLang="en-US"/>
            </a:pPr>
            <a:r>
              <a:rPr lang="ko-KR" altLang="en-US" sz="2500" b="1"/>
              <a:t>참조 이미지</a:t>
            </a:r>
            <a:endParaRPr lang="ko-KR" altLang="en-US" sz="2500" b="1"/>
          </a:p>
        </p:txBody>
      </p:sp>
      <p:pic>
        <p:nvPicPr>
          <p:cNvPr id="17" name=""/>
          <p:cNvPicPr>
            <a:picLocks noChangeAspect="1"/>
          </p:cNvPicPr>
          <p:nvPr/>
        </p:nvPicPr>
        <p:blipFill rotWithShape="1">
          <a:blip r:embed="rId2"/>
          <a:stretch>
            <a:fillRect/>
          </a:stretch>
        </p:blipFill>
        <p:spPr>
          <a:xfrm>
            <a:off x="8396184" y="3807989"/>
            <a:ext cx="1495633" cy="1676634"/>
          </a:xfrm>
          <a:prstGeom prst="rect">
            <a:avLst/>
          </a:prstGeom>
        </p:spPr>
      </p:pic>
      <p:pic>
        <p:nvPicPr>
          <p:cNvPr id="18" name=""/>
          <p:cNvPicPr>
            <a:picLocks noChangeAspect="1"/>
          </p:cNvPicPr>
          <p:nvPr/>
        </p:nvPicPr>
        <p:blipFill rotWithShape="1">
          <a:blip r:embed="rId3"/>
          <a:srcRect r="18870"/>
          <a:stretch>
            <a:fillRect/>
          </a:stretch>
        </p:blipFill>
        <p:spPr>
          <a:xfrm>
            <a:off x="6366078" y="5862320"/>
            <a:ext cx="4864425" cy="835016"/>
          </a:xfrm>
          <a:prstGeom prst="rect">
            <a:avLst/>
          </a:prstGeom>
        </p:spPr>
      </p:pic>
      <p:pic>
        <p:nvPicPr>
          <p:cNvPr id="19" name=""/>
          <p:cNvPicPr>
            <a:picLocks noChangeAspect="1"/>
          </p:cNvPicPr>
          <p:nvPr/>
        </p:nvPicPr>
        <p:blipFill rotWithShape="1">
          <a:blip r:embed="rId4"/>
          <a:stretch>
            <a:fillRect/>
          </a:stretch>
        </p:blipFill>
        <p:spPr>
          <a:xfrm>
            <a:off x="8513445" y="1852612"/>
            <a:ext cx="1261110" cy="1576387"/>
          </a:xfrm>
          <a:prstGeom prst="rect">
            <a:avLst/>
          </a:prstGeom>
        </p:spPr>
      </p:pic>
      <p:sp>
        <p:nvSpPr>
          <p:cNvPr id="20" name=""/>
          <p:cNvSpPr txBox="1"/>
          <p:nvPr/>
        </p:nvSpPr>
        <p:spPr>
          <a:xfrm>
            <a:off x="6667500" y="2119312"/>
            <a:ext cx="272415" cy="367189"/>
          </a:xfrm>
          <a:prstGeom prst="rect">
            <a:avLst/>
          </a:prstGeom>
        </p:spPr>
        <p:txBody>
          <a:bodyPr wrap="none">
            <a:spAutoFit/>
          </a:bodyPr>
          <a:p>
            <a:pPr>
              <a:defRPr lang="ko-KR" altLang="en-US"/>
            </a:pPr>
            <a:endParaRPr lang="ko-KR" altLang="en-US"/>
          </a:p>
        </p:txBody>
      </p:sp>
      <p:sp>
        <p:nvSpPr>
          <p:cNvPr id="21" name=""/>
          <p:cNvSpPr txBox="1"/>
          <p:nvPr/>
        </p:nvSpPr>
        <p:spPr>
          <a:xfrm>
            <a:off x="6414884" y="4370741"/>
            <a:ext cx="1965486" cy="726758"/>
          </a:xfrm>
          <a:prstGeom prst="rect">
            <a:avLst/>
          </a:prstGeom>
        </p:spPr>
        <p:txBody>
          <a:bodyPr wrap="square">
            <a:spAutoFit/>
          </a:bodyPr>
          <a:p>
            <a:pPr>
              <a:defRPr lang="ko-KR" altLang="en-US"/>
            </a:pPr>
            <a:r>
              <a:rPr lang="ko-KR" altLang="en-US" sz="1400"/>
              <a:t> 마우스 커서를 이미지 위에 올렸을때 텍스트가 표시된다.</a:t>
            </a:r>
            <a:endParaRPr lang="ko-KR" altLang="en-US" sz="1400"/>
          </a:p>
        </p:txBody>
      </p:sp>
      <p:sp>
        <p:nvSpPr>
          <p:cNvPr id="22" name=""/>
          <p:cNvSpPr txBox="1"/>
          <p:nvPr/>
        </p:nvSpPr>
        <p:spPr>
          <a:xfrm>
            <a:off x="6465092" y="2702242"/>
            <a:ext cx="1965486" cy="515303"/>
          </a:xfrm>
          <a:prstGeom prst="rect">
            <a:avLst/>
          </a:prstGeom>
        </p:spPr>
        <p:txBody>
          <a:bodyPr wrap="square">
            <a:spAutoFit/>
          </a:bodyPr>
          <a:p>
            <a:pPr>
              <a:defRPr lang="ko-KR" altLang="en-US"/>
            </a:pPr>
            <a:r>
              <a:rPr lang="ko-KR" altLang="en-US" sz="1400"/>
              <a:t>웹 페이지 출력화면이다.</a:t>
            </a:r>
            <a:endParaRPr lang="ko-KR" altLang="en-US" sz="1400"/>
          </a:p>
        </p:txBody>
      </p:sp>
      <p:sp>
        <p:nvSpPr>
          <p:cNvPr id="24" name=""/>
          <p:cNvSpPr txBox="1"/>
          <p:nvPr/>
        </p:nvSpPr>
        <p:spPr>
          <a:xfrm>
            <a:off x="6500335" y="5617367"/>
            <a:ext cx="5287330" cy="298134"/>
          </a:xfrm>
          <a:prstGeom prst="rect">
            <a:avLst/>
          </a:prstGeom>
        </p:spPr>
        <p:txBody>
          <a:bodyPr wrap="square">
            <a:spAutoFit/>
          </a:bodyPr>
          <a:lstStyle/>
          <a:p>
            <a:pPr>
              <a:defRPr lang="ko-KR" altLang="en-US"/>
            </a:pPr>
            <a:r>
              <a:rPr lang="ko-KR" altLang="en-US" sz="1400"/>
              <a:t>이미지가 뜨지 못하는 경우 대체텍스트가 이를 대체한다.</a:t>
            </a:r>
            <a:endParaRPr lang="ko-KR" altLang="en-US" sz="1400"/>
          </a:p>
        </p:txBody>
      </p:sp>
      <p:cxnSp>
        <p:nvCxnSpPr>
          <p:cNvPr id="26" name=""/>
          <p:cNvCxnSpPr/>
          <p:nvPr/>
        </p:nvCxnSpPr>
        <p:spPr>
          <a:xfrm flipV="1">
            <a:off x="7191375" y="6481591"/>
            <a:ext cx="694865" cy="519284"/>
          </a:xfrm>
          <a:prstGeom prst="straightConnector1">
            <a:avLst/>
          </a:prstGeom>
          <a:ln w="5715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
          <p:cNvCxnSpPr/>
          <p:nvPr/>
        </p:nvCxnSpPr>
        <p:spPr>
          <a:xfrm>
            <a:off x="6468970" y="3583924"/>
            <a:ext cx="4544816"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mc="http://schemas.openxmlformats.org/markup-compatibility/2006" xmlns:hp="http://schemas.haansoft.com/office/presentation/8.0" mc:Ignorable="hp" hp:hslDur="500"/>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링크된 로고: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대체텍스트</a:t>
            </a:r>
            <a:r>
              <a:rPr lang="ko-KR" altLang="en-US" sz="1500">
                <a:solidFill>
                  <a:schemeClr val="tx1"/>
                </a:solidFill>
                <a:latin typeface="DejaVu Sans Mono"/>
                <a:cs typeface="DejaVu Sans Mono"/>
              </a:rPr>
              <a:t>](</a:t>
            </a:r>
            <a:r>
              <a:rPr lang="en-US" altLang="ko-KR" sz="1500">
                <a:solidFill>
                  <a:schemeClr val="tx1">
                    <a:lumMod val="40000"/>
                    <a:lumOff val="60000"/>
                  </a:schemeClr>
                </a:solidFill>
                <a:latin typeface="DejaVu Sans Mono"/>
                <a:cs typeface="DejaVu Sans Mono"/>
              </a:rPr>
              <a:t>URL</a:t>
            </a:r>
            <a:r>
              <a:rPr lang="ko-KR" altLang="en-US" sz="1500">
                <a:solidFill>
                  <a:schemeClr val="tx1">
                    <a:lumMod val="40000"/>
                    <a:lumOff val="60000"/>
                  </a:schemeClr>
                </a:solidFill>
                <a:latin typeface="DejaVu Sans Mono"/>
                <a:cs typeface="DejaVu Sans Mono"/>
              </a:rPr>
              <a:t>주소 </a:t>
            </a:r>
            <a:r>
              <a:rPr lang="ko-KR" altLang="en-US" sz="1500">
                <a:solidFill>
                  <a:srgbClr val="000000"/>
                </a:solidFill>
                <a:latin typeface="DejaVu Sans Mono"/>
                <a:cs typeface="DejaVu Sans Mono"/>
              </a:rPr>
              <a:t>"</a:t>
            </a:r>
            <a:r>
              <a:rPr lang="ko-KR" altLang="en-US" sz="1500">
                <a:solidFill>
                  <a:schemeClr val="tx1">
                    <a:lumMod val="40000"/>
                    <a:lumOff val="60000"/>
                  </a:schemeClr>
                </a:solidFill>
                <a:latin typeface="DejaVu Sans Mono"/>
                <a:cs typeface="DejaVu Sans Mono"/>
              </a:rPr>
              <a:t>링크제목</a:t>
            </a:r>
            <a:r>
              <a:rPr lang="ko-KR" altLang="en-US" sz="1500">
                <a:solidFill>
                  <a:srgbClr val="000000"/>
                </a:solidFill>
                <a:latin typeface="DejaVu Sans Mono"/>
                <a:cs typeface="DejaVu Sans Mono"/>
              </a:rPr>
              <a:t>"</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http://wordpress.com/ </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12</a:t>
            </a:fld>
            <a:endParaRPr lang="en-US" altLang="en-US"/>
          </a:p>
        </p:txBody>
      </p:sp>
      <p:sp>
        <p:nvSpPr>
          <p:cNvPr id="9" name=""/>
          <p:cNvSpPr txBox="1"/>
          <p:nvPr/>
        </p:nvSpPr>
        <p:spPr>
          <a:xfrm>
            <a:off x="869155" y="1333499"/>
            <a:ext cx="2194085" cy="471964"/>
          </a:xfrm>
          <a:prstGeom prst="rect">
            <a:avLst/>
          </a:prstGeom>
        </p:spPr>
        <p:txBody>
          <a:bodyPr wrap="none">
            <a:spAutoFit/>
          </a:bodyPr>
          <a:p>
            <a:pPr>
              <a:defRPr lang="ko-KR" altLang="en-US"/>
            </a:pPr>
            <a:r>
              <a:rPr lang="ko-KR" altLang="en-US" sz="2500" b="1"/>
              <a:t>링크된 이미지</a:t>
            </a:r>
            <a:endParaRPr lang="ko-KR" altLang="en-US"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___</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수평선을 그리고 싶으면 -, *, _ 를 3개 이상 나열하면 된다. 이 때 “- – -“와 같은 식으로 중간에 공백을 넣어도 상관없다.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5" y="4033837"/>
            <a:ext cx="1141574" cy="471964"/>
          </a:xfrm>
          <a:prstGeom prst="rect">
            <a:avLst/>
          </a:prstGeom>
        </p:spPr>
        <p:txBody>
          <a:bodyPr wrap="none">
            <a:spAutoFit/>
          </a:bodyPr>
          <a:lstStyle/>
          <a:p>
            <a:pPr>
              <a:defRPr lang="ko-KR" altLang="en-US"/>
            </a:pPr>
            <a:r>
              <a:rPr lang="ko-KR" altLang="en-US" sz="2500" b="1"/>
              <a:t>수평선</a:t>
            </a:r>
            <a:endParaRPr lang="ko-KR" altLang="en-US" sz="2500" b="1"/>
          </a:p>
        </p:txBody>
      </p:sp>
      <p:pic>
        <p:nvPicPr>
          <p:cNvPr id="15" name=""/>
          <p:cNvPicPr>
            <a:picLocks noChangeAspect="1"/>
          </p:cNvPicPr>
          <p:nvPr/>
        </p:nvPicPr>
        <p:blipFill rotWithShape="1">
          <a:blip r:embed="rId2"/>
          <a:stretch>
            <a:fillRect/>
          </a:stretch>
        </p:blipFill>
        <p:spPr>
          <a:xfrm>
            <a:off x="6367344" y="2124039"/>
            <a:ext cx="1838561" cy="557765"/>
          </a:xfrm>
          <a:prstGeom prst="rect">
            <a:avLst/>
          </a:prstGeom>
        </p:spPr>
      </p:pic>
      <p:pic>
        <p:nvPicPr>
          <p:cNvPr id="16" name=""/>
          <p:cNvPicPr>
            <a:picLocks noChangeAspect="1"/>
          </p:cNvPicPr>
          <p:nvPr/>
        </p:nvPicPr>
        <p:blipFill rotWithShape="1">
          <a:blip r:embed="rId3"/>
          <a:srcRect l="11720" t="23950" r="10700"/>
          <a:stretch>
            <a:fillRect/>
          </a:stretch>
        </p:blipFill>
        <p:spPr>
          <a:xfrm>
            <a:off x="8858250" y="2559684"/>
            <a:ext cx="1640828" cy="869315"/>
          </a:xfrm>
          <a:prstGeom prst="rect">
            <a:avLst/>
          </a:prstGeom>
        </p:spPr>
      </p:pic>
      <p:sp>
        <p:nvSpPr>
          <p:cNvPr id="17" name=""/>
          <p:cNvSpPr txBox="1"/>
          <p:nvPr/>
        </p:nvSpPr>
        <p:spPr>
          <a:xfrm>
            <a:off x="7953371" y="3429000"/>
            <a:ext cx="3387094" cy="544830"/>
          </a:xfrm>
          <a:prstGeom prst="rect">
            <a:avLst/>
          </a:prstGeom>
        </p:spPr>
        <p:txBody>
          <a:bodyPr wrap="none">
            <a:spAutoFit/>
          </a:bodyPr>
          <a:p>
            <a:pPr>
              <a:defRPr lang="ko-KR" altLang="en-US"/>
            </a:pPr>
            <a:r>
              <a:rPr lang="ko-KR" altLang="en-US" sz="1500"/>
              <a:t>- 커서를 가져가면 링크 제목이 뜬다</a:t>
            </a:r>
            <a:endParaRPr lang="ko-KR" altLang="en-US" sz="1500"/>
          </a:p>
          <a:p>
            <a:pPr>
              <a:defRPr lang="ko-KR" altLang="en-US"/>
            </a:pPr>
            <a:r>
              <a:rPr lang="ko-KR" altLang="en-US" sz="1500"/>
              <a:t>- 클릭하면 해당 웹페이지로 이동한다</a:t>
            </a:r>
            <a:endParaRPr lang="ko-KR" altLang="en-US" sz="1500"/>
          </a:p>
        </p:txBody>
      </p:sp>
      <p:pic>
        <p:nvPicPr>
          <p:cNvPr id="18" name=""/>
          <p:cNvPicPr>
            <a:picLocks noChangeAspect="1"/>
          </p:cNvPicPr>
          <p:nvPr/>
        </p:nvPicPr>
        <p:blipFill rotWithShape="1">
          <a:blip r:embed="rId4"/>
          <a:stretch>
            <a:fillRect/>
          </a:stretch>
        </p:blipFill>
        <p:spPr>
          <a:xfrm>
            <a:off x="6657770" y="5181532"/>
            <a:ext cx="2924583" cy="971685"/>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7" name="TextBox 6"/>
          <p:cNvSpPr txBox="1"/>
          <p:nvPr/>
        </p:nvSpPr>
        <p:spPr>
          <a:xfrm>
            <a:off x="678729" y="1734532"/>
            <a:ext cx="3546561" cy="1606838"/>
          </a:xfrm>
          <a:prstGeom prst="rect">
            <a:avLst/>
          </a:prstGeom>
          <a:noFill/>
        </p:spPr>
        <p:txBody>
          <a:bodyPr wrap="none">
            <a:spAutoFit/>
          </a:bodyPr>
          <a:lstStyle/>
          <a:p>
            <a:pPr marL="342900" indent="-342900">
              <a:buFont typeface="+mj-lt"/>
              <a:buAutoNum type="arabicPeriod"/>
              <a:defRPr lang="ko-KR" altLang="en-US"/>
            </a:pPr>
            <a:endParaRPr lang="en-US" altLang="ko-KR" sz="2000">
              <a:solidFill>
                <a:schemeClr val="bg1"/>
              </a:solidFill>
            </a:endParaRPr>
          </a:p>
          <a:p>
            <a:pPr marL="457200" indent="-457200">
              <a:buAutoNum type="arabicPeriod"/>
              <a:defRPr lang="ko-KR" altLang="en-US"/>
            </a:pPr>
            <a:r>
              <a:rPr lang="en-US" altLang="ko-KR" sz="2000">
                <a:solidFill>
                  <a:schemeClr val="bg1"/>
                </a:solidFill>
              </a:rPr>
              <a:t>Markdown </a:t>
            </a:r>
            <a:r>
              <a:rPr lang="ko-KR" altLang="en-US" sz="2000">
                <a:solidFill>
                  <a:schemeClr val="bg1"/>
                </a:solidFill>
              </a:rPr>
              <a:t>소개와 사용법</a:t>
            </a:r>
            <a:endParaRPr lang="ko-KR" altLang="en-US" sz="2000">
              <a:solidFill>
                <a:schemeClr val="bg1"/>
              </a:solidFill>
            </a:endParaRPr>
          </a:p>
          <a:p>
            <a:pPr marL="457200" indent="-457200">
              <a:buAutoNum type="arabicPeriod"/>
              <a:defRPr lang="ko-KR" altLang="en-US"/>
            </a:pPr>
            <a:endParaRPr lang="en-US" altLang="ko-KR" sz="2000">
              <a:solidFill>
                <a:schemeClr val="bg1"/>
              </a:solidFill>
            </a:endParaRPr>
          </a:p>
          <a:p>
            <a:pPr marL="457200" indent="-457200">
              <a:buAutoNum type="arabicPeriod"/>
              <a:defRPr lang="ko-KR" altLang="en-US"/>
            </a:pPr>
            <a:r>
              <a:rPr lang="en-US" altLang="ko-KR" sz="2000">
                <a:solidFill>
                  <a:schemeClr val="bg1"/>
                </a:solidFill>
              </a:rPr>
              <a:t>Markdown </a:t>
            </a:r>
            <a:r>
              <a:rPr lang="ko-KR" altLang="en-US" sz="2000">
                <a:solidFill>
                  <a:schemeClr val="bg1"/>
                </a:solidFill>
              </a:rPr>
              <a:t>문법 설명</a:t>
            </a:r>
            <a:endParaRPr lang="ko-KR" altLang="en-US" sz="2000">
              <a:solidFill>
                <a:schemeClr val="bg1"/>
              </a:solidFill>
            </a:endParaRPr>
          </a:p>
          <a:p>
            <a:pPr marL="457200" indent="-457200">
              <a:buAutoNum type="arabicPeriod"/>
              <a:defRPr lang="ko-KR" altLang="en-US"/>
            </a:pPr>
            <a:endParaRPr lang="en-US" altLang="ko-KR" sz="2000">
              <a:solidFill>
                <a:schemeClr val="bg1"/>
              </a:solidFill>
            </a:endParaRPr>
          </a:p>
        </p:txBody>
      </p:sp>
      <p:sp>
        <p:nvSpPr>
          <p:cNvPr id="8" name="TextBox 7"/>
          <p:cNvSpPr txBox="1"/>
          <p:nvPr/>
        </p:nvSpPr>
        <p:spPr>
          <a:xfrm>
            <a:off x="678730" y="904972"/>
            <a:ext cx="1908260" cy="569498"/>
          </a:xfrm>
          <a:prstGeom prst="rect">
            <a:avLst/>
          </a:prstGeom>
          <a:noFill/>
        </p:spPr>
        <p:txBody>
          <a:bodyPr wrap="none">
            <a:spAutoFit/>
          </a:bodyPr>
          <a:lstStyle/>
          <a:p>
            <a:pPr lvl="0">
              <a:defRPr lang="ko-KR" altLang="en-US"/>
            </a:pPr>
            <a:r>
              <a:rPr lang="en-US" altLang="ko-KR" sz="3200" b="1">
                <a:solidFill>
                  <a:schemeClr val="bg1"/>
                </a:solidFill>
              </a:rPr>
              <a:t>Contents</a:t>
            </a:r>
            <a:endParaRPr lang="ko-KR" altLang="en-US" sz="3200" b="1">
              <a:solidFill>
                <a:schemeClr val="bg1"/>
              </a:solidFill>
            </a:endParaRPr>
          </a:p>
        </p:txBody>
      </p:sp>
      <p:sp>
        <p:nvSpPr>
          <p:cNvPr id="2" name="슬라이드 번호 개체 틀 1"/>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2</a:t>
            </a:fld>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각주 [^</a:t>
            </a:r>
            <a:r>
              <a:rPr lang="ko-KR" altLang="en-US" sz="1500">
                <a:solidFill>
                  <a:schemeClr val="tx1">
                    <a:lumMod val="40000"/>
                    <a:lumOff val="60000"/>
                  </a:schemeClr>
                </a:solidFill>
                <a:latin typeface="DejaVu Sans Mono"/>
                <a:cs typeface="DejaVu Sans Mono"/>
              </a:rPr>
              <a:t>1</a:t>
            </a:r>
            <a:r>
              <a:rPr lang="ko-KR" altLang="en-US" sz="1500">
                <a:solidFill>
                  <a:schemeClr val="tx1"/>
                </a:solidFill>
                <a:latin typeface="DejaVu Sans Mono"/>
                <a:cs typeface="DejaVu Sans Mono"/>
              </a:rPr>
              <a:t>] 는 이렇게 만든다.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1</a:t>
            </a:r>
            <a:r>
              <a:rPr lang="ko-KR" altLang="en-US" sz="1500">
                <a:solidFill>
                  <a:schemeClr val="tx1"/>
                </a:solidFill>
                <a:latin typeface="DejaVu Sans Mono"/>
                <a:cs typeface="DejaVu Sans Mono"/>
              </a:rPr>
              <a:t>]: 각주다.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13</a:t>
            </a:fld>
            <a:endParaRPr lang="en-US" altLang="en-US"/>
          </a:p>
        </p:txBody>
      </p:sp>
      <p:sp>
        <p:nvSpPr>
          <p:cNvPr id="9" name=""/>
          <p:cNvSpPr txBox="1"/>
          <p:nvPr/>
        </p:nvSpPr>
        <p:spPr>
          <a:xfrm>
            <a:off x="869155" y="1333499"/>
            <a:ext cx="2898935" cy="471964"/>
          </a:xfrm>
          <a:prstGeom prst="rect">
            <a:avLst/>
          </a:prstGeom>
        </p:spPr>
        <p:txBody>
          <a:bodyPr wrap="none">
            <a:spAutoFit/>
          </a:bodyPr>
          <a:p>
            <a:pPr>
              <a:defRPr lang="ko-KR" altLang="en-US"/>
            </a:pPr>
            <a:r>
              <a:rPr lang="ko-KR" altLang="en-US" sz="2500" b="1"/>
              <a:t>각주(</a:t>
            </a:r>
            <a:r>
              <a:rPr lang="en-US" altLang="ko-KR" sz="2500" b="1"/>
              <a:t>FOOTNOTES)</a:t>
            </a:r>
            <a:endParaRPr lang="en-US" altLang="ko-KR"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각 라인의 끝에 </a:t>
            </a:r>
            <a:r>
              <a:rPr lang="ko-KR" altLang="en-US" sz="1500" i="1">
                <a:solidFill>
                  <a:schemeClr val="accent1"/>
                </a:solidFill>
                <a:latin typeface="DejaVu Sans Mono"/>
                <a:cs typeface="DejaVu Sans Mono"/>
              </a:rPr>
              <a:t> (스페이스)(스페이스)(엔터)</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2개 이상의 스페이스를 넣으면</a:t>
            </a:r>
            <a:r>
              <a:rPr lang="ko-KR" altLang="en-US" sz="1500" i="1">
                <a:solidFill>
                  <a:schemeClr val="accent1"/>
                </a:solidFill>
                <a:latin typeface="DejaVu Sans Mono"/>
                <a:cs typeface="DejaVu Sans Mono"/>
              </a:rPr>
              <a:t>(스페이스)(스페이스)(엔터)</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줄 넘기기(개행)가 된다.</a:t>
            </a:r>
            <a:r>
              <a:rPr lang="ko-KR" altLang="en-US" sz="1500" i="1">
                <a:solidFill>
                  <a:schemeClr val="accent1"/>
                </a:solidFill>
                <a:latin typeface="DejaVu Sans Mono"/>
                <a:cs typeface="DejaVu Sans Mono"/>
              </a:rPr>
              <a:t>(스페이스)(스페이스)(엔터)</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에디터상에서 엔터를 쳐서 줄을 넘겨도 브라우저상에서 개행이 되지 않는다.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6" y="4033837"/>
            <a:ext cx="2313149" cy="471964"/>
          </a:xfrm>
          <a:prstGeom prst="rect">
            <a:avLst/>
          </a:prstGeom>
        </p:spPr>
        <p:txBody>
          <a:bodyPr wrap="none">
            <a:spAutoFit/>
          </a:bodyPr>
          <a:lstStyle/>
          <a:p>
            <a:pPr>
              <a:defRPr lang="ko-KR" altLang="en-US"/>
            </a:pPr>
            <a:r>
              <a:rPr lang="ko-KR" altLang="en-US" sz="2500" b="1"/>
              <a:t>줄넘기기(개행)</a:t>
            </a:r>
            <a:endParaRPr lang="ko-KR" altLang="en-US" sz="2500" b="1"/>
          </a:p>
        </p:txBody>
      </p:sp>
      <p:pic>
        <p:nvPicPr>
          <p:cNvPr id="15" name=""/>
          <p:cNvPicPr>
            <a:picLocks noChangeAspect="1"/>
          </p:cNvPicPr>
          <p:nvPr/>
        </p:nvPicPr>
        <p:blipFill rotWithShape="1">
          <a:blip r:embed="rId2"/>
          <a:srcRect b="11280"/>
          <a:stretch>
            <a:fillRect/>
          </a:stretch>
        </p:blipFill>
        <p:spPr>
          <a:xfrm>
            <a:off x="6317242" y="2057208"/>
            <a:ext cx="3057951" cy="1217010"/>
          </a:xfrm>
          <a:prstGeom prst="rect">
            <a:avLst/>
          </a:prstGeom>
        </p:spPr>
      </p:pic>
      <p:sp>
        <p:nvSpPr>
          <p:cNvPr id="16" name=""/>
          <p:cNvSpPr txBox="1"/>
          <p:nvPr/>
        </p:nvSpPr>
        <p:spPr>
          <a:xfrm>
            <a:off x="6262687" y="3429000"/>
            <a:ext cx="4915854" cy="512445"/>
          </a:xfrm>
          <a:prstGeom prst="rect">
            <a:avLst/>
          </a:prstGeom>
        </p:spPr>
        <p:txBody>
          <a:bodyPr wrap="square">
            <a:spAutoFit/>
          </a:bodyPr>
          <a:p>
            <a:pPr lvl="0">
              <a:defRPr lang="ko-KR" altLang="en-US"/>
            </a:pPr>
            <a:r>
              <a:rPr lang="ko-KR" altLang="en-US" sz="1400" i="1">
                <a:solidFill>
                  <a:schemeClr val="tx1"/>
                </a:solidFill>
                <a:latin typeface="DejaVu Sans Mono"/>
                <a:cs typeface="DejaVu Sans Mono"/>
              </a:rPr>
              <a:t> 각주는 문서의 가장 밑에 원래 읽던 곳으로 돌아갈 수 있는 링크와 함께 추가된다.</a:t>
            </a:r>
            <a:endParaRPr lang="ko-KR" altLang="en-US" sz="1400" i="1">
              <a:solidFill>
                <a:schemeClr val="tx1"/>
              </a:solidFill>
              <a:latin typeface="DejaVu Sans Mono"/>
              <a:cs typeface="DejaVu Sans Mono"/>
            </a:endParaRPr>
          </a:p>
        </p:txBody>
      </p:sp>
      <p:pic>
        <p:nvPicPr>
          <p:cNvPr id="17" name=""/>
          <p:cNvPicPr>
            <a:picLocks noChangeAspect="1"/>
          </p:cNvPicPr>
          <p:nvPr/>
        </p:nvPicPr>
        <p:blipFill rotWithShape="1">
          <a:blip r:embed="rId3"/>
          <a:stretch>
            <a:fillRect/>
          </a:stretch>
        </p:blipFill>
        <p:spPr>
          <a:xfrm>
            <a:off x="6467101" y="4905298"/>
            <a:ext cx="2676898" cy="1095527"/>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문단1 이다.</a:t>
            </a:r>
            <a:r>
              <a:rPr lang="ko-KR" altLang="en-US" sz="1500" i="1">
                <a:solidFill>
                  <a:schemeClr val="accent1"/>
                </a:solidFill>
                <a:latin typeface="DejaVu Sans Mono"/>
                <a:cs typeface="DejaVu Sans Mono"/>
              </a:rPr>
              <a:t>(엔터)</a:t>
            </a:r>
            <a:endParaRPr lang="ko-KR" altLang="en-US" sz="1500">
              <a:solidFill>
                <a:schemeClr val="tx1"/>
              </a:solidFill>
              <a:latin typeface="DejaVu Sans Mono"/>
              <a:cs typeface="DejaVu Sans Mono"/>
            </a:endParaRPr>
          </a:p>
          <a:p>
            <a:pPr lvl="0">
              <a:defRPr lang="ko-KR" altLang="en-US"/>
            </a:pPr>
            <a:r>
              <a:rPr lang="ko-KR" altLang="en-US" sz="1500" i="1">
                <a:solidFill>
                  <a:schemeClr val="accent1"/>
                </a:solidFill>
                <a:latin typeface="DejaVu Sans Mono"/>
                <a:cs typeface="DejaVu Sans Mono"/>
              </a:rPr>
              <a:t>(엔터)</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문단2 이다.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문단을 나눌 때는 문단과 문단 사이에 한 줄을 비워놓으면 된다. (엔터를 한번 입력하면 개행이 되지 않는다.)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14</a:t>
            </a:fld>
            <a:endParaRPr lang="en-US" altLang="en-US"/>
          </a:p>
        </p:txBody>
      </p:sp>
      <p:sp>
        <p:nvSpPr>
          <p:cNvPr id="9" name=""/>
          <p:cNvSpPr txBox="1"/>
          <p:nvPr/>
        </p:nvSpPr>
        <p:spPr>
          <a:xfrm>
            <a:off x="869155" y="1333499"/>
            <a:ext cx="1879760" cy="471964"/>
          </a:xfrm>
          <a:prstGeom prst="rect">
            <a:avLst/>
          </a:prstGeom>
        </p:spPr>
        <p:txBody>
          <a:bodyPr wrap="none">
            <a:spAutoFit/>
          </a:bodyPr>
          <a:p>
            <a:pPr>
              <a:defRPr lang="ko-KR" altLang="en-US"/>
            </a:pPr>
            <a:r>
              <a:rPr lang="ko-KR" altLang="en-US" sz="2500" b="1"/>
              <a:t>문단 나누기</a:t>
            </a:r>
            <a:endParaRPr lang="ko-KR" altLang="en-US"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tx1"/>
                </a:solidFill>
                <a:latin typeface="DejaVu Sans Mono"/>
                <a:cs typeface="DejaVu Sans Mono"/>
              </a:rPr>
              <a:t>*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목록</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순서없는 리스트를 작성하기 위해서는 -, +, *을 맨앞에 적으면 된다.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•목록</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5" y="4033837"/>
            <a:ext cx="4999200" cy="471964"/>
          </a:xfrm>
          <a:prstGeom prst="rect">
            <a:avLst/>
          </a:prstGeom>
        </p:spPr>
        <p:txBody>
          <a:bodyPr wrap="none">
            <a:spAutoFit/>
          </a:bodyPr>
          <a:lstStyle/>
          <a:p>
            <a:pPr>
              <a:defRPr lang="ko-KR" altLang="en-US"/>
            </a:pPr>
            <a:r>
              <a:rPr lang="ko-KR" altLang="en-US" sz="2500" b="1"/>
              <a:t>순서 없는 리스트 (</a:t>
            </a:r>
            <a:r>
              <a:rPr lang="en-US" altLang="ko-KR" sz="2500" b="1"/>
              <a:t>BULLET LISTS)</a:t>
            </a:r>
            <a:endParaRPr lang="en-US" altLang="ko-KR" sz="2500" b="1"/>
          </a:p>
        </p:txBody>
      </p:sp>
      <p:pic>
        <p:nvPicPr>
          <p:cNvPr id="15" name=""/>
          <p:cNvPicPr>
            <a:picLocks noChangeAspect="1"/>
          </p:cNvPicPr>
          <p:nvPr/>
        </p:nvPicPr>
        <p:blipFill rotWithShape="1">
          <a:blip r:embed="rId2"/>
          <a:stretch>
            <a:fillRect/>
          </a:stretch>
        </p:blipFill>
        <p:spPr>
          <a:xfrm>
            <a:off x="6500746" y="2295476"/>
            <a:ext cx="1202664" cy="877944"/>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1. 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1. 목록</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순서있는 리스트를 작성하기 위해서는 숫자 다음 .을 찍는다. 적힌 숫자랑 상관없이 순서대로 번호가 매겨진다.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1.목록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2.목록</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14</a:t>
            </a:fld>
            <a:endParaRPr lang="en-US" altLang="en-US"/>
          </a:p>
        </p:txBody>
      </p:sp>
      <p:sp>
        <p:nvSpPr>
          <p:cNvPr id="9" name=""/>
          <p:cNvSpPr txBox="1"/>
          <p:nvPr/>
        </p:nvSpPr>
        <p:spPr>
          <a:xfrm>
            <a:off x="869155" y="1333499"/>
            <a:ext cx="5661185" cy="471964"/>
          </a:xfrm>
          <a:prstGeom prst="rect">
            <a:avLst/>
          </a:prstGeom>
        </p:spPr>
        <p:txBody>
          <a:bodyPr wrap="none">
            <a:spAutoFit/>
          </a:bodyPr>
          <a:p>
            <a:pPr>
              <a:defRPr lang="ko-KR" altLang="en-US"/>
            </a:pPr>
            <a:r>
              <a:rPr lang="ko-KR" altLang="en-US" sz="2500" b="1"/>
              <a:t>순서 있는 리스트 (</a:t>
            </a:r>
            <a:r>
              <a:rPr lang="en-US" altLang="ko-KR" sz="2500" b="1"/>
              <a:t>NUMBERED LISTS)</a:t>
            </a:r>
            <a:endParaRPr lang="en-US" altLang="ko-KR"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tx1"/>
                </a:solidFill>
                <a:latin typeface="DejaVu Sans Mono"/>
                <a:cs typeface="DejaVu Sans Mono"/>
              </a:rPr>
              <a:t>1.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2.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 혼합 목록</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 혼합 목록  </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3. 목록</a:t>
            </a: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1.목록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2.목록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•혼합목록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•혼합목록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3.목록</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6" y="4033836"/>
            <a:ext cx="8694899" cy="469583"/>
          </a:xfrm>
          <a:prstGeom prst="rect">
            <a:avLst/>
          </a:prstGeom>
        </p:spPr>
        <p:txBody>
          <a:bodyPr wrap="none">
            <a:spAutoFit/>
          </a:bodyPr>
          <a:lstStyle/>
          <a:p>
            <a:pPr>
              <a:defRPr lang="ko-KR" altLang="en-US"/>
            </a:pPr>
            <a:r>
              <a:rPr lang="ko-KR" altLang="en-US" sz="2500" b="1"/>
              <a:t>혼합 목록(순서있는 리스트와 순서없는 리스트를 함께 쓰기)</a:t>
            </a:r>
            <a:endParaRPr lang="ko-KR" altLang="en-US" sz="2500" b="1"/>
          </a:p>
        </p:txBody>
      </p:sp>
    </p:spTree>
  </p:cSld>
  <p:clrMapOvr>
    <a:masterClrMapping/>
  </p:clrMapOvr>
  <p:transition xmlns:mc="http://schemas.openxmlformats.org/markup-compatibility/2006" xmlns:hp="http://schemas.haansoft.com/office/presentation/8.0" mc:Ignorable="hp" hp:hslDur="500"/>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784781" y="1791864"/>
            <a:ext cx="5204381" cy="23117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&gt; 인용문이다</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&gt;&gt; 인용문 안 인용문이다.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&gt;* 인용목록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&gt;* 인용목록</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&gt;&gt;* 인용목록</a:t>
            </a:r>
            <a:endParaRPr lang="ko-KR" altLang="en-US" sz="1500">
              <a:solidFill>
                <a:schemeClr val="tx1"/>
              </a:solidFill>
              <a:latin typeface="DejaVu Sans Mono"/>
              <a:cs typeface="DejaVu Sans Mono"/>
            </a:endParaRPr>
          </a:p>
          <a:p>
            <a:pPr lvl="0">
              <a:defRPr lang="ko-KR" altLang="en-US"/>
            </a:pPr>
            <a:endParaRPr lang="ko-KR" altLang="en-US" sz="1400" i="1">
              <a:solidFill>
                <a:schemeClr val="tx1"/>
              </a:solidFill>
              <a:latin typeface="DejaVu Sans Mono"/>
              <a:cs typeface="DejaVu Sans Mono"/>
            </a:endParaRPr>
          </a:p>
          <a:p>
            <a:pPr lvl="0">
              <a:defRPr lang="ko-KR" altLang="en-US"/>
            </a:pPr>
            <a:r>
              <a:rPr lang="ko-KR" altLang="en-US" sz="1400" i="1">
                <a:solidFill>
                  <a:schemeClr val="tx1"/>
                </a:solidFill>
                <a:latin typeface="DejaVu Sans Mono"/>
                <a:cs typeface="DejaVu Sans Mono"/>
              </a:rPr>
              <a:t> </a:t>
            </a:r>
            <a:endParaRPr lang="ko-KR" altLang="en-US" sz="1400" i="1">
              <a:solidFill>
                <a:schemeClr val="tx1"/>
              </a:solidFill>
              <a:latin typeface="DejaVu Sans Mono"/>
              <a:cs typeface="DejaVu Sans Mono"/>
            </a:endParaRPr>
          </a:p>
          <a:p>
            <a:pPr lvl="0">
              <a:defRPr lang="ko-KR" altLang="en-US"/>
            </a:pPr>
            <a:r>
              <a:rPr lang="ko-KR" altLang="en-US" sz="1400" i="1">
                <a:solidFill>
                  <a:schemeClr val="tx1"/>
                </a:solidFill>
                <a:latin typeface="DejaVu Sans Mono"/>
                <a:cs typeface="DejaVu Sans Mono"/>
              </a:rPr>
              <a:t>테마를 바꾸면 인용문의 모양도 달라질 수 있다.</a:t>
            </a:r>
            <a:endParaRPr lang="ko-KR" altLang="en-US" sz="14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095999" y="1791864"/>
            <a:ext cx="5204381" cy="2335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23</a:t>
            </a:fld>
            <a:endParaRPr lang="en-US" altLang="en-US"/>
          </a:p>
        </p:txBody>
      </p:sp>
      <p:sp>
        <p:nvSpPr>
          <p:cNvPr id="9" name=""/>
          <p:cNvSpPr txBox="1"/>
          <p:nvPr/>
        </p:nvSpPr>
        <p:spPr>
          <a:xfrm>
            <a:off x="815736" y="1253167"/>
            <a:ext cx="2895204" cy="468953"/>
          </a:xfrm>
          <a:prstGeom prst="rect">
            <a:avLst/>
          </a:prstGeom>
        </p:spPr>
        <p:txBody>
          <a:bodyPr wrap="none">
            <a:spAutoFit/>
          </a:bodyPr>
          <a:p>
            <a:pPr>
              <a:defRPr lang="ko-KR" altLang="en-US"/>
            </a:pPr>
            <a:r>
              <a:rPr lang="ko-KR" altLang="en-US" sz="2500" b="1"/>
              <a:t>인용(Blockquotes)</a:t>
            </a:r>
            <a:endParaRPr lang="ko-KR" altLang="en-US" sz="2500" b="1"/>
          </a:p>
        </p:txBody>
      </p:sp>
      <p:sp>
        <p:nvSpPr>
          <p:cNvPr id="10" name="직사각형 5"/>
          <p:cNvSpPr/>
          <p:nvPr/>
        </p:nvSpPr>
        <p:spPr>
          <a:xfrm>
            <a:off x="823912" y="4572535"/>
            <a:ext cx="5204381" cy="2152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accent1"/>
                </a:solidFill>
                <a:latin typeface="DejaVu Sans Mono"/>
                <a:cs typeface="DejaVu Sans Mono"/>
              </a:rPr>
              <a:t>(스페이스)(스페이스)</a:t>
            </a:r>
            <a:r>
              <a:rPr lang="ko-KR" altLang="en-US" sz="1500">
                <a:solidFill>
                  <a:schemeClr val="tx1"/>
                </a:solidFill>
                <a:latin typeface="DejaVu Sans Mono"/>
                <a:cs typeface="DejaVu Sans Mono"/>
              </a:rPr>
              <a:t>[test](http://test.com)</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[test](http://test.com)</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각각의 줄을 2개 이상의 스페이스로 시작하면 글을 타이핑하는 그대로 정확히 보여지게 할 수 있다.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서식 설정 텍스트 태그는 마크다운이나 HTML 태그등을 그대로 보여주고자 할 때 사용하면 된다.</a:t>
            </a: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1" name="직사각형 6"/>
          <p:cNvSpPr/>
          <p:nvPr/>
        </p:nvSpPr>
        <p:spPr>
          <a:xfrm>
            <a:off x="6135131" y="4572534"/>
            <a:ext cx="5204381" cy="21404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[test](http://test.com)</a:t>
            </a:r>
            <a:endParaRPr lang="ko-KR" altLang="en-US" sz="1500">
              <a:solidFill>
                <a:schemeClr val="tx1"/>
              </a:solidFill>
              <a:latin typeface="DejaVu Sans Mono"/>
              <a:cs typeface="DejaVu Sans Mono"/>
            </a:endParaRPr>
          </a:p>
          <a:p>
            <a:pPr lvl="0">
              <a:defRPr lang="ko-KR" altLang="en-US"/>
            </a:pPr>
            <a:r>
              <a:rPr lang="en-US" altLang="ko-KR" sz="1500">
                <a:solidFill>
                  <a:schemeClr val="accent1"/>
                </a:solidFill>
                <a:latin typeface="DejaVu Sans Mono"/>
                <a:cs typeface="DejaVu Sans Mono"/>
              </a:rPr>
              <a:t>test</a:t>
            </a:r>
            <a:endParaRPr lang="en-US" altLang="ko-KR" sz="1500">
              <a:solidFill>
                <a:schemeClr val="accent1"/>
              </a:solidFill>
              <a:latin typeface="DejaVu Sans Mono"/>
              <a:cs typeface="DejaVu Sans Mono"/>
            </a:endParaRPr>
          </a:p>
        </p:txBody>
      </p:sp>
      <p:sp>
        <p:nvSpPr>
          <p:cNvPr id="12" name=""/>
          <p:cNvSpPr txBox="1"/>
          <p:nvPr/>
        </p:nvSpPr>
        <p:spPr>
          <a:xfrm>
            <a:off x="854866" y="4091216"/>
            <a:ext cx="4989674" cy="471964"/>
          </a:xfrm>
          <a:prstGeom prst="rect">
            <a:avLst/>
          </a:prstGeom>
        </p:spPr>
        <p:txBody>
          <a:bodyPr wrap="none">
            <a:spAutoFit/>
          </a:bodyPr>
          <a:lstStyle/>
          <a:p>
            <a:pPr>
              <a:defRPr lang="ko-KR" altLang="en-US"/>
            </a:pPr>
            <a:r>
              <a:rPr lang="ko-KR" altLang="en-US" sz="2500" b="1"/>
              <a:t>서식 설정 텍스트 (Preformatted)</a:t>
            </a:r>
            <a:endParaRPr lang="ko-KR" altLang="en-US" sz="2500" b="1"/>
          </a:p>
        </p:txBody>
      </p:sp>
      <p:pic>
        <p:nvPicPr>
          <p:cNvPr id="16" name=""/>
          <p:cNvPicPr>
            <a:picLocks noChangeAspect="1"/>
          </p:cNvPicPr>
          <p:nvPr/>
        </p:nvPicPr>
        <p:blipFill rotWithShape="1">
          <a:blip r:embed="rId2"/>
          <a:stretch>
            <a:fillRect/>
          </a:stretch>
        </p:blipFill>
        <p:spPr>
          <a:xfrm>
            <a:off x="6458306" y="1883897"/>
            <a:ext cx="2611320" cy="2175235"/>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a:t>
            </a:r>
            <a:r>
              <a:rPr lang="ko-KR" altLang="en-US" sz="1500">
                <a:solidFill>
                  <a:schemeClr val="tx1">
                    <a:lumMod val="40000"/>
                    <a:lumOff val="60000"/>
                  </a:schemeClr>
                </a:solidFill>
                <a:latin typeface="DejaVu Sans Mono"/>
                <a:cs typeface="DejaVu Sans Mono"/>
              </a:rPr>
              <a:t>코드이다. [test](http://test.com)</a:t>
            </a:r>
            <a:r>
              <a:rPr lang="ko-KR" altLang="en-US" sz="1500">
                <a:solidFill>
                  <a:schemeClr val="tx1"/>
                </a:solidFill>
                <a:latin typeface="DejaVu Sans Mono"/>
                <a:cs typeface="DejaVu Sans Mono"/>
              </a:rPr>
              <a:t>`</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코드이다. [test](http://test.com)</a:t>
            </a: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코드이다. [test](http://test.com)</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코드이다. </a:t>
            </a:r>
            <a:r>
              <a:rPr lang="ko-KR" altLang="en-US" sz="1500">
                <a:solidFill>
                  <a:schemeClr val="accent1"/>
                </a:solidFill>
                <a:latin typeface="DejaVu Sans Mono"/>
                <a:cs typeface="DejaVu Sans Mono"/>
              </a:rPr>
              <a:t>test</a:t>
            </a:r>
            <a:endParaRPr lang="ko-KR" altLang="en-US" sz="1500">
              <a:solidFill>
                <a:schemeClr val="accent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17</a:t>
            </a:fld>
            <a:endParaRPr lang="en-US" altLang="en-US"/>
          </a:p>
        </p:txBody>
      </p:sp>
      <p:sp>
        <p:nvSpPr>
          <p:cNvPr id="9" name=""/>
          <p:cNvSpPr txBox="1"/>
          <p:nvPr/>
        </p:nvSpPr>
        <p:spPr>
          <a:xfrm>
            <a:off x="869155" y="1333499"/>
            <a:ext cx="812959" cy="471964"/>
          </a:xfrm>
          <a:prstGeom prst="rect">
            <a:avLst/>
          </a:prstGeom>
        </p:spPr>
        <p:txBody>
          <a:bodyPr wrap="none">
            <a:spAutoFit/>
          </a:bodyPr>
          <a:p>
            <a:pPr>
              <a:defRPr lang="ko-KR" altLang="en-US"/>
            </a:pPr>
            <a:r>
              <a:rPr lang="ko-KR" altLang="en-US" sz="2500" b="1"/>
              <a:t>코드</a:t>
            </a:r>
            <a:endParaRPr lang="ko-KR" altLang="en-US" sz="2500" b="1"/>
          </a:p>
        </p:txBody>
      </p:sp>
      <p:sp>
        <p:nvSpPr>
          <p:cNvPr id="10" name="직사각형 5"/>
          <p:cNvSpPr/>
          <p:nvPr/>
        </p:nvSpPr>
        <p:spPr>
          <a:xfrm>
            <a:off x="823912" y="4572534"/>
            <a:ext cx="5204381" cy="19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이것은 </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코드 블럭이다. </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이것도 코드 블럭이다.</a:t>
            </a: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a:t>
            </a:r>
            <a:endParaRPr lang="ko-KR" altLang="en-US" sz="1500" i="1">
              <a:solidFill>
                <a:schemeClr val="tx1"/>
              </a:solidFill>
              <a:latin typeface="DejaVu Sans Mono"/>
              <a:cs typeface="DejaVu Sans Mono"/>
            </a:endParaRPr>
          </a:p>
        </p:txBody>
      </p:sp>
      <p:sp>
        <p:nvSpPr>
          <p:cNvPr id="11" name="직사각형 6"/>
          <p:cNvSpPr/>
          <p:nvPr/>
        </p:nvSpPr>
        <p:spPr>
          <a:xfrm>
            <a:off x="6135132" y="4572534"/>
            <a:ext cx="5204381" cy="19261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6" y="4033837"/>
            <a:ext cx="1455899" cy="471964"/>
          </a:xfrm>
          <a:prstGeom prst="rect">
            <a:avLst/>
          </a:prstGeom>
        </p:spPr>
        <p:txBody>
          <a:bodyPr wrap="none">
            <a:spAutoFit/>
          </a:bodyPr>
          <a:lstStyle/>
          <a:p>
            <a:pPr>
              <a:defRPr lang="ko-KR" altLang="en-US"/>
            </a:pPr>
            <a:r>
              <a:rPr lang="ko-KR" altLang="en-US" sz="2500" b="1"/>
              <a:t>코드블럭</a:t>
            </a:r>
            <a:endParaRPr lang="ko-KR" altLang="en-US" sz="2500" b="1"/>
          </a:p>
        </p:txBody>
      </p:sp>
      <p:pic>
        <p:nvPicPr>
          <p:cNvPr id="15" name=""/>
          <p:cNvPicPr>
            <a:picLocks noChangeAspect="1"/>
          </p:cNvPicPr>
          <p:nvPr/>
        </p:nvPicPr>
        <p:blipFill rotWithShape="1">
          <a:blip r:embed="rId2"/>
          <a:stretch>
            <a:fillRect/>
          </a:stretch>
        </p:blipFill>
        <p:spPr>
          <a:xfrm>
            <a:off x="6586057" y="4468083"/>
            <a:ext cx="2557943" cy="2139885"/>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8" name="슬라이드 번호 개체 틀 7"/>
          <p:cNvSpPr>
            <a:spLocks noGrp="1"/>
          </p:cNvSpPr>
          <p:nvPr>
            <p:ph type="sldNum" sz="quarter" idx="12"/>
          </p:nvPr>
        </p:nvSpPr>
        <p:spPr>
          <a:xfrm>
            <a:off x="8919642" y="4096309"/>
            <a:ext cx="2743200" cy="365125"/>
          </a:xfrm>
        </p:spPr>
        <p:txBody>
          <a:bodyPr/>
          <a:lstStyle/>
          <a:p>
            <a:pPr lvl="0">
              <a:defRPr lang="ko-KR" altLang="en-US"/>
            </a:pPr>
            <a:fld id="{FE150C24-AA4D-4CD8-91C7-5A50E7823163}" type="slidenum">
              <a:rPr lang="en-US" altLang="en-US"/>
              <a:pPr lvl="0">
                <a:defRPr lang="ko-KR" altLang="en-US"/>
              </a:pPr>
              <a:t>25</a:t>
            </a:fld>
            <a:endParaRPr lang="en-US" altLang="en-US"/>
          </a:p>
        </p:txBody>
      </p:sp>
      <p:sp>
        <p:nvSpPr>
          <p:cNvPr id="10" name="직사각형 5"/>
          <p:cNvSpPr/>
          <p:nvPr/>
        </p:nvSpPr>
        <p:spPr>
          <a:xfrm>
            <a:off x="812435" y="2312493"/>
            <a:ext cx="5204381" cy="3251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 제목 1</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제목 2</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제목 3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제목 4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제목 5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제목 6 ######</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#을 앞, 뒤에 모두 붙여도 되고, 앞에만 붙여도 된다.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 6개 이하로 하위제목을 달 수 없다.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p:txBody>
      </p:sp>
      <p:sp>
        <p:nvSpPr>
          <p:cNvPr id="11" name="직사각형 6"/>
          <p:cNvSpPr/>
          <p:nvPr/>
        </p:nvSpPr>
        <p:spPr>
          <a:xfrm>
            <a:off x="6123655" y="2312493"/>
            <a:ext cx="5204381" cy="32051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43389" y="1773796"/>
            <a:ext cx="819676" cy="472199"/>
          </a:xfrm>
          <a:prstGeom prst="rect">
            <a:avLst/>
          </a:prstGeom>
        </p:spPr>
        <p:txBody>
          <a:bodyPr wrap="none">
            <a:spAutoFit/>
          </a:bodyPr>
          <a:lstStyle/>
          <a:p>
            <a:pPr>
              <a:defRPr lang="ko-KR" altLang="en-US"/>
            </a:pPr>
            <a:r>
              <a:rPr lang="ko-KR" altLang="en-US" sz="2500" b="1"/>
              <a:t>제목</a:t>
            </a:r>
            <a:endParaRPr lang="ko-KR" altLang="en-US" sz="2500" b="1"/>
          </a:p>
        </p:txBody>
      </p:sp>
      <p:pic>
        <p:nvPicPr>
          <p:cNvPr id="16" name=""/>
          <p:cNvPicPr>
            <a:picLocks noChangeAspect="1"/>
          </p:cNvPicPr>
          <p:nvPr/>
        </p:nvPicPr>
        <p:blipFill rotWithShape="1">
          <a:blip r:embed="rId2"/>
          <a:stretch>
            <a:fillRect/>
          </a:stretch>
        </p:blipFill>
        <p:spPr>
          <a:xfrm>
            <a:off x="6618124" y="2604317"/>
            <a:ext cx="2888943" cy="2337919"/>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6"/>
            <a:ext cx="5204381" cy="211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WordPress</a:t>
            </a:r>
            <a:r>
              <a:rPr lang="ko-KR" altLang="en-US" sz="1500" i="1">
                <a:solidFill>
                  <a:schemeClr val="accent1"/>
                </a:solidFill>
                <a:latin typeface="DejaVu Sans Mono"/>
                <a:cs typeface="DejaVu Sans Mono"/>
              </a:rPr>
              <a:t>(엔터)</a:t>
            </a:r>
            <a:endParaRPr lang="ko-KR" altLang="en-US" sz="1500" i="1">
              <a:solidFill>
                <a:schemeClr val="accent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세계 최대의 오픈 소스 </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저작물 관리 시스템 </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Markdown</a:t>
            </a:r>
            <a:r>
              <a:rPr lang="ko-KR" altLang="en-US" sz="1500" i="1">
                <a:solidFill>
                  <a:schemeClr val="accent1"/>
                </a:solidFill>
                <a:latin typeface="DejaVu Sans Mono"/>
                <a:cs typeface="DejaVu Sans Mono"/>
              </a:rPr>
              <a:t>(엔터)</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  일반 텍스트 문서를</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HTML로 변환하는 도구</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26</a:t>
            </a:fld>
            <a:endParaRPr lang="en-US" altLang="en-US"/>
          </a:p>
        </p:txBody>
      </p:sp>
      <p:sp>
        <p:nvSpPr>
          <p:cNvPr id="9" name=""/>
          <p:cNvSpPr txBox="1"/>
          <p:nvPr/>
        </p:nvSpPr>
        <p:spPr>
          <a:xfrm>
            <a:off x="869155" y="1333499"/>
            <a:ext cx="4060985" cy="464821"/>
          </a:xfrm>
          <a:prstGeom prst="rect">
            <a:avLst/>
          </a:prstGeom>
        </p:spPr>
        <p:txBody>
          <a:bodyPr wrap="none">
            <a:spAutoFit/>
          </a:bodyPr>
          <a:p>
            <a:pPr>
              <a:defRPr lang="ko-KR" altLang="en-US"/>
            </a:pPr>
            <a:r>
              <a:rPr lang="ko-KR" altLang="en-US" sz="2500" b="1"/>
              <a:t>정의 목록(Definition Lists)</a:t>
            </a:r>
            <a:endParaRPr lang="ko-KR" altLang="en-US" sz="2500" b="1"/>
          </a:p>
        </p:txBody>
      </p:sp>
      <p:sp>
        <p:nvSpPr>
          <p:cNvPr id="10" name="직사각형 5"/>
          <p:cNvSpPr/>
          <p:nvPr/>
        </p:nvSpPr>
        <p:spPr>
          <a:xfrm>
            <a:off x="823912" y="4572534"/>
            <a:ext cx="5204381" cy="2128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r>
              <a:rPr lang="ko-KR" altLang="en-US" sz="1500">
                <a:solidFill>
                  <a:schemeClr val="tx1"/>
                </a:solidFill>
                <a:latin typeface="DejaVu Sans Mono"/>
                <a:cs typeface="DejaVu Sans Mono"/>
              </a:rPr>
              <a:t>마크다운(Markdown)은 일반 텍스트를</a:t>
            </a: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HTML로 변환한다.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*[HTML]: HyperText Markup Language</a:t>
            </a:r>
            <a:endParaRPr lang="ko-KR" altLang="en-US"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r>
              <a:rPr lang="ko-KR" altLang="en-US" sz="1500" i="1">
                <a:solidFill>
                  <a:schemeClr val="tx1"/>
                </a:solidFill>
                <a:latin typeface="DejaVu Sans Mono"/>
                <a:cs typeface="DejaVu Sans Mono"/>
              </a:rPr>
              <a:t>(축)약어의 정의는 문서의 어떤 곳에든 있을 수 있다.</a:t>
            </a:r>
            <a:endParaRPr lang="ko-KR" altLang="en-US" sz="1500" i="1">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p:txBody>
      </p:sp>
      <p:sp>
        <p:nvSpPr>
          <p:cNvPr id="11" name="직사각형 6"/>
          <p:cNvSpPr/>
          <p:nvPr/>
        </p:nvSpPr>
        <p:spPr>
          <a:xfrm>
            <a:off x="6135131" y="4572534"/>
            <a:ext cx="5204381" cy="21047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12" name=""/>
          <p:cNvSpPr txBox="1"/>
          <p:nvPr/>
        </p:nvSpPr>
        <p:spPr>
          <a:xfrm>
            <a:off x="854866" y="4033836"/>
            <a:ext cx="3694274" cy="469583"/>
          </a:xfrm>
          <a:prstGeom prst="rect">
            <a:avLst/>
          </a:prstGeom>
        </p:spPr>
        <p:txBody>
          <a:bodyPr wrap="none">
            <a:spAutoFit/>
          </a:bodyPr>
          <a:lstStyle/>
          <a:p>
            <a:pPr>
              <a:defRPr lang="ko-KR" altLang="en-US"/>
            </a:pPr>
            <a:r>
              <a:rPr lang="ko-KR" altLang="en-US" sz="2500" b="1"/>
              <a:t>(축)약어(Abbreviations)</a:t>
            </a:r>
            <a:endParaRPr lang="ko-KR" altLang="en-US" sz="2500" b="1"/>
          </a:p>
        </p:txBody>
      </p:sp>
      <p:pic>
        <p:nvPicPr>
          <p:cNvPr id="15" name=""/>
          <p:cNvPicPr>
            <a:picLocks noChangeAspect="1"/>
          </p:cNvPicPr>
          <p:nvPr/>
        </p:nvPicPr>
        <p:blipFill rotWithShape="1">
          <a:blip r:embed="rId2"/>
          <a:stretch>
            <a:fillRect/>
          </a:stretch>
        </p:blipFill>
        <p:spPr>
          <a:xfrm>
            <a:off x="6438695" y="1797684"/>
            <a:ext cx="2934109" cy="2286319"/>
          </a:xfrm>
          <a:prstGeom prst="rect">
            <a:avLst/>
          </a:prstGeom>
        </p:spPr>
      </p:pic>
      <p:sp>
        <p:nvSpPr>
          <p:cNvPr id="16" name=""/>
          <p:cNvSpPr txBox="1"/>
          <p:nvPr/>
        </p:nvSpPr>
        <p:spPr>
          <a:xfrm>
            <a:off x="9489282" y="2425541"/>
            <a:ext cx="1796415" cy="772954"/>
          </a:xfrm>
          <a:prstGeom prst="rect">
            <a:avLst/>
          </a:prstGeom>
        </p:spPr>
        <p:txBody>
          <a:bodyPr wrap="square">
            <a:spAutoFit/>
          </a:bodyPr>
          <a:p>
            <a:pPr>
              <a:defRPr lang="ko-KR" altLang="en-US"/>
            </a:pPr>
            <a:r>
              <a:rPr lang="ko-KR" altLang="en-US" sz="1500" i="1"/>
              <a:t>테마를 바꾸면 정의 목록의 모양도 달라질 수 있다.</a:t>
            </a:r>
            <a:endParaRPr lang="ko-KR" altLang="en-US" sz="1500" i="1"/>
          </a:p>
        </p:txBody>
      </p:sp>
      <p:pic>
        <p:nvPicPr>
          <p:cNvPr id="17" name=""/>
          <p:cNvPicPr>
            <a:picLocks noChangeAspect="1"/>
          </p:cNvPicPr>
          <p:nvPr/>
        </p:nvPicPr>
        <p:blipFill rotWithShape="1">
          <a:blip r:embed="rId3"/>
          <a:stretch>
            <a:fillRect/>
          </a:stretch>
        </p:blipFill>
        <p:spPr>
          <a:xfrm>
            <a:off x="6283904" y="4660053"/>
            <a:ext cx="3077004" cy="752580"/>
          </a:xfrm>
          <a:prstGeom prst="rect">
            <a:avLst/>
          </a:prstGeom>
        </p:spPr>
      </p:pic>
      <p:pic>
        <p:nvPicPr>
          <p:cNvPr id="18" name=""/>
          <p:cNvPicPr>
            <a:picLocks noChangeAspect="1"/>
          </p:cNvPicPr>
          <p:nvPr/>
        </p:nvPicPr>
        <p:blipFill rotWithShape="1">
          <a:blip r:embed="rId4"/>
          <a:stretch>
            <a:fillRect/>
          </a:stretch>
        </p:blipFill>
        <p:spPr>
          <a:xfrm>
            <a:off x="7238734" y="5624456"/>
            <a:ext cx="3810531" cy="800211"/>
          </a:xfrm>
          <a:prstGeom prst="rect">
            <a:avLst/>
          </a:prstGeom>
        </p:spPr>
      </p:pic>
      <p:sp>
        <p:nvSpPr>
          <p:cNvPr id="19" name=""/>
          <p:cNvSpPr txBox="1"/>
          <p:nvPr/>
        </p:nvSpPr>
        <p:spPr>
          <a:xfrm>
            <a:off x="7381873" y="6346029"/>
            <a:ext cx="4213386" cy="319566"/>
          </a:xfrm>
          <a:prstGeom prst="rect">
            <a:avLst/>
          </a:prstGeom>
        </p:spPr>
        <p:txBody>
          <a:bodyPr wrap="square">
            <a:spAutoFit/>
          </a:bodyPr>
          <a:p>
            <a:pPr>
              <a:defRPr lang="ko-KR" altLang="en-US"/>
            </a:pPr>
            <a:r>
              <a:rPr lang="ko-KR" altLang="en-US" sz="1500" i="1"/>
              <a:t>커서를 가져가면 축약어 설명이 나온다.</a:t>
            </a:r>
            <a:endParaRPr lang="ko-KR" altLang="en-US" sz="1500" i="1"/>
          </a:p>
        </p:txBody>
      </p:sp>
      <p:cxnSp>
        <p:nvCxnSpPr>
          <p:cNvPr id="20" name=""/>
          <p:cNvCxnSpPr/>
          <p:nvPr/>
        </p:nvCxnSpPr>
        <p:spPr>
          <a:xfrm>
            <a:off x="6560348" y="5524500"/>
            <a:ext cx="46792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xmlns:mc="http://schemas.openxmlformats.org/markup-compatibility/2006" xmlns:hp="http://schemas.haansoft.com/office/presentation/8.0" mc:Ignorable="hp" hp:hslDur="500"/>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Markdown</a:t>
            </a:r>
            <a:r>
              <a:rPr lang="ko-KR" altLang="en-US"/>
              <a:t>문법 배우기</a:t>
            </a:r>
            <a:endParaRPr lang="ko-KR" altLang="en-US"/>
          </a:p>
        </p:txBody>
      </p:sp>
      <p:sp>
        <p:nvSpPr>
          <p:cNvPr id="6" name="직사각형 5"/>
          <p:cNvSpPr/>
          <p:nvPr/>
        </p:nvSpPr>
        <p:spPr>
          <a:xfrm>
            <a:off x="838200" y="1872197"/>
            <a:ext cx="5216287" cy="37596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ko-KR" altLang="en-US" sz="1500">
              <a:solidFill>
                <a:schemeClr val="tx1"/>
              </a:solidFill>
              <a:latin typeface="DejaVu Sans Mono"/>
              <a:cs typeface="DejaVu Sans Mono"/>
            </a:endParaRPr>
          </a:p>
          <a:p>
            <a:pPr lvl="0">
              <a:defRPr lang="ko-KR" altLang="en-US"/>
            </a:pPr>
            <a:r>
              <a:rPr lang="ko-KR" altLang="en-US" sz="1500">
                <a:solidFill>
                  <a:schemeClr val="tx1"/>
                </a:solidFill>
                <a:latin typeface="DejaVu Sans Mono"/>
                <a:cs typeface="DejaVu Sans Mono"/>
              </a:rPr>
              <a:t>&lt;img src="/wp.png" align=right&gt;</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en-US" altLang="ko-KR" sz="1500">
                <a:solidFill>
                  <a:schemeClr val="tx1"/>
                </a:solidFill>
                <a:latin typeface="DejaVu Sans Mono"/>
                <a:cs typeface="DejaVu Sans Mono"/>
              </a:rPr>
              <a:t> </a:t>
            </a:r>
            <a:r>
              <a:rPr lang="ko-KR" altLang="en-US" sz="1500">
                <a:solidFill>
                  <a:schemeClr val="tx1"/>
                </a:solidFill>
                <a:latin typeface="DejaVu Sans Mono"/>
                <a:cs typeface="DejaVu Sans Mono"/>
              </a:rPr>
              <a:t>마크다운 문서를 작성할 때 마크다운으로 표현할 수 없는 것은 HTML을 이용해서 표현할 수 있다. 다만 주의해야할 것이 있다.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a:p>
            <a:pPr lvl="0">
              <a:defRPr lang="ko-KR" altLang="en-US"/>
            </a:pPr>
            <a:r>
              <a:rPr lang="en-US" altLang="ko-KR" sz="1500">
                <a:solidFill>
                  <a:schemeClr val="tx1"/>
                </a:solidFill>
                <a:latin typeface="DejaVu Sans Mono"/>
                <a:cs typeface="DejaVu Sans Mono"/>
              </a:rPr>
              <a:t> </a:t>
            </a:r>
            <a:r>
              <a:rPr lang="ko-KR" altLang="en-US" sz="1500">
                <a:solidFill>
                  <a:schemeClr val="tx1"/>
                </a:solidFill>
                <a:latin typeface="DejaVu Sans Mono"/>
                <a:cs typeface="DejaVu Sans Mono"/>
              </a:rPr>
              <a:t>원래 마크다운 문법에서는 &lt;div&gt;, &lt;table&gt;, &lt;pre&gt;, &lt;p&gt;등의 블럭 엘리먼트들은 앞뒤에 빈 줄이 있어야 했지만, 워드프레스에는 markdown extra의 문법이 적용되어 있어서 그럴 필요가 없다. 다만 블럭 엘리먼트를 쓸 때는 앞에 3개 이상의 스페이스를 쓰면 안된다. 그러면 그 부분을 “서식 설정 텍스트”로 인식한다.</a:t>
            </a:r>
            <a:endParaRPr lang="ko-KR" altLang="en-US" sz="1500">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7" name="직사각형 6"/>
          <p:cNvSpPr/>
          <p:nvPr/>
        </p:nvSpPr>
        <p:spPr>
          <a:xfrm>
            <a:off x="6149419" y="1872196"/>
            <a:ext cx="5204381" cy="37596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t" anchorCtr="0"/>
          <a:lstStyle/>
          <a:p>
            <a:pPr lvl="0">
              <a:defRPr lang="ko-KR" altLang="en-US"/>
            </a:pPr>
            <a:endParaRPr lang="en-US" altLang="ko-KR" sz="1500">
              <a:solidFill>
                <a:schemeClr val="tx1"/>
              </a:solidFill>
              <a:latin typeface="DejaVu Sans Mono"/>
              <a:cs typeface="DejaVu Sans Mono"/>
            </a:endParaRPr>
          </a:p>
          <a:p>
            <a:pPr lvl="0">
              <a:defRPr lang="ko-KR" altLang="en-US"/>
            </a:pPr>
            <a:endParaRPr lang="ko-KR" altLang="en-US" sz="1500" i="1">
              <a:solidFill>
                <a:schemeClr val="tx1"/>
              </a:solidFill>
              <a:latin typeface="DejaVu Sans Mono"/>
              <a:cs typeface="DejaVu Sans Mono"/>
            </a:endParaRPr>
          </a:p>
          <a:p>
            <a:pPr lvl="0">
              <a:defRPr lang="ko-KR" altLang="en-US"/>
            </a:pPr>
            <a:endParaRPr lang="ko-KR" altLang="en-US" sz="1500">
              <a:solidFill>
                <a:schemeClr val="tx1"/>
              </a:solidFill>
              <a:latin typeface="DejaVu Sans Mono"/>
              <a:cs typeface="DejaVu Sans Mono"/>
            </a:endParaRPr>
          </a:p>
        </p:txBody>
      </p:sp>
      <p:sp>
        <p:nvSpPr>
          <p:cNvPr id="8" name="슬라이드 번호 개체 틀 7"/>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23</a:t>
            </a:fld>
            <a:endParaRPr lang="en-US" altLang="en-US"/>
          </a:p>
        </p:txBody>
      </p:sp>
      <p:sp>
        <p:nvSpPr>
          <p:cNvPr id="9" name=""/>
          <p:cNvSpPr txBox="1"/>
          <p:nvPr/>
        </p:nvSpPr>
        <p:spPr>
          <a:xfrm>
            <a:off x="869155" y="1333499"/>
            <a:ext cx="2146460" cy="471964"/>
          </a:xfrm>
          <a:prstGeom prst="rect">
            <a:avLst/>
          </a:prstGeom>
        </p:spPr>
        <p:txBody>
          <a:bodyPr wrap="none">
            <a:spAutoFit/>
          </a:bodyPr>
          <a:p>
            <a:pPr>
              <a:defRPr lang="ko-KR" altLang="en-US"/>
            </a:pPr>
            <a:r>
              <a:rPr lang="en-US" altLang="ko-KR" sz="2500" b="1"/>
              <a:t>인라인 HTML</a:t>
            </a:r>
            <a:endParaRPr lang="en-US" altLang="ko-KR" sz="2500" b="1"/>
          </a:p>
        </p:txBody>
      </p:sp>
      <p:sp>
        <p:nvSpPr>
          <p:cNvPr id="12" name=""/>
          <p:cNvSpPr txBox="1"/>
          <p:nvPr/>
        </p:nvSpPr>
        <p:spPr>
          <a:xfrm>
            <a:off x="854866" y="4033837"/>
            <a:ext cx="303374" cy="471964"/>
          </a:xfrm>
          <a:prstGeom prst="rect">
            <a:avLst/>
          </a:prstGeom>
        </p:spPr>
        <p:txBody>
          <a:bodyPr wrap="none">
            <a:spAutoFit/>
          </a:bodyPr>
          <a:lstStyle/>
          <a:p>
            <a:pPr>
              <a:defRPr lang="ko-KR" altLang="en-US"/>
            </a:pPr>
            <a:endParaRPr lang="ko-KR" altLang="en-US" sz="2500" b="1"/>
          </a:p>
        </p:txBody>
      </p:sp>
    </p:spTree>
  </p:cSld>
  <p:clrMapOvr>
    <a:masterClrMapping/>
  </p:clrMapOvr>
  <p:transition xmlns:mc="http://schemas.openxmlformats.org/markup-compatibility/2006" xmlns:hp="http://schemas.haansoft.com/office/presentation/8.0" mc:Ignorable="hp" hp:hslDur="500"/>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CEBDC"/>
        </a:solidFill>
        <a:effectLst/>
      </p:bgPr>
    </p:bg>
    <p:spTree>
      <p:nvGrpSpPr>
        <p:cNvPr id="1" name=""/>
        <p:cNvGrpSpPr/>
        <p:nvPr/>
      </p:nvGrpSpPr>
      <p:grpSpPr>
        <a:xfrm>
          <a:off x="0" y="0"/>
          <a:ext cx="0" cy="0"/>
          <a:chOff x="0" y="0"/>
          <a:chExt cx="0" cy="0"/>
        </a:xfrm>
      </p:grpSpPr>
      <p:sp>
        <p:nvSpPr>
          <p:cNvPr id="8" name="TextBox 7"/>
          <p:cNvSpPr txBox="1"/>
          <p:nvPr/>
        </p:nvSpPr>
        <p:spPr>
          <a:xfrm>
            <a:off x="697583" y="2168165"/>
            <a:ext cx="2236894" cy="584775"/>
          </a:xfrm>
          <a:prstGeom prst="rect">
            <a:avLst/>
          </a:prstGeom>
          <a:noFill/>
        </p:spPr>
        <p:txBody>
          <a:bodyPr wrap="none" rtlCol="0">
            <a:spAutoFit/>
          </a:bodyPr>
          <a:lstStyle/>
          <a:p>
            <a:r>
              <a:rPr lang="en-US" altLang="ko-KR" sz="3200" b="1" dirty="0" smtClean="0">
                <a:solidFill>
                  <a:schemeClr val="bg1"/>
                </a:solidFill>
              </a:rPr>
              <a:t>Thank you</a:t>
            </a:r>
            <a:endParaRPr lang="ko-KR" altLang="en-US" sz="3200" b="1" dirty="0">
              <a:solidFill>
                <a:schemeClr val="bg1"/>
              </a:solidFill>
            </a:endParaRPr>
          </a:p>
        </p:txBody>
      </p:sp>
      <p:sp>
        <p:nvSpPr>
          <p:cNvPr id="4" name="제목 1"/>
          <p:cNvSpPr>
            <a:spLocks noGrp="1"/>
          </p:cNvSpPr>
          <p:nvPr>
            <p:ph type="ctrTitle"/>
          </p:nvPr>
        </p:nvSpPr>
        <p:spPr>
          <a:xfrm>
            <a:off x="697583" y="1011046"/>
            <a:ext cx="5863473" cy="897268"/>
          </a:xfrm>
        </p:spPr>
        <p:txBody>
          <a:bodyPr>
            <a:normAutofit/>
          </a:bodyPr>
          <a:lstStyle/>
          <a:p>
            <a:r>
              <a:rPr lang="en-US" altLang="ko-KR" sz="1800" dirty="0" smtClean="0"/>
              <a:t>Title</a:t>
            </a:r>
            <a:endParaRPr lang="ko-KR" altLang="en-US" sz="1800" dirty="0"/>
          </a:p>
        </p:txBody>
      </p:sp>
      <p:cxnSp>
        <p:nvCxnSpPr>
          <p:cNvPr id="3" name="직선 연결선 2"/>
          <p:cNvCxnSpPr/>
          <p:nvPr/>
        </p:nvCxnSpPr>
        <p:spPr>
          <a:xfrm flipV="1">
            <a:off x="697583" y="2040205"/>
            <a:ext cx="5410986" cy="2426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fld id="{FE150C24-AA4D-4CD8-91C7-5A50E7823163}" type="slidenum">
              <a:rPr lang="ko-KR" altLang="en-US" smtClean="0"/>
              <a:t>11</a:t>
            </a:fld>
            <a:endParaRPr lang="ko-KR" altLang="en-US"/>
          </a:p>
        </p:txBody>
      </p:sp>
    </p:spTree>
    <p:extLst>
      <p:ext uri="{BB962C8B-B14F-4D97-AF65-F5344CB8AC3E}">
        <p14:creationId xmlns:p14="http://schemas.microsoft.com/office/powerpoint/2010/main" val="1565670879"/>
      </p:ext>
    </p:extLst>
  </p:cSld>
  <p:clrMapOvr>
    <a:masterClrMapping/>
  </p:clrMapOvr>
  <p:timing>
    <p:tnLst>
      <p:par>
        <p:cTn id="1" dur="indefinite" restart="never" nodeType="tmRoot"/>
      </p:par>
    </p:tnLst>
  </p:timing>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81810" lnSpcReduction="0"/>
          </a:bodyPr>
          <a:lstStyle/>
          <a:p>
            <a:pPr lvl="0">
              <a:defRPr lang="ko-KR" altLang="en-US"/>
            </a:pPr>
            <a:r>
              <a:rPr lang="en-US" altLang="ko-KR"/>
              <a:t>Step 1</a:t>
            </a:r>
            <a:endParaRPr lang="ko-KR" altLang="en-US"/>
          </a:p>
        </p:txBody>
      </p:sp>
      <p:sp>
        <p:nvSpPr>
          <p:cNvPr id="4" name="모서리가 둥근 직사각형 3"/>
          <p:cNvSpPr/>
          <p:nvPr/>
        </p:nvSpPr>
        <p:spPr>
          <a:xfrm>
            <a:off x="838200" y="2281286"/>
            <a:ext cx="10515600" cy="923827"/>
          </a:xfrm>
          <a:prstGeom prst="roundRect">
            <a:avLst>
              <a:gd name="adj" fmla="val 50000"/>
            </a:avLst>
          </a:prstGeom>
          <a:solidFill>
            <a:srgbClr val="0066be"/>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a:t>1.</a:t>
            </a:r>
            <a:r>
              <a:rPr lang="ko-KR" altLang="en-US"/>
              <a:t> </a:t>
            </a:r>
            <a:r>
              <a:rPr lang="en-US" altLang="ko-KR"/>
              <a:t>Markdown</a:t>
            </a:r>
            <a:r>
              <a:rPr lang="ko-KR" altLang="en-US"/>
              <a:t> 소개와</a:t>
            </a:r>
            <a:r>
              <a:rPr lang="en-US" altLang="ko-KR"/>
              <a:t> </a:t>
            </a:r>
            <a:r>
              <a:rPr lang="ko-KR" altLang="en-US"/>
              <a:t>사용법</a:t>
            </a:r>
            <a:r>
              <a:rPr lang="en-US" altLang="ko-KR"/>
              <a:t> </a:t>
            </a:r>
            <a:endParaRPr lang="en-US" altLang="ko-KR"/>
          </a:p>
        </p:txBody>
      </p:sp>
      <p:sp>
        <p:nvSpPr>
          <p:cNvPr id="9" name="모서리가 둥근 직사각형 8"/>
          <p:cNvSpPr/>
          <p:nvPr/>
        </p:nvSpPr>
        <p:spPr>
          <a:xfrm>
            <a:off x="838200" y="3559561"/>
            <a:ext cx="10515600" cy="923827"/>
          </a:xfrm>
          <a:prstGeom prst="roundRect">
            <a:avLst>
              <a:gd name="adj" fmla="val 50000"/>
            </a:avLst>
          </a:prstGeom>
          <a:solidFill>
            <a:srgbClr val="23232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a:t>2.</a:t>
            </a:r>
            <a:r>
              <a:rPr lang="ko-KR" altLang="en-US"/>
              <a:t> </a:t>
            </a:r>
            <a:r>
              <a:rPr lang="en-US" altLang="ko-KR"/>
              <a:t>Markdown</a:t>
            </a:r>
            <a:r>
              <a:rPr lang="ko-KR" altLang="en-US"/>
              <a:t> 문법</a:t>
            </a:r>
            <a:r>
              <a:rPr lang="en-US" altLang="ko-KR"/>
              <a:t> </a:t>
            </a:r>
            <a:r>
              <a:rPr lang="ko-KR" altLang="en-US"/>
              <a:t>설명</a:t>
            </a:r>
            <a:r>
              <a:rPr lang="en-US" altLang="ko-KR"/>
              <a:t> </a:t>
            </a:r>
            <a:endParaRPr lang="en-US" altLang="ko-KR"/>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3</a:t>
            </a:fld>
            <a:endParaRPr lang="en-US" altLang="en-US"/>
          </a:p>
        </p:txBody>
      </p:sp>
    </p:spTree>
  </p:cSld>
  <p:clrMapOvr>
    <a:masterClrMapping/>
  </p:clrMapOvr>
  <p:transition xmlns:mc="http://schemas.openxmlformats.org/markup-compatibility/2006" xmlns:hp="http://schemas.haansoft.com/office/presentation/8.0" mc:Ignorable="hp" hp:hslDur="500"/>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lvl="0">
              <a:defRPr lang="ko-KR" altLang="en-US"/>
            </a:pPr>
            <a:r>
              <a:rPr lang="en-US" altLang="ko-KR" sz="3500"/>
              <a:t>Markdown</a:t>
            </a:r>
            <a:r>
              <a:rPr lang="ko-KR" altLang="en-US" sz="3500"/>
              <a:t>이란?</a:t>
            </a:r>
            <a:endParaRPr lang="ko-KR" altLang="en-US" sz="3500"/>
          </a:p>
        </p:txBody>
      </p:sp>
      <p:sp>
        <p:nvSpPr>
          <p:cNvPr id="5" name="내용 개체 틀 2"/>
          <p:cNvSpPr>
            <a:spLocks noGrp="1"/>
          </p:cNvSpPr>
          <p:nvPr>
            <p:ph idx="1"/>
          </p:nvPr>
        </p:nvSpPr>
        <p:spPr>
          <a:xfrm>
            <a:off x="803772" y="1596105"/>
            <a:ext cx="10515600" cy="4745962"/>
          </a:xfrm>
        </p:spPr>
        <p:txBody>
          <a:bodyPr>
            <a:noAutofit/>
          </a:bodyPr>
          <a:lstStyle/>
          <a:p>
            <a:pPr lvl="0">
              <a:defRPr lang="ko-KR" altLang="en-US"/>
            </a:pPr>
            <a:r>
              <a:rPr lang="en-US" altLang="ko-KR" sz="1800"/>
              <a:t>Markdown</a:t>
            </a:r>
            <a:r>
              <a:rPr lang="ko-KR" altLang="en-US" sz="1800"/>
              <a:t>이란?</a:t>
            </a:r>
            <a:endParaRPr lang="ko-KR" altLang="en-US" sz="1800"/>
          </a:p>
          <a:p>
            <a:pPr lvl="0">
              <a:spcBef>
                <a:spcPct val="42000"/>
              </a:spcBef>
              <a:defRPr lang="ko-KR" altLang="en-US"/>
            </a:pPr>
            <a:endParaRPr lang="ko-KR" altLang="en-US" sz="1800"/>
          </a:p>
          <a:p>
            <a:pPr lvl="0">
              <a:spcBef>
                <a:spcPct val="33000"/>
              </a:spcBef>
              <a:buNone/>
              <a:defRPr lang="ko-KR" altLang="en-US"/>
            </a:pPr>
            <a:r>
              <a:rPr lang="ko-KR" altLang="en-US" sz="1800"/>
              <a:t>    </a:t>
            </a:r>
            <a:r>
              <a:rPr lang="en-US" altLang="ko-KR" sz="1800"/>
              <a:t> HTML</a:t>
            </a:r>
            <a:r>
              <a:rPr lang="ko-KR" altLang="en-US" sz="1800"/>
              <a:t>문서를 간단한 문법 구조를 이용해서 작성할 수 있도록 해주는 일종의 문법체계이다. 마크다운은 2004년 '</a:t>
            </a:r>
            <a:r>
              <a:rPr lang="en-US" altLang="ko-KR" sz="1800"/>
              <a:t>John Gruber'rk </a:t>
            </a:r>
            <a:r>
              <a:rPr lang="ko-KR" altLang="en-US" sz="1800"/>
              <a:t>개발했으며 읽기쉽고(</a:t>
            </a:r>
            <a:r>
              <a:rPr lang="en-US" altLang="ko-KR" sz="1800"/>
              <a:t>easy-to-read</a:t>
            </a:r>
            <a:r>
              <a:rPr lang="ko-KR" altLang="en-US" sz="1800"/>
              <a:t>) 쓰기편하게</a:t>
            </a:r>
            <a:r>
              <a:rPr lang="en-US" altLang="ko-KR" sz="1800"/>
              <a:t>(easy</a:t>
            </a:r>
            <a:r>
              <a:rPr lang="ko-KR" altLang="en-US" sz="1800"/>
              <a:t>-</a:t>
            </a:r>
            <a:r>
              <a:rPr lang="en-US" altLang="ko-KR" sz="1800"/>
              <a:t>to</a:t>
            </a:r>
            <a:r>
              <a:rPr lang="ko-KR" altLang="en-US" sz="1800"/>
              <a:t>-</a:t>
            </a:r>
            <a:r>
              <a:rPr lang="en-US" altLang="ko-KR" sz="1800"/>
              <a:t>write)</a:t>
            </a:r>
            <a:r>
              <a:rPr lang="ko-KR" altLang="en-US" sz="1800"/>
              <a:t> 라는 철학을 가지고 있다. </a:t>
            </a:r>
            <a:endParaRPr lang="ko-KR" altLang="en-US" sz="1800"/>
          </a:p>
          <a:p>
            <a:pPr lvl="0">
              <a:spcBef>
                <a:spcPct val="33000"/>
              </a:spcBef>
              <a:buNone/>
              <a:defRPr lang="ko-KR" altLang="en-US"/>
            </a:pPr>
            <a:endParaRPr lang="en-US" altLang="ko-KR" sz="1800"/>
          </a:p>
          <a:p>
            <a:pPr lvl="0">
              <a:spcBef>
                <a:spcPct val="33000"/>
              </a:spcBef>
              <a:buNone/>
              <a:defRPr lang="ko-KR" altLang="en-US"/>
            </a:pPr>
            <a:r>
              <a:rPr lang="en-US" altLang="ko-KR" sz="1800"/>
              <a:t>      Markdown</a:t>
            </a:r>
            <a:r>
              <a:rPr lang="ko-KR" altLang="en-US" sz="1800"/>
              <a:t>의 장점</a:t>
            </a:r>
            <a:endParaRPr lang="ko-KR" altLang="en-US" sz="1800"/>
          </a:p>
          <a:p>
            <a:pPr lvl="0">
              <a:spcBef>
                <a:spcPct val="33000"/>
              </a:spcBef>
              <a:buNone/>
              <a:defRPr lang="ko-KR" altLang="en-US"/>
            </a:pPr>
            <a:endParaRPr lang="ko-KR" altLang="en-US" sz="1800"/>
          </a:p>
          <a:p>
            <a:pPr lvl="1">
              <a:spcBef>
                <a:spcPct val="33000"/>
              </a:spcBef>
              <a:buNone/>
              <a:defRPr lang="ko-KR" altLang="en-US"/>
            </a:pPr>
            <a:r>
              <a:rPr lang="ko-KR" altLang="en-US" sz="1800"/>
              <a:t>1. 쉽게 문서를 작성할 수 있다.</a:t>
            </a:r>
            <a:endParaRPr lang="ko-KR" altLang="en-US" sz="1800"/>
          </a:p>
          <a:p>
            <a:pPr lvl="1">
              <a:spcBef>
                <a:spcPct val="33000"/>
              </a:spcBef>
              <a:buNone/>
              <a:defRPr lang="ko-KR" altLang="en-US"/>
            </a:pPr>
            <a:r>
              <a:rPr lang="ko-KR" altLang="en-US" sz="1800"/>
              <a:t>2. 쉽게 문서 구조를 파악할 수 있다. </a:t>
            </a:r>
            <a:endParaRPr lang="ko-KR" altLang="en-US" sz="1800"/>
          </a:p>
          <a:p>
            <a:pPr lvl="1">
              <a:spcBef>
                <a:spcPct val="33000"/>
              </a:spcBef>
              <a:buNone/>
              <a:defRPr lang="ko-KR" altLang="en-US"/>
            </a:pPr>
            <a:r>
              <a:rPr lang="ko-KR" altLang="en-US" sz="1800"/>
              <a:t>3. 글 작성의 효율성을 높여준다. (</a:t>
            </a:r>
            <a:r>
              <a:rPr lang="en-US" altLang="ko-KR" sz="1800"/>
              <a:t>HTML</a:t>
            </a:r>
            <a:r>
              <a:rPr lang="ko-KR" altLang="en-US" sz="1800"/>
              <a:t>에 비해 간소한 문법)</a:t>
            </a:r>
            <a:endParaRPr lang="ko-KR" altLang="en-US" sz="1800"/>
          </a:p>
          <a:p>
            <a:pPr lvl="1">
              <a:spcBef>
                <a:spcPct val="33000"/>
              </a:spcBef>
              <a:buNone/>
              <a:defRPr lang="ko-KR" altLang="en-US"/>
            </a:pPr>
            <a:r>
              <a:rPr lang="ko-KR" altLang="en-US" sz="1800"/>
              <a:t>4. 모바일 환경에 적합하다. (키보드만 사용하기 때문)</a:t>
            </a:r>
            <a:endParaRPr lang="ko-KR" altLang="en-US" sz="1800"/>
          </a:p>
          <a:p>
            <a:pPr lvl="0">
              <a:spcBef>
                <a:spcPct val="33000"/>
              </a:spcBef>
              <a:buNone/>
              <a:defRPr lang="ko-KR" altLang="en-US"/>
            </a:pPr>
            <a:endParaRPr lang="ko-KR" altLang="en-US" sz="18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ko-KR" altLang="en-US"/>
              <a:pPr lvl="0">
                <a:defRPr lang="ko-KR" altLang="en-US"/>
              </a:pPr>
              <a:t>3</a:t>
            </a:fld>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lvl="0">
              <a:defRPr lang="ko-KR" altLang="en-US"/>
            </a:pPr>
            <a:r>
              <a:rPr lang="en-US" altLang="ko-KR" sz="3500"/>
              <a:t>Markdown </a:t>
            </a:r>
            <a:r>
              <a:rPr lang="ko-KR" altLang="en-US" sz="3500"/>
              <a:t>사용 예</a:t>
            </a:r>
            <a:r>
              <a:rPr lang="en-US" altLang="ko-KR" sz="3500"/>
              <a:t> (</a:t>
            </a:r>
            <a:r>
              <a:rPr lang="ko-KR" altLang="en-US" sz="3500"/>
              <a:t>에디트 프로그램)</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5</a:t>
            </a:fld>
            <a:endParaRPr lang="en-US" altLang="en-US"/>
          </a:p>
        </p:txBody>
      </p:sp>
      <p:pic>
        <p:nvPicPr>
          <p:cNvPr id="7" name=""/>
          <p:cNvPicPr>
            <a:picLocks noChangeAspect="1"/>
          </p:cNvPicPr>
          <p:nvPr/>
        </p:nvPicPr>
        <p:blipFill rotWithShape="1">
          <a:blip r:embed="rId2"/>
          <a:stretch>
            <a:fillRect/>
          </a:stretch>
        </p:blipFill>
        <p:spPr>
          <a:xfrm>
            <a:off x="3952872" y="1223971"/>
            <a:ext cx="7290953" cy="5491154"/>
          </a:xfrm>
          <a:prstGeom prst="rect">
            <a:avLst/>
          </a:prstGeom>
        </p:spPr>
      </p:pic>
      <p:sp>
        <p:nvSpPr>
          <p:cNvPr id="8" name=""/>
          <p:cNvSpPr txBox="1"/>
          <p:nvPr/>
        </p:nvSpPr>
        <p:spPr>
          <a:xfrm>
            <a:off x="726280" y="2973943"/>
            <a:ext cx="3060860" cy="910352"/>
          </a:xfrm>
          <a:prstGeom prst="rect">
            <a:avLst/>
          </a:prstGeom>
        </p:spPr>
        <p:txBody>
          <a:bodyPr wrap="square">
            <a:spAutoFit/>
          </a:bodyPr>
          <a:p>
            <a:pPr>
              <a:defRPr lang="ko-KR" altLang="en-US"/>
            </a:pPr>
            <a:r>
              <a:rPr lang="ko-KR" altLang="en-US"/>
              <a:t> </a:t>
            </a:r>
            <a:r>
              <a:rPr lang="en-US" altLang="ko-KR"/>
              <a:t>Markdown</a:t>
            </a:r>
            <a:r>
              <a:rPr lang="ko-KR" altLang="en-US"/>
              <a:t>을 지원하는 편집기를 사용해 문서를 작성한 것이다. </a:t>
            </a:r>
            <a:endParaRPr lang="ko-KR" altLang="en-US"/>
          </a:p>
        </p:txBody>
      </p:sp>
      <p:sp>
        <p:nvSpPr>
          <p:cNvPr id="9" name=""/>
          <p:cNvSpPr/>
          <p:nvPr/>
        </p:nvSpPr>
        <p:spPr>
          <a:xfrm>
            <a:off x="4060031" y="1905000"/>
            <a:ext cx="3405187" cy="4631531"/>
          </a:xfrm>
          <a:prstGeom prst="rect">
            <a:avLst/>
          </a:prstGeom>
          <a:noFill/>
          <a:ln w="76200">
            <a:solidFill>
              <a:srgbClr val="ff6600"/>
            </a:solidFill>
            <a:prstDash val="sysDash"/>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
          <p:cNvSpPr/>
          <p:nvPr/>
        </p:nvSpPr>
        <p:spPr>
          <a:xfrm>
            <a:off x="7608093" y="1881187"/>
            <a:ext cx="3405187" cy="4631531"/>
          </a:xfrm>
          <a:prstGeom prst="rect">
            <a:avLst/>
          </a:prstGeom>
          <a:noFill/>
          <a:ln w="76200">
            <a:solidFill>
              <a:srgbClr val="42c7f1"/>
            </a:solidFill>
            <a:prstDash val="sysDash"/>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1" name=""/>
          <p:cNvSpPr txBox="1"/>
          <p:nvPr/>
        </p:nvSpPr>
        <p:spPr>
          <a:xfrm>
            <a:off x="4718624" y="6490809"/>
            <a:ext cx="1268791" cy="367191"/>
          </a:xfrm>
          <a:prstGeom prst="rect">
            <a:avLst/>
          </a:prstGeom>
          <a:solidFill>
            <a:schemeClr val="bg2">
              <a:lumMod val="10000"/>
              <a:lumOff val="90000"/>
            </a:schemeClr>
          </a:solidFill>
        </p:spPr>
        <p:txBody>
          <a:bodyPr wrap="none">
            <a:spAutoFit/>
          </a:bodyPr>
          <a:p>
            <a:pPr>
              <a:defRPr lang="ko-KR" altLang="en-US"/>
            </a:pPr>
            <a:r>
              <a:rPr lang="en-US" altLang="ko-KR"/>
              <a:t>Write </a:t>
            </a:r>
            <a:r>
              <a:rPr lang="ko-KR" altLang="en-US"/>
              <a:t>영역</a:t>
            </a:r>
            <a:endParaRPr lang="ko-KR" altLang="en-US"/>
          </a:p>
        </p:txBody>
      </p:sp>
      <p:sp>
        <p:nvSpPr>
          <p:cNvPr id="12" name=""/>
          <p:cNvSpPr txBox="1"/>
          <p:nvPr/>
        </p:nvSpPr>
        <p:spPr>
          <a:xfrm>
            <a:off x="8324609" y="6490806"/>
            <a:ext cx="1638780" cy="367194"/>
          </a:xfrm>
          <a:prstGeom prst="rect">
            <a:avLst/>
          </a:prstGeom>
          <a:solidFill>
            <a:schemeClr val="bg2">
              <a:lumMod val="10000"/>
              <a:lumOff val="90000"/>
            </a:schemeClr>
          </a:solidFill>
        </p:spPr>
        <p:txBody>
          <a:bodyPr wrap="square">
            <a:spAutoFit/>
          </a:bodyPr>
          <a:lstStyle/>
          <a:p>
            <a:pPr>
              <a:defRPr lang="ko-KR" altLang="en-US"/>
            </a:pPr>
            <a:r>
              <a:rPr lang="en-US" altLang="ko-KR"/>
              <a:t>Preview </a:t>
            </a:r>
            <a:r>
              <a:rPr lang="ko-KR" altLang="en-US"/>
              <a:t>영역</a:t>
            </a:r>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lvl="0">
              <a:defRPr lang="ko-KR" altLang="en-US"/>
            </a:pPr>
            <a:r>
              <a:rPr lang="en-US" altLang="ko-KR" sz="3500"/>
              <a:t>Markdown </a:t>
            </a:r>
            <a:r>
              <a:rPr lang="ko-KR" altLang="en-US" sz="3500"/>
              <a:t>사용 예</a:t>
            </a:r>
            <a:r>
              <a:rPr lang="en-US" altLang="ko-KR" sz="3500"/>
              <a:t> (github)</a:t>
            </a:r>
            <a:endParaRPr lang="en-US" altLang="ko-KR" sz="3500"/>
          </a:p>
        </p:txBody>
      </p:sp>
      <p:pic>
        <p:nvPicPr>
          <p:cNvPr id="13" name=""/>
          <p:cNvPicPr>
            <a:picLocks noChangeAspect="1"/>
          </p:cNvPicPr>
          <p:nvPr/>
        </p:nvPicPr>
        <p:blipFill rotWithShape="1">
          <a:blip r:embed="rId2"/>
          <a:stretch>
            <a:fillRect/>
          </a:stretch>
        </p:blipFill>
        <p:spPr>
          <a:xfrm>
            <a:off x="837741" y="1574215"/>
            <a:ext cx="7617999" cy="4813272"/>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lvl="0">
              <a:defRPr lang="ko-KR" altLang="en-US"/>
            </a:pPr>
            <a:r>
              <a:rPr lang="en-US" altLang="ko-KR" sz="3500"/>
              <a:t>Markdown </a:t>
            </a:r>
            <a:r>
              <a:rPr lang="ko-KR" altLang="en-US" sz="3500"/>
              <a:t>사용 예 (</a:t>
            </a:r>
            <a:r>
              <a:rPr lang="en-US" altLang="ko-KR" sz="3500"/>
              <a:t>github</a:t>
            </a:r>
            <a:r>
              <a:rPr lang="ko-KR" altLang="en-US" sz="3500"/>
              <a:t>)</a:t>
            </a:r>
            <a:endParaRPr lang="ko-KR" altLang="en-US" sz="3500"/>
          </a:p>
        </p:txBody>
      </p:sp>
      <p:pic>
        <p:nvPicPr>
          <p:cNvPr id="15" name=""/>
          <p:cNvPicPr>
            <a:picLocks noChangeAspect="1"/>
          </p:cNvPicPr>
          <p:nvPr/>
        </p:nvPicPr>
        <p:blipFill rotWithShape="1">
          <a:blip r:embed="rId2"/>
          <a:stretch>
            <a:fillRect/>
          </a:stretch>
        </p:blipFill>
        <p:spPr>
          <a:xfrm>
            <a:off x="831945" y="1488557"/>
            <a:ext cx="7910221" cy="5045743"/>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사용</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5</a:t>
            </a:fld>
            <a:endParaRPr lang="en-US" altLang="en-US"/>
          </a:p>
        </p:txBody>
      </p:sp>
      <p:sp>
        <p:nvSpPr>
          <p:cNvPr id="6" name=""/>
          <p:cNvSpPr txBox="1"/>
          <p:nvPr/>
        </p:nvSpPr>
        <p:spPr>
          <a:xfrm>
            <a:off x="1053703" y="1279921"/>
            <a:ext cx="275986" cy="365999"/>
          </a:xfrm>
          <a:prstGeom prst="rect">
            <a:avLst/>
          </a:prstGeom>
        </p:spPr>
        <p:txBody>
          <a:bodyPr wrap="none">
            <a:spAutoFit/>
          </a:bodyPr>
          <a:p>
            <a:pPr marL="360045" lvl="0" indent="0">
              <a:spcBef>
                <a:spcPct val="33000"/>
              </a:spcBef>
              <a:buNone/>
              <a:defRPr lang="ko-KR" altLang="en-US"/>
            </a:pPr>
            <a:endParaRPr lang="ko-KR" altLang="en-US"/>
          </a:p>
        </p:txBody>
      </p:sp>
      <p:sp>
        <p:nvSpPr>
          <p:cNvPr id="9" name=""/>
          <p:cNvSpPr txBox="1"/>
          <p:nvPr/>
        </p:nvSpPr>
        <p:spPr>
          <a:xfrm>
            <a:off x="1393022" y="1702581"/>
            <a:ext cx="9811110" cy="1962639"/>
          </a:xfrm>
          <a:prstGeom prst="rect">
            <a:avLst/>
          </a:prstGeom>
        </p:spPr>
        <p:txBody>
          <a:bodyPr wrap="square">
            <a:spAutoFit/>
          </a:bodyPr>
          <a:p>
            <a:pPr>
              <a:defRPr lang="ko-KR" altLang="en-US"/>
            </a:pPr>
            <a:r>
              <a:rPr lang="ko-KR" altLang="en-US"/>
              <a:t>- 마크다운 에디터 프로그램을 이용하여 작성한 글을 </a:t>
            </a:r>
            <a:r>
              <a:rPr lang="en-US" altLang="ko-KR"/>
              <a:t>HTML, PDF,</a:t>
            </a:r>
            <a:r>
              <a:rPr lang="ko-KR" altLang="en-US"/>
              <a:t>로 내보내기 할 수 있고,</a:t>
            </a:r>
            <a:r>
              <a:rPr lang="en-US" altLang="ko-KR"/>
              <a:t> </a:t>
            </a:r>
            <a:r>
              <a:rPr lang="ko-KR" altLang="en-US"/>
              <a:t>웹에 포스팅</a:t>
            </a:r>
            <a:r>
              <a:rPr lang="en-US" altLang="ko-KR"/>
              <a:t> </a:t>
            </a:r>
            <a:r>
              <a:rPr lang="ko-KR" altLang="en-US"/>
              <a:t>할 수 있다.</a:t>
            </a:r>
            <a:endParaRPr lang="ko-KR" altLang="en-US"/>
          </a:p>
          <a:p>
            <a:pPr>
              <a:defRPr lang="ko-KR" altLang="en-US"/>
            </a:pPr>
            <a:endParaRPr lang="ko-KR" altLang="en-US"/>
          </a:p>
          <a:p>
            <a:pPr>
              <a:defRPr lang="ko-KR" altLang="en-US"/>
            </a:pPr>
            <a:r>
              <a:rPr lang="ko-KR" altLang="en-US"/>
              <a:t>- 마크다운 에디터 프로그램은 맥</a:t>
            </a:r>
            <a:r>
              <a:rPr lang="en-US" altLang="ko-KR"/>
              <a:t>OS</a:t>
            </a:r>
            <a:r>
              <a:rPr lang="ko-KR" altLang="en-US"/>
              <a:t> </a:t>
            </a:r>
            <a:r>
              <a:rPr lang="en-US" altLang="ko-KR"/>
              <a:t>X, iOS,</a:t>
            </a:r>
            <a:r>
              <a:rPr lang="ko-KR" altLang="en-US"/>
              <a:t> 윈도우, 안드로이드 모두 있다.</a:t>
            </a:r>
            <a:endParaRPr lang="ko-KR" altLang="en-US"/>
          </a:p>
          <a:p>
            <a:pPr>
              <a:defRPr lang="ko-KR" altLang="en-US"/>
            </a:pPr>
            <a:endParaRPr lang="ko-KR" altLang="en-US"/>
          </a:p>
          <a:p>
            <a:pPr>
              <a:defRPr lang="ko-KR" altLang="en-US"/>
            </a:pPr>
            <a:r>
              <a:rPr lang="ko-KR" altLang="en-US"/>
              <a:t>- 마크다운을 지원하는 웹에서 마크다운 문법을 사용하여 글을 작성할 수 있다.</a:t>
            </a:r>
            <a:endParaRPr lang="ko-KR" altLang="en-US"/>
          </a:p>
          <a:p>
            <a:pPr>
              <a:defRPr lang="ko-KR" altLang="en-US"/>
            </a:pPr>
            <a:r>
              <a:rPr lang="ko-KR" altLang="en-US" sz="1500"/>
              <a:t>  마크다운을 지원하는 웹 WordPress, Tumblr, Blogger, Evernote, Scriptogram (블로그)</a:t>
            </a:r>
            <a:endParaRPr lang="ko-KR" altLang="en-US" sz="1500"/>
          </a:p>
        </p:txBody>
      </p:sp>
    </p:spTree>
  </p:cSld>
  <p:clrMapOvr>
    <a:masterClrMapping/>
  </p:clrMapOvr>
  <p:transition xmlns:mc="http://schemas.openxmlformats.org/markup-compatibility/2006" xmlns:hp="http://schemas.haansoft.com/office/presentation/8.0" mc:Ignorable="hp" hp:hslDur="500"/>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ecebdc"/>
        </a:solidFill>
      </p:bgPr>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marL="360045" lvl="0" indent="0">
              <a:spcBef>
                <a:spcPct val="33000"/>
              </a:spcBef>
              <a:buNone/>
              <a:defRPr lang="ko-KR" altLang="en-US"/>
            </a:pPr>
            <a:r>
              <a:rPr lang="en-US" altLang="ko-KR" sz="3500"/>
              <a:t>Markdown</a:t>
            </a:r>
            <a:r>
              <a:rPr lang="ko-KR" altLang="en-US" sz="3500"/>
              <a:t> 에디터 (</a:t>
            </a:r>
            <a:r>
              <a:rPr lang="ko-KR" altLang="en-US" sz="3500" b="1"/>
              <a:t>맥 </a:t>
            </a:r>
            <a:r>
              <a:rPr lang="en-US" altLang="ko-KR" sz="3500" b="1"/>
              <a:t>OS X</a:t>
            </a:r>
            <a:r>
              <a:rPr lang="ko-KR" altLang="en-US" sz="3500"/>
              <a:t>)</a:t>
            </a:r>
            <a:endParaRPr lang="ko-KR" altLang="en-US" sz="3500"/>
          </a:p>
        </p:txBody>
      </p:sp>
      <p:sp>
        <p:nvSpPr>
          <p:cNvPr id="3" name="슬라이드 번호 개체 틀 2"/>
          <p:cNvSpPr>
            <a:spLocks noGrp="1"/>
          </p:cNvSpPr>
          <p:nvPr>
            <p:ph type="sldNum" sz="quarter" idx="12"/>
          </p:nvPr>
        </p:nvSpPr>
        <p:spPr/>
        <p:txBody>
          <a:bodyPr/>
          <a:lstStyle/>
          <a:p>
            <a:pPr lvl="0">
              <a:defRPr lang="ko-KR" altLang="en-US"/>
            </a:pPr>
            <a:fld id="{FE150C24-AA4D-4CD8-91C7-5A50E7823163}" type="slidenum">
              <a:rPr lang="en-US" altLang="en-US"/>
              <a:pPr lvl="0">
                <a:defRPr lang="ko-KR" altLang="en-US"/>
              </a:pPr>
              <a:t>9</a:t>
            </a:fld>
            <a:endParaRPr lang="en-US" altLang="en-US"/>
          </a:p>
        </p:txBody>
      </p:sp>
      <p:sp>
        <p:nvSpPr>
          <p:cNvPr id="9" name=""/>
          <p:cNvSpPr txBox="1"/>
          <p:nvPr/>
        </p:nvSpPr>
        <p:spPr>
          <a:xfrm>
            <a:off x="807100" y="1393318"/>
            <a:ext cx="11094216" cy="4624576"/>
          </a:xfrm>
          <a:prstGeom prst="rect">
            <a:avLst/>
          </a:prstGeom>
        </p:spPr>
        <p:txBody>
          <a:bodyPr wrap="square">
            <a:spAutoFit/>
          </a:bodyPr>
          <a:p>
            <a:pPr>
              <a:defRPr lang="ko-KR" altLang="en-US"/>
            </a:pPr>
            <a:r>
              <a:rPr lang="ko-KR" altLang="ko-KR" sz="1500" b="1" i="0">
                <a:solidFill>
                  <a:schemeClr val="tx1"/>
                </a:solidFill>
                <a:latin typeface="함초롬바탕"/>
                <a:ea typeface="함초롬바탕"/>
                <a:hlinkClick r:id="rId2"/>
              </a:rPr>
              <a:t>Mou</a:t>
            </a:r>
            <a:endParaRPr lang="ko-KR" altLang="ko-KR" sz="1000" b="1"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무료 </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실시간 미리보기 기능 제공 </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Custom CSS 기능제공</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hlinkClick r:id="rId3"/>
              </a:rPr>
              <a:t>Scriptogram</a:t>
            </a:r>
            <a:r>
              <a:rPr lang="ko-KR" altLang="ko-KR" sz="1200" b="0" i="0">
                <a:solidFill>
                  <a:schemeClr val="tx1"/>
                </a:solidFill>
                <a:latin typeface="함초롬바탕"/>
                <a:ea typeface="함초롬바탕"/>
              </a:rPr>
              <a:t>과 </a:t>
            </a:r>
            <a:r>
              <a:rPr lang="ko-KR" altLang="ko-KR" sz="1200" b="0" i="0">
                <a:solidFill>
                  <a:schemeClr val="tx1"/>
                </a:solidFill>
                <a:latin typeface="함초롬바탕"/>
                <a:ea typeface="함초롬바탕"/>
                <a:hlinkClick r:id="rId4"/>
              </a:rPr>
              <a:t>Tumblr</a:t>
            </a:r>
            <a:r>
              <a:rPr lang="ko-KR" altLang="ko-KR" sz="1200" b="0" i="0">
                <a:solidFill>
                  <a:schemeClr val="tx1"/>
                </a:solidFill>
                <a:latin typeface="함초롬바탕"/>
                <a:ea typeface="함초롬바탕"/>
              </a:rPr>
              <a:t>에 원격으로 글을 올릴 수 있음</a:t>
            </a:r>
            <a:endParaRPr lang="ko-KR" altLang="ko-KR" sz="1200" b="0"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ko-KR" sz="1500" b="0" i="0">
                <a:solidFill>
                  <a:schemeClr val="tx1"/>
                </a:solidFill>
                <a:latin typeface="함초롬바탕"/>
                <a:ea typeface="함초롬바탕"/>
              </a:rPr>
              <a:t>  </a:t>
            </a:r>
            <a:endParaRPr lang="ko-KR" altLang="ko-KR" sz="1500" b="0" i="0">
              <a:solidFill>
                <a:schemeClr val="tx1"/>
              </a:solidFill>
              <a:latin typeface="함초롬바탕"/>
              <a:ea typeface="함초롬바탕"/>
            </a:endParaRPr>
          </a:p>
          <a:p>
            <a:pPr>
              <a:defRPr lang="ko-KR" altLang="en-US"/>
            </a:pPr>
            <a:r>
              <a:rPr lang="ko-KR" altLang="ko-KR" sz="1500" b="1" i="0">
                <a:solidFill>
                  <a:schemeClr val="tx1"/>
                </a:solidFill>
                <a:latin typeface="함초롬바탕"/>
                <a:ea typeface="함초롬바탕"/>
                <a:hlinkClick r:id="rId5"/>
              </a:rPr>
              <a:t>LightPaper</a:t>
            </a:r>
            <a:endParaRPr lang="ko-KR" altLang="ko-KR" sz="1000" b="1"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무료 </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실시간 미리보기 기능 제공 </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Custom CSS 기능제공</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hlinkClick r:id="rId3"/>
              </a:rPr>
              <a:t> Scriptogram</a:t>
            </a:r>
            <a:r>
              <a:rPr lang="ko-KR" altLang="ko-KR" sz="1200" b="0" i="0">
                <a:solidFill>
                  <a:schemeClr val="tx1"/>
                </a:solidFill>
                <a:latin typeface="함초롬바탕"/>
                <a:ea typeface="함초롬바탕"/>
              </a:rPr>
              <a:t>과 </a:t>
            </a:r>
            <a:r>
              <a:rPr lang="ko-KR" altLang="ko-KR" sz="1200" b="0" i="0">
                <a:solidFill>
                  <a:schemeClr val="tx1"/>
                </a:solidFill>
                <a:latin typeface="함초롬바탕"/>
                <a:ea typeface="함초롬바탕"/>
                <a:hlinkClick r:id="rId4"/>
              </a:rPr>
              <a:t>Tumblr</a:t>
            </a:r>
            <a:r>
              <a:rPr lang="ko-KR" altLang="ko-KR" sz="1200" b="0" i="0">
                <a:solidFill>
                  <a:schemeClr val="tx1"/>
                </a:solidFill>
                <a:latin typeface="함초롬바탕"/>
                <a:ea typeface="함초롬바탕"/>
              </a:rPr>
              <a:t>에 원격으로 글을 올릴 수 있음</a:t>
            </a:r>
            <a:endParaRPr lang="ko-KR" altLang="ko-KR" sz="1200" b="0"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ko-KR" sz="1500" b="1" i="0">
                <a:solidFill>
                  <a:schemeClr val="tx1"/>
                </a:solidFill>
                <a:latin typeface="함초롬바탕"/>
                <a:ea typeface="함초롬바탕"/>
                <a:hlinkClick r:id="rId6"/>
              </a:rPr>
              <a:t>Ulysses III</a:t>
            </a:r>
            <a:endParaRPr lang="ko-KR" altLang="ko-KR" sz="1000" b="1"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유료($44.99)</a:t>
            </a:r>
            <a:endParaRPr lang="ko-KR" altLang="ko-KR" sz="1200" b="0" i="0">
              <a:solidFill>
                <a:schemeClr val="tx1"/>
              </a:solidFill>
              <a:latin typeface="함초롬바탕"/>
              <a:ea typeface="함초롬바탕"/>
            </a:endParaRPr>
          </a:p>
          <a:p>
            <a:pPr>
              <a:defRPr lang="ko-KR" altLang="en-US"/>
            </a:pPr>
            <a:endParaRPr lang="ko-KR" altLang="ko-KR" sz="1000" b="0"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endParaRPr lang="ko-KR" altLang="ko-KR" sz="1000" b="0" i="0">
              <a:solidFill>
                <a:schemeClr val="tx1"/>
              </a:solidFill>
              <a:latin typeface="함초롬바탕"/>
              <a:ea typeface="함초롬바탕"/>
            </a:endParaRPr>
          </a:p>
          <a:p>
            <a:pPr>
              <a:defRPr lang="ko-KR" altLang="en-US"/>
            </a:pPr>
            <a:r>
              <a:rPr lang="ko-KR" altLang="ko-KR" sz="1500" b="1" i="0">
                <a:solidFill>
                  <a:schemeClr val="tx1"/>
                </a:solidFill>
                <a:latin typeface="함초롬바탕"/>
                <a:ea typeface="함초롬바탕"/>
                <a:hlinkClick r:id="rId7"/>
              </a:rPr>
              <a:t>Byword for Ma</a:t>
            </a:r>
            <a:r>
              <a:rPr lang="ko-KR" altLang="ko-KR" sz="1500" b="1" i="0">
                <a:solidFill>
                  <a:schemeClr val="tx1"/>
                </a:solidFill>
                <a:latin typeface="함초롬바탕"/>
                <a:ea typeface="함초롬바탕"/>
              </a:rPr>
              <a:t>c</a:t>
            </a:r>
            <a:endParaRPr lang="ko-KR" altLang="ko-KR" sz="1500" b="1" i="0">
              <a:solidFill>
                <a:schemeClr val="tx1"/>
              </a:solidFill>
              <a:latin typeface="함초롬바탕"/>
              <a:ea typeface="함초롬바탕"/>
            </a:endParaRPr>
          </a:p>
          <a:p>
            <a:pPr>
              <a:defRPr lang="ko-KR" altLang="en-US"/>
            </a:pPr>
            <a:r>
              <a:rPr lang="ko-KR" altLang="ko-KR" sz="1000" b="0" i="0">
                <a:solidFill>
                  <a:schemeClr val="tx1"/>
                </a:solidFill>
                <a:latin typeface="함초롬바탕"/>
                <a:ea typeface="함초롬바탕"/>
              </a:rPr>
              <a:t> </a:t>
            </a:r>
            <a:r>
              <a:rPr lang="ko-KR" altLang="ko-KR" sz="1000" b="0" i="0">
                <a:solidFill>
                  <a:schemeClr val="tx1"/>
                </a:solidFill>
                <a:latin typeface="함초롬바탕"/>
                <a:ea typeface="함초롬바탕"/>
                <a:hlinkClick r:id="rId8"/>
              </a:rPr>
              <a:t> </a:t>
            </a:r>
            <a:endParaRPr lang="ko-KR" altLang="ko-KR" sz="10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hlinkClick r:id="rId8"/>
              </a:rPr>
              <a:t>유료($9.9</a:t>
            </a:r>
            <a:r>
              <a:rPr lang="ko-KR" altLang="ko-KR" sz="1200" b="0" i="0">
                <a:solidFill>
                  <a:schemeClr val="tx1"/>
                </a:solidFill>
                <a:latin typeface="함초롬바탕"/>
                <a:ea typeface="함초롬바탕"/>
              </a:rPr>
              <a:t>9)</a:t>
            </a:r>
            <a:endParaRPr lang="ko-KR" altLang="ko-KR" sz="1200" b="0" i="0">
              <a:solidFill>
                <a:schemeClr val="tx1"/>
              </a:solidFill>
              <a:latin typeface="함초롬바탕"/>
              <a:ea typeface="함초롬바탕"/>
            </a:endParaRPr>
          </a:p>
          <a:p>
            <a:pPr>
              <a:defRPr lang="ko-KR" altLang="en-US"/>
            </a:pPr>
            <a:r>
              <a:rPr lang="ko-KR" altLang="en-US" sz="1200" b="0" i="0">
                <a:solidFill>
                  <a:schemeClr val="tx1"/>
                </a:solidFill>
                <a:latin typeface="함초롬바탕"/>
                <a:ea typeface="함초롬바탕"/>
              </a:rPr>
              <a:t>-</a:t>
            </a:r>
            <a:r>
              <a:rPr lang="ko-KR" altLang="ko-KR" sz="1200" b="0" i="0">
                <a:solidFill>
                  <a:schemeClr val="tx1"/>
                </a:solidFill>
                <a:latin typeface="함초롬바탕"/>
                <a:ea typeface="함초롬바탕"/>
              </a:rPr>
              <a:t>실시간 미리보기 기능 없음</a:t>
            </a:r>
            <a:endParaRPr lang="ko-KR" altLang="ko-KR" sz="1200" b="0" i="0">
              <a:solidFill>
                <a:schemeClr val="tx1"/>
              </a:solidFill>
              <a:latin typeface="함초롬바탕"/>
              <a:ea typeface="함초롬바탕"/>
            </a:endParaRPr>
          </a:p>
        </p:txBody>
      </p:sp>
    </p:spTree>
  </p:cSld>
  <p:clrMapOvr>
    <a:masterClrMapping/>
  </p:clrMapOvr>
  <p:transition xmlns:mc="http://schemas.openxmlformats.org/markup-compatibility/2006" xmlns:hp="http://schemas.haansoft.com/office/presentation/8.0" mc:Ignorable="hp" hp:hslDur="500"/>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201</ep:Words>
  <ep:PresentationFormat>와이드스크린</ep:PresentationFormat>
  <ep:Paragraphs>98</ep:Paragraphs>
  <ep:Slides>28</ep:Slides>
  <ep:Notes>1</ep:Notes>
  <ep:TotalTime>0</ep:TotalTime>
  <ep:HiddenSlides>0</ep:HiddenSlides>
  <ep:MMClips>0</ep:MMClips>
  <ep:HeadingPairs>
    <vt:vector size="4" baseType="variant">
      <vt:variant>
        <vt:lpstr>테마</vt:lpstr>
      </vt:variant>
      <vt:variant>
        <vt:i4>2</vt:i4>
      </vt:variant>
      <vt:variant>
        <vt:lpstr>슬라이드 제목</vt:lpstr>
      </vt:variant>
      <vt:variant>
        <vt:i4>28</vt:i4>
      </vt:variant>
    </vt:vector>
  </ep:HeadingPairs>
  <ep:TitlesOfParts>
    <vt:vector size="30" baseType="lpstr">
      <vt:lpstr>Office 테마</vt:lpstr>
      <vt:lpstr>1_Office 테마</vt:lpstr>
      <vt:lpstr>Title : Markdown소개와 사용법</vt:lpstr>
      <vt:lpstr>슬라이드 2</vt:lpstr>
      <vt:lpstr>Step 1</vt:lpstr>
      <vt:lpstr>Markdown 사용 예</vt:lpstr>
      <vt:lpstr>Markdown 사용 예 (에디트 프로그램)</vt:lpstr>
      <vt:lpstr>Markdown 사용 예 (github)</vt:lpstr>
      <vt:lpstr>Markdown 사용 예 (github)</vt:lpstr>
      <vt:lpstr>Markdown 사용환경 (윈도우)</vt:lpstr>
      <vt:lpstr>Markdown 에디터 (맥 OS X)</vt:lpstr>
      <vt:lpstr>Markdown 에디터 (iOS)</vt:lpstr>
      <vt:lpstr>Markdown 에디터 (윈도우)</vt:lpstr>
      <vt:lpstr>Markdown 에디터 (안드로이드1)</vt:lpstr>
      <vt:lpstr>Markdown 에디터 (안드로이드2)</vt:lpstr>
      <vt:lpstr>Markdown 웹에디터</vt:lpstr>
      <vt:lpstr>Step 2</vt:lpstr>
      <vt:lpstr>Markdown문법 배우기</vt:lpstr>
      <vt:lpstr>Markdown문법 배우기</vt:lpstr>
      <vt:lpstr>Markdown문법 배우기</vt:lpstr>
      <vt:lpstr>Markdown문법 배우기</vt:lpstr>
      <vt:lpstr>슬라이드 20</vt:lpstr>
      <vt:lpstr>Markdown문법 배우기</vt:lpstr>
      <vt:lpstr>슬라이드 22</vt:lpstr>
      <vt:lpstr>Markdown문법 배우기</vt:lpstr>
      <vt:lpstr>슬라이드 24</vt:lpstr>
      <vt:lpstr>Markdown문법 배우기</vt:lpstr>
      <vt:lpstr>Markdown문법 배우기</vt:lpstr>
      <vt:lpstr>슬라이드 27</vt:lpstr>
      <vt:lpstr>Conclusions</vt:lpstr>
    </vt:vector>
  </ep:TitlesOfParts>
  <ep:HyperlinkBase/>
  <ep:Application>Hancom Office Hanshow 2014</ep:Application>
  <ep:AppVersion>0900.0000.01</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2014-09-03T03:41:48.000</dcterms:created>
  <dc:creator>Spike</dc:creator>
  <cp:lastModifiedBy>김연욱</cp:lastModifiedBy>
  <dcterms:modified xsi:type="dcterms:W3CDTF">2016-01-07T06:42:06.304</dcterms:modified>
  <cp:revision>154</cp:revision>
  <dc:title>The e</dc:title>
</cp:coreProperties>
</file>