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4" r:id="rId3"/>
    <p:sldId id="257" r:id="rId4"/>
    <p:sldId id="272" r:id="rId5"/>
    <p:sldId id="271" r:id="rId6"/>
    <p:sldId id="273" r:id="rId7"/>
    <p:sldId id="274" r:id="rId8"/>
    <p:sldId id="279" r:id="rId9"/>
    <p:sldId id="276" r:id="rId10"/>
    <p:sldId id="278" r:id="rId11"/>
    <p:sldId id="277" r:id="rId12"/>
    <p:sldId id="275" r:id="rId13"/>
    <p:sldId id="280" r:id="rId14"/>
    <p:sldId id="281" r:id="rId15"/>
    <p:sldId id="282" r:id="rId16"/>
    <p:sldId id="283" r:id="rId17"/>
    <p:sldId id="284" r:id="rId18"/>
    <p:sldId id="291" r:id="rId19"/>
    <p:sldId id="285" r:id="rId20"/>
    <p:sldId id="292" r:id="rId21"/>
    <p:sldId id="286" r:id="rId22"/>
    <p:sldId id="296" r:id="rId23"/>
    <p:sldId id="287" r:id="rId24"/>
    <p:sldId id="288" r:id="rId25"/>
    <p:sldId id="294" r:id="rId26"/>
    <p:sldId id="295" r:id="rId27"/>
    <p:sldId id="289" r:id="rId28"/>
    <p:sldId id="293" r:id="rId29"/>
    <p:sldId id="290" r:id="rId30"/>
    <p:sldId id="265" r:id="rId31"/>
  </p:sldIdLst>
  <p:sldSz cx="12192000" cy="6858000"/>
  <p:notesSz cx="6735763" cy="9799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BDC"/>
    <a:srgbClr val="232323"/>
    <a:srgbClr val="0066BE"/>
    <a:srgbClr val="0087F6"/>
    <a:srgbClr val="1595FF"/>
    <a:srgbClr val="4ABEE2"/>
    <a:srgbClr val="69BBFF"/>
    <a:srgbClr val="006CBD"/>
    <a:srgbClr val="005FB2"/>
    <a:srgbClr val="DDD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13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16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26F9D-7086-4874-9FD7-F2A60CF0EB4E}" type="datetimeFigureOut">
              <a:rPr lang="ko-KR" altLang="en-US" smtClean="0"/>
              <a:t>2015-12-31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1225550"/>
            <a:ext cx="5878513" cy="33067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16076"/>
            <a:ext cx="5388610" cy="38586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07956"/>
            <a:ext cx="2918831" cy="491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A31438-A5F5-44EB-BE5E-87E3C318E7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867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A31438-A5F5-44EB-BE5E-87E3C318E7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259743" y="254441"/>
            <a:ext cx="7100514" cy="6376947"/>
          </a:xfrm>
          <a:prstGeom prst="rect">
            <a:avLst/>
          </a:prstGeom>
          <a:solidFill>
            <a:srgbClr val="0066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720" y="899727"/>
            <a:ext cx="6697649" cy="897268"/>
          </a:xfrm>
        </p:spPr>
        <p:txBody>
          <a:bodyPr anchor="b">
            <a:normAutofit/>
          </a:bodyPr>
          <a:lstStyle>
            <a:lvl1pPr algn="l">
              <a:defRPr sz="35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720" y="1937282"/>
            <a:ext cx="6697649" cy="228486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482CB-6BA5-419A-B1BB-DF7478CCF951}" type="datetime1">
              <a:rPr lang="ko-KR" altLang="en-US" smtClean="0"/>
              <a:t>2015-12-31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21691" y="6356350"/>
            <a:ext cx="2743200" cy="365125"/>
          </a:xfrm>
        </p:spPr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5302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69843-BD1A-47E7-A2BB-197220B173B6}" type="datetime1">
              <a:rPr lang="ko-KR" altLang="en-US" smtClean="0"/>
              <a:t>2015-12-31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29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8F1B78-3988-4143-A9BC-8F1C94A8D24C}" type="datetime1">
              <a:rPr lang="ko-KR" altLang="en-US" smtClean="0"/>
              <a:t>2015-12-31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632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>
            <a:lvl1pPr>
              <a:defRPr b="1">
                <a:solidFill>
                  <a:srgbClr val="0066BE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232323"/>
                </a:solidFill>
              </a:defRPr>
            </a:lvl1pPr>
            <a:lvl2pPr>
              <a:defRPr>
                <a:solidFill>
                  <a:srgbClr val="232323"/>
                </a:solidFill>
              </a:defRPr>
            </a:lvl2pPr>
            <a:lvl3pPr>
              <a:defRPr>
                <a:solidFill>
                  <a:srgbClr val="232323"/>
                </a:solidFill>
              </a:defRPr>
            </a:lvl3pPr>
            <a:lvl4pPr>
              <a:defRPr>
                <a:solidFill>
                  <a:srgbClr val="232323"/>
                </a:solidFill>
              </a:defRPr>
            </a:lvl4pPr>
            <a:lvl5pPr>
              <a:defRPr>
                <a:solidFill>
                  <a:srgbClr val="232323"/>
                </a:solidFill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027F-A5DF-4DB0-BB5E-282E903BA604}" type="datetime1">
              <a:rPr lang="ko-KR" altLang="en-US" smtClean="0"/>
              <a:t>2015-12-31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931118" y="6356350"/>
            <a:ext cx="2743200" cy="365125"/>
          </a:xfrm>
        </p:spPr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838200" y="1192696"/>
            <a:ext cx="10515600" cy="0"/>
          </a:xfrm>
          <a:prstGeom prst="line">
            <a:avLst/>
          </a:prstGeom>
          <a:ln w="19050">
            <a:solidFill>
              <a:srgbClr val="0066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041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624F3-1261-4349-8FA1-CC02DAA35899}" type="datetime1">
              <a:rPr lang="ko-KR" altLang="en-US" smtClean="0"/>
              <a:t>2015-12-31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8808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9A13B-C207-49EC-8727-27D4E7FF7581}" type="datetime1">
              <a:rPr lang="ko-KR" altLang="en-US" smtClean="0"/>
              <a:t>2015-12-31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15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F000B-DFB4-4B70-A1BE-3559BE293D3F}" type="datetime1">
              <a:rPr lang="ko-KR" altLang="en-US" smtClean="0"/>
              <a:t>2015-12-31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6567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67016-71B0-4603-BBFE-956FA452E2D1}" type="datetime1">
              <a:rPr lang="ko-KR" altLang="en-US" smtClean="0"/>
              <a:t>2015-12-31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824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436D1-BAF2-4110-B4EE-BC3791F6F456}" type="datetime1">
              <a:rPr lang="ko-KR" altLang="en-US" smtClean="0"/>
              <a:t>2015-12-31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458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795F3-BF2C-4AFF-A57E-2608F9928445}" type="datetime1">
              <a:rPr lang="ko-KR" altLang="en-US" smtClean="0"/>
              <a:t>2015-12-31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635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99B02-6B5A-4015-8780-DA392778EA96}" type="datetime1">
              <a:rPr lang="ko-KR" altLang="en-US" smtClean="0"/>
              <a:t>2015-12-31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63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7B9C7-1586-4B1C-A218-E5F025B183C0}" type="datetime1">
              <a:rPr lang="ko-KR" altLang="en-US" smtClean="0"/>
              <a:t>2015-12-31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50C24-AA4D-4CD8-91C7-5A50E78231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0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26720" y="1011045"/>
            <a:ext cx="6697649" cy="1487057"/>
          </a:xfrm>
        </p:spPr>
        <p:txBody>
          <a:bodyPr>
            <a:normAutofit/>
          </a:bodyPr>
          <a:lstStyle/>
          <a:p>
            <a:r>
              <a:rPr lang="ko-KR" altLang="en-US" dirty="0" err="1" smtClean="0"/>
              <a:t>파이썬</a:t>
            </a:r>
            <a:r>
              <a:rPr lang="ko-KR" altLang="en-US" dirty="0" smtClean="0"/>
              <a:t> 완벽 가이드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26720" y="2498102"/>
            <a:ext cx="6697649" cy="750258"/>
          </a:xfrm>
        </p:spPr>
        <p:txBody>
          <a:bodyPr/>
          <a:lstStyle/>
          <a:p>
            <a:r>
              <a:rPr lang="en-US" altLang="ko-KR" i="1" dirty="0" smtClean="0"/>
              <a:t>Ch1. </a:t>
            </a:r>
            <a:r>
              <a:rPr lang="ko-KR" altLang="en-US" i="1" dirty="0" err="1" smtClean="0"/>
              <a:t>파이썬</a:t>
            </a:r>
            <a:r>
              <a:rPr lang="en-US" altLang="ko-KR" i="1" dirty="0" smtClean="0"/>
              <a:t> </a:t>
            </a:r>
            <a:r>
              <a:rPr lang="ko-KR" altLang="en-US" i="1" dirty="0" smtClean="0"/>
              <a:t>맛보기</a:t>
            </a:r>
            <a:endParaRPr lang="ko-KR" alt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820355" y="5963478"/>
            <a:ext cx="1304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smtClean="0">
                <a:solidFill>
                  <a:schemeClr val="bg1"/>
                </a:solidFill>
              </a:rPr>
              <a:t>S.-I. Kang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5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Codenvy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0524"/>
          </a:xfrm>
        </p:spPr>
        <p:txBody>
          <a:bodyPr/>
          <a:lstStyle/>
          <a:p>
            <a:r>
              <a:rPr lang="en-US" altLang="ko-KR" dirty="0" smtClean="0"/>
              <a:t>CMD sleep 365d </a:t>
            </a:r>
            <a:r>
              <a:rPr lang="ko-KR" altLang="en-US" dirty="0" smtClean="0"/>
              <a:t>추가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194" y="2719463"/>
            <a:ext cx="6559611" cy="330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Codenvy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196840" cy="331243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Terminal </a:t>
            </a:r>
            <a:r>
              <a:rPr lang="ko-KR" altLang="en-US" dirty="0" smtClean="0"/>
              <a:t>에서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2600" dirty="0" smtClean="0"/>
              <a:t>cd application </a:t>
            </a:r>
            <a:r>
              <a:rPr lang="ko-KR" altLang="en-US" sz="2600" dirty="0" smtClean="0"/>
              <a:t>으로 이동 후</a:t>
            </a:r>
            <a:endParaRPr lang="en-US" altLang="ko-KR" sz="2600" dirty="0" smtClean="0"/>
          </a:p>
          <a:p>
            <a:r>
              <a:rPr lang="en-US" altLang="ko-KR" sz="2600" dirty="0" smtClean="0"/>
              <a:t>/</a:t>
            </a:r>
            <a:r>
              <a:rPr lang="en-US" altLang="ko-KR" sz="2600" dirty="0" err="1" smtClean="0"/>
              <a:t>env</a:t>
            </a:r>
            <a:r>
              <a:rPr lang="en-US" altLang="ko-KR" sz="2600" dirty="0" smtClean="0"/>
              <a:t>/bin/python main.py </a:t>
            </a:r>
            <a:r>
              <a:rPr lang="ko-KR" altLang="en-US" sz="2600" dirty="0" smtClean="0"/>
              <a:t>으로 </a:t>
            </a:r>
            <a:r>
              <a:rPr lang="ko-KR" altLang="en-US" sz="2600" dirty="0" err="1" smtClean="0"/>
              <a:t>파이썬</a:t>
            </a:r>
            <a:r>
              <a:rPr lang="ko-KR" altLang="en-US" sz="2600" dirty="0" smtClean="0"/>
              <a:t> 실행</a:t>
            </a:r>
            <a:endParaRPr lang="ko-KR" altLang="en-US" sz="2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594" y="1801994"/>
            <a:ext cx="4840135" cy="491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69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변수와 산술 </a:t>
            </a:r>
            <a:r>
              <a:rPr lang="ko-KR" altLang="en-US" dirty="0" err="1" smtClean="0"/>
              <a:t>표현식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1479290"/>
            <a:ext cx="10515600" cy="22566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principal = 1000		#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초기 금액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rate = 0.05			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이자율</a:t>
            </a: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numyears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5			#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몇 년인지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year = 1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while year &lt;=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numyears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principal = principal * (1+rate)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print year, principal			# </a:t>
            </a:r>
            <a:r>
              <a:rPr lang="ko-KR" altLang="en-US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파이썬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에서는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print(year, principal)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year += 1</a:t>
            </a:r>
            <a:endParaRPr lang="ko-KR" altLang="en-US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3906973"/>
            <a:ext cx="9464040" cy="908867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파이썬은</a:t>
            </a:r>
            <a:r>
              <a:rPr lang="ko-KR" altLang="en-US" sz="2000" dirty="0" smtClean="0"/>
              <a:t> 프로그램이 실행되는 도중 변수 이름에 묶여 있는 값 또는 타입이 변할 수 있는 동적 타입 언어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9412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변수와 산술 </a:t>
            </a:r>
            <a:r>
              <a:rPr lang="ko-KR" altLang="en-US" dirty="0" err="1" smtClean="0"/>
              <a:t>표현식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1479290"/>
            <a:ext cx="10515600" cy="889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rint “%3d %0.2f” % (year, principal)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rint (“%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3d %0.2f” % (year, principal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))   			# 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파이썬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2548435"/>
            <a:ext cx="9464040" cy="197131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%3d </a:t>
            </a:r>
            <a:r>
              <a:rPr lang="ko-KR" altLang="en-US" sz="2000" dirty="0" smtClean="0"/>
              <a:t>는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폭이 </a:t>
            </a:r>
            <a:r>
              <a:rPr lang="en-US" altLang="ko-KR" sz="2000" dirty="0" smtClean="0"/>
              <a:t>3</a:t>
            </a:r>
            <a:r>
              <a:rPr lang="ko-KR" altLang="en-US" sz="2000" dirty="0" smtClean="0"/>
              <a:t>인 열에서 오른쪽으로 정렬된 정수</a:t>
            </a:r>
            <a:endParaRPr lang="en-US" altLang="ko-KR" sz="2000" dirty="0" smtClean="0"/>
          </a:p>
          <a:p>
            <a:r>
              <a:rPr lang="en-US" altLang="ko-KR" sz="2000" dirty="0" smtClean="0"/>
              <a:t>%0.2f </a:t>
            </a:r>
            <a:r>
              <a:rPr lang="ko-KR" altLang="en-US" sz="2000" dirty="0" smtClean="0"/>
              <a:t>는 소수점 아래로 두 자리를 표시하는 부동 소수점 수를 의미</a:t>
            </a:r>
            <a:endParaRPr lang="en-US" altLang="ko-KR" sz="2000" dirty="0" smtClean="0"/>
          </a:p>
          <a:p>
            <a:endParaRPr lang="en-US" altLang="ko-KR" sz="2000" dirty="0"/>
          </a:p>
          <a:p>
            <a:r>
              <a:rPr lang="ko-KR" altLang="en-US" sz="2000" dirty="0" smtClean="0"/>
              <a:t>요즘은 다음과 같이 </a:t>
            </a:r>
            <a:r>
              <a:rPr lang="en-US" altLang="ko-KR" sz="2000" dirty="0" smtClean="0"/>
              <a:t>format() </a:t>
            </a:r>
            <a:r>
              <a:rPr lang="ko-KR" altLang="en-US" sz="2000" dirty="0" smtClean="0"/>
              <a:t>함수를 사용하여 각 부분에 대해 별개로 포맷을 지정하는 방법이 많이 사용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838200" y="4548608"/>
            <a:ext cx="10515600" cy="889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rint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format(year, “3d”), format(principal, “0.2f”)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(format(year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 “3d”), format(principal, “0.2f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”))		# 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파이썬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3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83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1479291"/>
            <a:ext cx="10515600" cy="12377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if a &lt; b: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print "Computer says YES"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else: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print 'Computer says NO'</a:t>
            </a:r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5899150"/>
            <a:ext cx="9464040" cy="545906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줄이 길어질 경우 끝에 </a:t>
            </a:r>
            <a:r>
              <a:rPr lang="ko-KR" altLang="en-US" sz="2000" dirty="0" err="1" smtClean="0"/>
              <a:t>역슬래시를</a:t>
            </a:r>
            <a:r>
              <a:rPr lang="ko-KR" altLang="en-US" sz="2000" dirty="0" smtClean="0"/>
              <a:t> 넣어주면 다음 줄에 작성 가능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838200" y="2990488"/>
            <a:ext cx="10515600" cy="12774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if a &lt; b: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pass		#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아무 일도 안 함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else: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print 'Computer says NO'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38200" y="4541327"/>
            <a:ext cx="10515600" cy="1084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if product == "game" and type == "pirate memory" \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and not (age &lt; 4 or age &gt; 8):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print "I'll take it!"</a:t>
            </a:r>
          </a:p>
        </p:txBody>
      </p:sp>
    </p:spTree>
    <p:extLst>
      <p:ext uri="{BB962C8B-B14F-4D97-AF65-F5344CB8AC3E}">
        <p14:creationId xmlns:p14="http://schemas.microsoft.com/office/powerpoint/2010/main" val="110600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1479291"/>
            <a:ext cx="10515600" cy="22741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if suffix == ".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htm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content = "text/html"</a:t>
            </a: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elif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suffix == ".jpg":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content = "image/jpeg”</a:t>
            </a: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elif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suffix == ".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png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content = "image/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png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”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else: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raise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RuntimeError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("Unknown content type”)</a:t>
            </a:r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4002588"/>
            <a:ext cx="9464040" cy="960390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파이썬에는</a:t>
            </a:r>
            <a:r>
              <a:rPr lang="ko-KR" altLang="en-US" sz="2000" dirty="0" smtClean="0"/>
              <a:t> </a:t>
            </a:r>
            <a:r>
              <a:rPr lang="en-US" altLang="ko-KR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switch case </a:t>
            </a:r>
            <a:r>
              <a:rPr lang="ko-KR" altLang="en-US" sz="2000" dirty="0" smtClean="0"/>
              <a:t>문이 따로 없다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여러 조건 검사가 필요한 경우에는 </a:t>
            </a:r>
            <a:r>
              <a:rPr lang="en-US" altLang="ko-KR" sz="2000" dirty="0" err="1" smtClean="0"/>
              <a:t>elif</a:t>
            </a:r>
            <a:r>
              <a:rPr lang="ko-KR" altLang="en-US" sz="2000" dirty="0" smtClean="0"/>
              <a:t>문을 사용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5127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조건문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1479291"/>
            <a:ext cx="10515600" cy="1324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if 'spam' in s: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has_spam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True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else: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has_spam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False</a:t>
            </a:r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3070770"/>
            <a:ext cx="9464040" cy="1492521"/>
          </a:xfrm>
        </p:spPr>
        <p:txBody>
          <a:bodyPr>
            <a:normAutofit/>
          </a:bodyPr>
          <a:lstStyle/>
          <a:p>
            <a:r>
              <a:rPr lang="ko-KR" altLang="en-US" sz="2000" dirty="0" err="1" smtClean="0"/>
              <a:t>불리언</a:t>
            </a:r>
            <a:r>
              <a:rPr lang="ko-KR" altLang="en-US" sz="2000" dirty="0" smtClean="0"/>
              <a:t> 값은 </a:t>
            </a:r>
            <a:r>
              <a:rPr lang="en-US" altLang="ko-KR" sz="2000" dirty="0" smtClean="0"/>
              <a:t>True, False.</a:t>
            </a:r>
          </a:p>
          <a:p>
            <a:r>
              <a:rPr lang="en-US" altLang="ko-KR" sz="2000" dirty="0" smtClean="0"/>
              <a:t>in </a:t>
            </a:r>
            <a:r>
              <a:rPr lang="ko-KR" altLang="en-US" sz="2000" dirty="0" smtClean="0"/>
              <a:t>연산자도 </a:t>
            </a:r>
            <a:r>
              <a:rPr lang="ko-KR" altLang="en-US" sz="2000" dirty="0" err="1" smtClean="0"/>
              <a:t>불리언을</a:t>
            </a:r>
            <a:r>
              <a:rPr lang="ko-KR" altLang="en-US" sz="2000" dirty="0" smtClean="0"/>
              <a:t> 반환하므로 </a:t>
            </a:r>
            <a:r>
              <a:rPr lang="en-US" altLang="ko-KR" sz="1600" dirty="0" err="1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has_spam</a:t>
            </a:r>
            <a:r>
              <a:rPr lang="en-US" altLang="ko-KR" sz="1600" dirty="0" smtClean="0">
                <a:latin typeface="DejaVu Sans Mono" panose="020B0609030804020204" pitchFamily="49" charset="0"/>
                <a:ea typeface="DejaVu Sans Mono" panose="020B0609030804020204" pitchFamily="49" charset="0"/>
                <a:cs typeface="DejaVu Sans Mono" panose="020B0609030804020204" pitchFamily="49" charset="0"/>
              </a:rPr>
              <a:t> = ‘spam’ in s </a:t>
            </a:r>
            <a:r>
              <a:rPr lang="ko-KR" altLang="en-US" sz="2000" dirty="0" smtClean="0"/>
              <a:t>으로 줄여 쓸 수도 있음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7904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1479292"/>
            <a:ext cx="10515600" cy="1072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 “hello world”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 = ‘Python is groovy’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 = “””Computer says ‘No’”””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3070770"/>
            <a:ext cx="9464040" cy="1492521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위와 같이 </a:t>
            </a:r>
            <a:r>
              <a:rPr lang="ko-KR" altLang="en-US" sz="2000" dirty="0" err="1" smtClean="0"/>
              <a:t>작은따옴포나</a:t>
            </a:r>
            <a:r>
              <a:rPr lang="ko-KR" altLang="en-US" sz="2000" dirty="0" smtClean="0"/>
              <a:t> 큰따옴표 또는 삼중따옴표로 둘러싸서 문자열 상수를 만든다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삼중따옴표는 모든 텍스트를 담는다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여러 줄에 걸친 내용을 담고 있는 문자열 상수를 생성할 때 유용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0603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1479291"/>
            <a:ext cx="10515600" cy="15687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 “hello world”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 = a[4]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		# b = ‘o’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 = a[:5]			# C = “Hello”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 = a[6:]			# D = “world”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E = a[3:8]			# E = “lo wo”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4254001"/>
            <a:ext cx="9464040" cy="119665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플러스 연산자</a:t>
            </a:r>
            <a:r>
              <a:rPr lang="en-US" altLang="ko-KR" sz="2000" dirty="0" smtClean="0"/>
              <a:t>(+)</a:t>
            </a:r>
            <a:r>
              <a:rPr lang="ko-KR" altLang="en-US" sz="2000" dirty="0" smtClean="0"/>
              <a:t>는 문자열을 연결한다</a:t>
            </a:r>
            <a:r>
              <a:rPr lang="en-US" altLang="ko-KR" sz="2000" dirty="0" smtClean="0"/>
              <a:t>.</a:t>
            </a:r>
          </a:p>
          <a:p>
            <a:r>
              <a:rPr lang="ko-KR" altLang="en-US" sz="2000" dirty="0" smtClean="0"/>
              <a:t>수리 계산을 수행하려면 </a:t>
            </a:r>
            <a:r>
              <a:rPr lang="en-US" altLang="ko-KR" sz="2000" dirty="0" err="1" smtClean="0"/>
              <a:t>int</a:t>
            </a:r>
            <a:r>
              <a:rPr lang="en-US" altLang="ko-KR" sz="2000" dirty="0" smtClean="0"/>
              <a:t>()</a:t>
            </a:r>
            <a:r>
              <a:rPr lang="ko-KR" altLang="en-US" sz="2000" dirty="0" smtClean="0"/>
              <a:t>나 </a:t>
            </a:r>
            <a:r>
              <a:rPr lang="en-US" altLang="ko-KR" sz="2000" dirty="0" smtClean="0"/>
              <a:t>float() </a:t>
            </a:r>
            <a:r>
              <a:rPr lang="ko-KR" altLang="en-US" sz="2000" dirty="0" smtClean="0"/>
              <a:t>같은 함수로 문자열을 먼저 </a:t>
            </a:r>
            <a:r>
              <a:rPr lang="ko-KR" altLang="en-US" sz="2000" dirty="0" err="1" smtClean="0"/>
              <a:t>숫자값으로</a:t>
            </a:r>
            <a:r>
              <a:rPr lang="ko-KR" altLang="en-US" sz="2000" dirty="0" smtClean="0"/>
              <a:t> 변환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838200" y="3348308"/>
            <a:ext cx="10515600" cy="605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G = a + “ This is a test”</a:t>
            </a:r>
          </a:p>
        </p:txBody>
      </p:sp>
    </p:spTree>
    <p:extLst>
      <p:ext uri="{BB962C8B-B14F-4D97-AF65-F5344CB8AC3E}">
        <p14:creationId xmlns:p14="http://schemas.microsoft.com/office/powerpoint/2010/main" val="71645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1479291"/>
            <a:ext cx="10515600" cy="26659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n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ames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 [“Dave”, “Mark”, “Ann”, “Phil”]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 = names[2]		# A = “Ann”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n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ames[0] = “Jeff”	# names = [“Jeff”,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“Mark”, “Ann”, “Phil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”]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n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ames.append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(“Paula”)	#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n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ames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 [“Jeff”, “Mark”, “Ann”, “Phil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”, “Paula”]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n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ames.insert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(2,“Thomas”)#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names = [“Jeff”, “Mark”,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“Thomas”, “Ann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”, “Phil”, “Paula”]</a:t>
            </a:r>
          </a:p>
          <a:p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 = names[0:2]		# [“Jeff”, “Mark”]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names[0:2] = [“Dave”, “Mark”, “Jeff”]</a:t>
            </a: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838200" y="4254001"/>
            <a:ext cx="9464040" cy="448628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리스트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연결도 플러스 연산자</a:t>
            </a:r>
            <a:r>
              <a:rPr lang="en-US" altLang="ko-KR" sz="2000" dirty="0" smtClean="0"/>
              <a:t>(+)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838200" y="4702630"/>
            <a:ext cx="1051560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 = [1, 2, 3] + [4, 5]		#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결과는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[1,2,3,4,5]</a:t>
            </a:r>
          </a:p>
          <a:p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8200" y="5990272"/>
            <a:ext cx="10515600" cy="5486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n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ames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= [];		names = list();</a:t>
            </a:r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838200" y="5412353"/>
            <a:ext cx="9464040" cy="448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빈 리스트는 다음과 같이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9952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78730" y="1734532"/>
            <a:ext cx="278794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2000" dirty="0" err="1" smtClean="0">
                <a:solidFill>
                  <a:schemeClr val="bg1"/>
                </a:solidFill>
              </a:rPr>
              <a:t>Codenvy</a:t>
            </a:r>
            <a:r>
              <a:rPr lang="en-US" altLang="ko-KR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smtClean="0">
                <a:solidFill>
                  <a:schemeClr val="bg1"/>
                </a:solidFill>
              </a:rPr>
              <a:t>사용법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변수와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산술표현식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조건문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문자열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리스트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튜플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집합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사전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smtClean="0">
                <a:solidFill>
                  <a:schemeClr val="bg1"/>
                </a:solidFill>
              </a:rPr>
              <a:t>반복과 루프</a:t>
            </a:r>
            <a:endParaRPr lang="en-US" altLang="ko-KR" sz="2000" dirty="0" smtClean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000" dirty="0" err="1" smtClean="0">
                <a:solidFill>
                  <a:schemeClr val="bg1"/>
                </a:solidFill>
              </a:rPr>
              <a:t>도움얻기</a:t>
            </a:r>
            <a:endParaRPr lang="en-US" altLang="ko-KR" sz="2000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730" y="904972"/>
            <a:ext cx="19301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Contents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23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1479291"/>
            <a:ext cx="10515600" cy="4146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import sys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if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len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sys.argv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 != 2: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print "Please supply a filename"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raise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SystemExit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(1)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 = open(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sys.argv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[1])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lines = 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f.readlines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f.close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fvalues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[float(line) for line in lines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]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fvalue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[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float(line) for line in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open(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sys.argv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[1])]  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으로도 가능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 "The minimum value is ", min(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fvalues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 "The maximum value is ", max(</a:t>
            </a:r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fvalues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54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1986361"/>
            <a:ext cx="10515600" cy="1098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tock = (‘GOOG’, 100, 390.10)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ddress = (‘www.python.org’, 80)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erson = (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first_name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last_name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 phone)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3314233"/>
            <a:ext cx="9464040" cy="456201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괄호가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생략된 경우에도 가능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38200" y="3838956"/>
            <a:ext cx="10515600" cy="10984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tock = ‘GOOG’, 100, 390.10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ddress = ‘www.python.org’, 80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erson =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first_name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last_name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, phone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38200" y="1499712"/>
            <a:ext cx="9464040" cy="456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 smtClean="0"/>
              <a:t>튜플의</a:t>
            </a:r>
            <a:r>
              <a:rPr lang="ko-KR" altLang="en-US" sz="2000" dirty="0" smtClean="0"/>
              <a:t> 경우는 변경할 수 없는 리스트</a:t>
            </a:r>
            <a:endParaRPr lang="en-US" altLang="ko-KR" sz="2000" dirty="0" smtClean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838200" y="5103044"/>
            <a:ext cx="9464040" cy="456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 smtClean="0"/>
              <a:t>0</a:t>
            </a:r>
            <a:r>
              <a:rPr lang="ko-KR" altLang="en-US" sz="2000" dirty="0" smtClean="0"/>
              <a:t>개 또는 </a:t>
            </a:r>
            <a:r>
              <a:rPr lang="en-US" altLang="ko-KR" sz="2000" dirty="0" smtClean="0"/>
              <a:t>1</a:t>
            </a:r>
            <a:r>
              <a:rPr lang="ko-KR" altLang="en-US" sz="2000" dirty="0" smtClean="0"/>
              <a:t>개 요소를 가지는 </a:t>
            </a:r>
            <a:r>
              <a:rPr lang="ko-KR" altLang="en-US" sz="2000" dirty="0" err="1" smtClean="0"/>
              <a:t>튜플</a:t>
            </a:r>
            <a:endParaRPr lang="en-US" altLang="ko-KR" sz="2000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838200" y="5623029"/>
            <a:ext cx="10515600" cy="9867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()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(item,)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item,</a:t>
            </a:r>
          </a:p>
        </p:txBody>
      </p:sp>
    </p:spTree>
    <p:extLst>
      <p:ext uri="{BB962C8B-B14F-4D97-AF65-F5344CB8AC3E}">
        <p14:creationId xmlns:p14="http://schemas.microsoft.com/office/powerpoint/2010/main" val="285057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튜플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838200" y="1499712"/>
            <a:ext cx="9464040" cy="2140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err="1" smtClean="0"/>
              <a:t>튜플과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리스트는 겹치는 부분이 많고 리스트가 좀 더 유연성이 있기 때문에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프로그래머들은 아예 </a:t>
            </a:r>
            <a:r>
              <a:rPr lang="ko-KR" altLang="en-US" sz="2000" dirty="0" err="1" smtClean="0"/>
              <a:t>튜플을</a:t>
            </a:r>
            <a:r>
              <a:rPr lang="ko-KR" altLang="en-US" sz="2000" dirty="0" smtClean="0"/>
              <a:t> 완전히 무시하고 리스트만 사용하려는 경향이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이것이 문제가 되지 않을 수도 있지만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프로그램에서 작은 리스트를 많이 생성하는 경우에는 메모리를 많이 낭비하게 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그 이유는 새로운 항목을 추가하는 연산의 속도를 빠르게 하기 위해 리스트에서는 메모리를 필요한 것보다 약간 더 많이 할당하기 때문이다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튜플은</a:t>
            </a:r>
            <a:r>
              <a:rPr lang="ko-KR" altLang="en-US" sz="2000" dirty="0" smtClean="0"/>
              <a:t> 변경이 불가능하기 때문에 추가 공간 없이 조밀하게 저장될 수 있다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09912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집합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1927330"/>
            <a:ext cx="10515600" cy="11990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set([3, 5, 9, 10])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t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set(“Hello”)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print t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390017"/>
            <a:ext cx="9464040" cy="43878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집합은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객체들의 순서 없는 모음을 담는 데 사용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8" name="직사각형 7"/>
          <p:cNvSpPr/>
          <p:nvPr/>
        </p:nvSpPr>
        <p:spPr>
          <a:xfrm>
            <a:off x="838200" y="3425205"/>
            <a:ext cx="10515600" cy="1277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t | s		# t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와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의 합집합</a:t>
            </a:r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t &amp; s		# t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와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의 교집합</a:t>
            </a:r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 = t – s		# 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차집합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(t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에는 있지만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에는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없는 항목들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t ^ s		#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대칭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차집합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(t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나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중 하나에만 들어있는 항목들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)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38200" y="5027582"/>
            <a:ext cx="10515600" cy="12774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t.add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(‘x’)		#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아이템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하나를 추가</a:t>
            </a:r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s.update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([10,37,42]	#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여러 아이템을 추가</a:t>
            </a:r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t.remove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(‘H’)		#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삭제</a:t>
            </a:r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69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2045348"/>
            <a:ext cx="10515600" cy="1533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stock = {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"name" : "GOOG",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"shares" : 100,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"price" : 490.10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468393"/>
            <a:ext cx="9464040" cy="43878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키로 색인되는 객체들을 담는 연관 배열 혹은 해시 테이블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838200" y="3874407"/>
            <a:ext cx="10515600" cy="1533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name = stock["name"]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value = stock["shares"] * shares["price"]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stock["shares"] = 75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stock["date"] = "June 7, 2007"</a:t>
            </a:r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79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2045348"/>
            <a:ext cx="10515600" cy="8098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prices = {}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rices =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dict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()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468393"/>
            <a:ext cx="9464040" cy="43878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빈 사전은 다음과 같이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838200" y="3874407"/>
            <a:ext cx="10515600" cy="15338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if "SOCX" in prices: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p = prices["SCOX"]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else: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p =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0.0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# p =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prices.get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(“SCOX”, 0.0)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으로 더 간단하게 표현가능</a:t>
            </a:r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38200" y="3068639"/>
            <a:ext cx="9464040" cy="438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사전에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어떤 키가 있는 지 </a:t>
            </a:r>
            <a:r>
              <a:rPr lang="en-US" altLang="ko-KR" sz="2000" dirty="0" smtClean="0"/>
              <a:t>in </a:t>
            </a:r>
            <a:r>
              <a:rPr lang="ko-KR" altLang="en-US" sz="2000" dirty="0" smtClean="0"/>
              <a:t>연산자로 검색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6137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2045348"/>
            <a:ext cx="10515600" cy="6563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err="1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s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yms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list(prices)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468393"/>
            <a:ext cx="9464040" cy="438784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키 목록을 얻고 싶으면 리스트로 변환</a:t>
            </a:r>
            <a:endParaRPr lang="ko-KR" altLang="en-US" sz="2000" dirty="0"/>
          </a:p>
        </p:txBody>
      </p:sp>
      <p:sp>
        <p:nvSpPr>
          <p:cNvPr id="9" name="직사각형 8"/>
          <p:cNvSpPr/>
          <p:nvPr/>
        </p:nvSpPr>
        <p:spPr>
          <a:xfrm>
            <a:off x="838200" y="3874407"/>
            <a:ext cx="10515600" cy="6017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el prices[“MSFT”]</a:t>
            </a: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838200" y="3068639"/>
            <a:ext cx="9464040" cy="438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23232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 smtClean="0"/>
              <a:t>삭제는 </a:t>
            </a:r>
            <a:r>
              <a:rPr lang="en-US" altLang="ko-KR" sz="2000" dirty="0" smtClean="0"/>
              <a:t>del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0122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반복과 루프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1479291"/>
            <a:ext cx="10515600" cy="15914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or n in [1,2,3,4,5,6,7,8,9]: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print “2 to the %d power is %d % (n 2**n)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for n in 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range(1:10):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print “2 to the %d power is %d % (n 2**n)</a:t>
            </a:r>
          </a:p>
          <a:p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38200" y="3452782"/>
            <a:ext cx="10515600" cy="1310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range(5)			# a = 0,1,2,3,4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range(1,8)			# b = 1,2,3,4,5,6,7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range(0,14,3)		# c = 0,3,6,9,12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d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= range(8,1,-1)		# d = 8,7,6,5,4,3,2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14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반복과 루프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1479291"/>
            <a:ext cx="10515600" cy="5242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a = "Hello World"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# a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의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각 문자를 출력한다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for c in a: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print c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b = ["Dave", "Mark", "Ann", "Phil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"]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리스트의 구성 요소를 출력한다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for name in b: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print name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c = {"GOOG" : 490.10, "IBM" : 91.50, "AAPL" : 123.15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}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사전의 모든 구성 요소를 출력한다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for key in c: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print key, c[key]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</a:t>
            </a:r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# 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파일에 들어있는 모든 줄을 출력한다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</a:t>
            </a:r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 = open("foo.txt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")</a:t>
            </a: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for </a:t>
            </a:r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line in f:</a:t>
            </a:r>
          </a:p>
          <a:p>
            <a:r>
              <a:rPr lang="en-US" altLang="ko-KR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 print line</a:t>
            </a:r>
            <a:endParaRPr lang="en-US" altLang="ko-KR" sz="1500" dirty="0" smtClean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56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도움얻기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838200" y="1479291"/>
            <a:ext cx="10515600" cy="13248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 anchorCtr="0"/>
          <a:lstStyle/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&gt;&gt;&gt;help(“</a:t>
            </a:r>
            <a:r>
              <a:rPr lang="ko-KR" altLang="en-US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모듈이름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”)</a:t>
            </a:r>
          </a:p>
          <a:p>
            <a:endParaRPr lang="en-US" altLang="ko-KR" sz="1500" dirty="0">
              <a:solidFill>
                <a:schemeClr val="tx1"/>
              </a:solidFill>
              <a:latin typeface="DejaVu Sans Mono" panose="020B0609030804020204" pitchFamily="49" charset="0"/>
              <a:cs typeface="DejaVu Sans Mono" panose="020B0609030804020204" pitchFamily="49" charset="0"/>
            </a:endParaRPr>
          </a:p>
          <a:p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&gt;&gt;&gt; print</a:t>
            </a:r>
            <a:r>
              <a:rPr lang="ko-KR" altLang="en-US" sz="1500" dirty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 </a:t>
            </a:r>
            <a:r>
              <a:rPr lang="en-US" altLang="ko-KR" sz="1500" dirty="0" err="1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issubclass</a:t>
            </a:r>
            <a:r>
              <a:rPr lang="en-US" altLang="ko-KR" sz="1500" dirty="0" smtClean="0">
                <a:solidFill>
                  <a:schemeClr val="tx1"/>
                </a:solidFill>
                <a:latin typeface="DejaVu Sans Mono" panose="020B0609030804020204" pitchFamily="49" charset="0"/>
                <a:cs typeface="DejaVu Sans Mono" panose="020B0609030804020204" pitchFamily="49" charset="0"/>
              </a:rPr>
              <a:t>.__doc__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3070770"/>
            <a:ext cx="9464040" cy="1492521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대화식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모드일 경우 위의 명령어로 도움말을 얻을 수 있음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0204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Codenvy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649"/>
          </a:xfrm>
        </p:spPr>
        <p:txBody>
          <a:bodyPr>
            <a:normAutofit/>
          </a:bodyPr>
          <a:lstStyle/>
          <a:p>
            <a:r>
              <a:rPr lang="en-US" altLang="ko-KR" sz="2500" dirty="0" smtClean="0"/>
              <a:t>Clou</a:t>
            </a:r>
            <a:r>
              <a:rPr lang="en-US" altLang="ko-KR" sz="2500" dirty="0" smtClean="0"/>
              <a:t>d IDE </a:t>
            </a:r>
            <a:r>
              <a:rPr lang="ko-KR" altLang="en-US" sz="2500" dirty="0" smtClean="0"/>
              <a:t>중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하나인 </a:t>
            </a:r>
            <a:r>
              <a:rPr lang="en-US" altLang="ko-KR" sz="2500" dirty="0" err="1" smtClean="0"/>
              <a:t>Codenvy</a:t>
            </a:r>
            <a:r>
              <a:rPr lang="ko-KR" altLang="en-US" sz="2500" dirty="0" smtClean="0"/>
              <a:t>는</a:t>
            </a:r>
            <a:r>
              <a:rPr lang="en-US" altLang="ko-KR" sz="2500" dirty="0" smtClean="0"/>
              <a:t> python </a:t>
            </a:r>
            <a:r>
              <a:rPr lang="ko-KR" altLang="en-US" sz="2500" dirty="0" smtClean="0"/>
              <a:t>을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지원</a:t>
            </a:r>
            <a:endParaRPr lang="en-US" altLang="ko-KR" sz="25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717" y="2412274"/>
            <a:ext cx="7990181" cy="353553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717" y="5947807"/>
            <a:ext cx="7990181" cy="71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9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B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97583" y="2168165"/>
            <a:ext cx="22368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>
                <a:solidFill>
                  <a:schemeClr val="bg1"/>
                </a:solidFill>
              </a:rPr>
              <a:t>Thank you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697583" y="1011046"/>
            <a:ext cx="5863473" cy="897268"/>
          </a:xfrm>
        </p:spPr>
        <p:txBody>
          <a:bodyPr>
            <a:normAutofit/>
          </a:bodyPr>
          <a:lstStyle/>
          <a:p>
            <a:r>
              <a:rPr lang="ko-KR" altLang="en-US" sz="1800" dirty="0" err="1"/>
              <a:t>파이썬</a:t>
            </a:r>
            <a:r>
              <a:rPr lang="ko-KR" altLang="en-US" sz="1800" dirty="0"/>
              <a:t> 완벽 </a:t>
            </a:r>
            <a:r>
              <a:rPr lang="ko-KR" altLang="en-US" sz="1800" dirty="0" smtClean="0"/>
              <a:t>가이드 </a:t>
            </a:r>
            <a:r>
              <a:rPr lang="en-US" altLang="ko-KR" sz="1800" dirty="0" smtClean="0"/>
              <a:t>– Ch1. </a:t>
            </a:r>
            <a:r>
              <a:rPr lang="ko-KR" altLang="en-US" sz="1800" dirty="0" err="1"/>
              <a:t>파이썬</a:t>
            </a:r>
            <a:r>
              <a:rPr lang="en-US" altLang="ko-KR" sz="1800" dirty="0"/>
              <a:t> </a:t>
            </a:r>
            <a:r>
              <a:rPr lang="ko-KR" altLang="en-US" sz="1800" dirty="0"/>
              <a:t>맛보기</a:t>
            </a:r>
            <a:r>
              <a:rPr lang="en-US" altLang="ko-KR" sz="1800" dirty="0" smtClean="0"/>
              <a:t> </a:t>
            </a:r>
            <a:endParaRPr lang="ko-KR" altLang="en-US" sz="1800" dirty="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697583" y="2040205"/>
            <a:ext cx="5410986" cy="242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67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Codenvy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사용법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649"/>
          </a:xfrm>
        </p:spPr>
        <p:txBody>
          <a:bodyPr>
            <a:normAutofit/>
          </a:bodyPr>
          <a:lstStyle/>
          <a:p>
            <a:r>
              <a:rPr lang="en-US" altLang="ko-KR" sz="2500" dirty="0" smtClean="0"/>
              <a:t>Open IDE </a:t>
            </a:r>
            <a:r>
              <a:rPr lang="ko-KR" altLang="en-US" sz="2500" dirty="0" smtClean="0"/>
              <a:t>선택</a:t>
            </a:r>
            <a:endParaRPr lang="en-US" altLang="ko-KR" sz="2500" dirty="0" smtClean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226" y="2412274"/>
            <a:ext cx="8274636" cy="7696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226" y="3181887"/>
            <a:ext cx="5168917" cy="338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Codenvy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580" y="3022235"/>
            <a:ext cx="3667125" cy="13620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330" y="3022236"/>
            <a:ext cx="3686175" cy="1362075"/>
          </a:xfrm>
          <a:prstGeom prst="rect">
            <a:avLst/>
          </a:prstGeom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649"/>
          </a:xfrm>
        </p:spPr>
        <p:txBody>
          <a:bodyPr>
            <a:normAutofit/>
          </a:bodyPr>
          <a:lstStyle/>
          <a:p>
            <a:r>
              <a:rPr lang="en-US" altLang="ko-KR" sz="2500" dirty="0" smtClean="0"/>
              <a:t>Python main.py </a:t>
            </a:r>
            <a:r>
              <a:rPr lang="ko-KR" altLang="en-US" sz="2500" dirty="0" smtClean="0"/>
              <a:t>파일과 환경설정파일 </a:t>
            </a:r>
            <a:r>
              <a:rPr lang="en-US" altLang="ko-KR" sz="2500" dirty="0" smtClean="0"/>
              <a:t>requirements.txt </a:t>
            </a:r>
            <a:r>
              <a:rPr lang="ko-KR" altLang="en-US" sz="2500" dirty="0" smtClean="0"/>
              <a:t>파일 생성</a:t>
            </a:r>
            <a:r>
              <a:rPr lang="en-US" altLang="ko-KR" sz="2500" dirty="0" smtClean="0"/>
              <a:t>.</a:t>
            </a:r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260658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Codenvy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75" y="2636746"/>
            <a:ext cx="4133850" cy="2981325"/>
          </a:xfrm>
          <a:prstGeom prst="rect">
            <a:avLst/>
          </a:prstGeom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649"/>
          </a:xfrm>
        </p:spPr>
        <p:txBody>
          <a:bodyPr>
            <a:normAutofit/>
          </a:bodyPr>
          <a:lstStyle/>
          <a:p>
            <a:r>
              <a:rPr lang="en-US" altLang="ko-KR" sz="2500" dirty="0" smtClean="0"/>
              <a:t>Python</a:t>
            </a:r>
            <a:r>
              <a:rPr lang="ko-KR" altLang="en-US" sz="2500" dirty="0"/>
              <a:t> </a:t>
            </a:r>
            <a:r>
              <a:rPr lang="en-US" altLang="ko-KR" sz="2500" dirty="0" smtClean="0"/>
              <a:t>2.7 </a:t>
            </a:r>
            <a:r>
              <a:rPr lang="ko-KR" altLang="en-US" sz="2500" dirty="0" smtClean="0"/>
              <a:t>선택 후 </a:t>
            </a:r>
            <a:r>
              <a:rPr lang="en-US" altLang="ko-KR" sz="2500" dirty="0" smtClean="0"/>
              <a:t>run </a:t>
            </a:r>
            <a:r>
              <a:rPr lang="ko-KR" altLang="en-US" sz="2500" dirty="0" smtClean="0"/>
              <a:t>실행</a:t>
            </a:r>
            <a:endParaRPr lang="en-US" altLang="ko-KR" sz="2500" dirty="0" smtClean="0"/>
          </a:p>
        </p:txBody>
      </p:sp>
    </p:spTree>
    <p:extLst>
      <p:ext uri="{BB962C8B-B14F-4D97-AF65-F5344CB8AC3E}">
        <p14:creationId xmlns:p14="http://schemas.microsoft.com/office/powerpoint/2010/main" val="125878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Codenvy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75" y="2412274"/>
            <a:ext cx="3364502" cy="2426473"/>
          </a:xfrm>
          <a:prstGeom prst="rect">
            <a:avLst/>
          </a:prstGeom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649"/>
          </a:xfrm>
        </p:spPr>
        <p:txBody>
          <a:bodyPr>
            <a:normAutofit/>
          </a:bodyPr>
          <a:lstStyle/>
          <a:p>
            <a:r>
              <a:rPr lang="en-US" altLang="ko-KR" sz="2500" dirty="0" smtClean="0"/>
              <a:t>Python</a:t>
            </a:r>
            <a:r>
              <a:rPr lang="ko-KR" altLang="en-US" sz="2500" dirty="0"/>
              <a:t> </a:t>
            </a:r>
            <a:r>
              <a:rPr lang="en-US" altLang="ko-KR" sz="2500" dirty="0" smtClean="0"/>
              <a:t>2.7 </a:t>
            </a:r>
            <a:r>
              <a:rPr lang="ko-KR" altLang="en-US" sz="2500" dirty="0" smtClean="0"/>
              <a:t>선택 후 </a:t>
            </a:r>
            <a:r>
              <a:rPr lang="en-US" altLang="ko-KR" sz="2500" dirty="0" smtClean="0"/>
              <a:t>run </a:t>
            </a:r>
            <a:r>
              <a:rPr lang="ko-KR" altLang="en-US" sz="2500" dirty="0" smtClean="0"/>
              <a:t>실행</a:t>
            </a:r>
            <a:endParaRPr lang="en-US" altLang="ko-KR" sz="25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t="-33" r="30266"/>
          <a:stretch/>
        </p:blipFill>
        <p:spPr>
          <a:xfrm>
            <a:off x="2042909" y="4232755"/>
            <a:ext cx="8106182" cy="238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0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Codenvy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916577" y="3433490"/>
            <a:ext cx="10515600" cy="586649"/>
          </a:xfrm>
        </p:spPr>
        <p:txBody>
          <a:bodyPr>
            <a:normAutofit/>
          </a:bodyPr>
          <a:lstStyle/>
          <a:p>
            <a:r>
              <a:rPr lang="ko-KR" altLang="en-US" sz="2500" dirty="0" smtClean="0"/>
              <a:t>매번 </a:t>
            </a:r>
            <a:r>
              <a:rPr lang="en-US" altLang="ko-KR" sz="2500" dirty="0" smtClean="0"/>
              <a:t>DOCKER </a:t>
            </a:r>
            <a:r>
              <a:rPr lang="ko-KR" altLang="en-US" sz="2500" dirty="0" smtClean="0"/>
              <a:t>으로 가상</a:t>
            </a:r>
            <a:r>
              <a:rPr lang="en-US" altLang="ko-KR" sz="2500" dirty="0"/>
              <a:t> </a:t>
            </a:r>
            <a:r>
              <a:rPr lang="en-US" altLang="ko-KR" sz="2500" dirty="0" smtClean="0"/>
              <a:t>PC</a:t>
            </a:r>
            <a:r>
              <a:rPr lang="ko-KR" altLang="en-US" sz="2500" dirty="0" smtClean="0"/>
              <a:t>를 생성하니 </a:t>
            </a:r>
            <a:r>
              <a:rPr lang="ko-KR" altLang="en-US" sz="2500" dirty="0" err="1" smtClean="0"/>
              <a:t>빌드가</a:t>
            </a:r>
            <a:r>
              <a:rPr lang="ko-KR" altLang="en-US" sz="2500" dirty="0" smtClean="0"/>
              <a:t> </a:t>
            </a:r>
            <a:r>
              <a:rPr lang="ko-KR" altLang="en-US" sz="2500" dirty="0" err="1" smtClean="0"/>
              <a:t>오래걸린다면</a:t>
            </a:r>
            <a:r>
              <a:rPr lang="en-US" altLang="ko-KR" sz="2500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6941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Codenvy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0524"/>
          </a:xfrm>
        </p:spPr>
        <p:txBody>
          <a:bodyPr/>
          <a:lstStyle/>
          <a:p>
            <a:r>
              <a:rPr lang="en-US" altLang="ko-KR" dirty="0" smtClean="0"/>
              <a:t>Python</a:t>
            </a:r>
            <a:r>
              <a:rPr lang="ko-KR" altLang="en-US" dirty="0" smtClean="0"/>
              <a:t> </a:t>
            </a:r>
            <a:r>
              <a:rPr lang="en-US" altLang="ko-KR" dirty="0" smtClean="0"/>
              <a:t>2.7 </a:t>
            </a:r>
            <a:r>
              <a:rPr lang="ko-KR" altLang="en-US" dirty="0" smtClean="0"/>
              <a:t>복사 후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50C24-AA4D-4CD8-91C7-5A50E7823163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03" y="2804732"/>
            <a:ext cx="10672897" cy="30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0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1161</Words>
  <Application>Microsoft Office PowerPoint</Application>
  <PresentationFormat>와이드스크린</PresentationFormat>
  <Paragraphs>254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맑은 고딕</vt:lpstr>
      <vt:lpstr>Arial</vt:lpstr>
      <vt:lpstr>DejaVu Sans Mono</vt:lpstr>
      <vt:lpstr>Office 테마</vt:lpstr>
      <vt:lpstr>파이썬 완벽 가이드</vt:lpstr>
      <vt:lpstr>PowerPoint 프레젠테이션</vt:lpstr>
      <vt:lpstr>Codenvy 사용법</vt:lpstr>
      <vt:lpstr>Codenvy 사용법</vt:lpstr>
      <vt:lpstr>Codenvy 사용법</vt:lpstr>
      <vt:lpstr>Codenvy 사용법</vt:lpstr>
      <vt:lpstr>Codenvy 사용법</vt:lpstr>
      <vt:lpstr>Codenvy 사용법</vt:lpstr>
      <vt:lpstr>Codenvy 사용법</vt:lpstr>
      <vt:lpstr>Codenvy 사용법</vt:lpstr>
      <vt:lpstr>Codenvy 사용법</vt:lpstr>
      <vt:lpstr>변수와 산술 표현식</vt:lpstr>
      <vt:lpstr>변수와 산술 표현식</vt:lpstr>
      <vt:lpstr>조건문</vt:lpstr>
      <vt:lpstr>조건문</vt:lpstr>
      <vt:lpstr>조건문</vt:lpstr>
      <vt:lpstr>문자열</vt:lpstr>
      <vt:lpstr>문자열</vt:lpstr>
      <vt:lpstr>리스트</vt:lpstr>
      <vt:lpstr>리스트</vt:lpstr>
      <vt:lpstr>튜플</vt:lpstr>
      <vt:lpstr>튜플</vt:lpstr>
      <vt:lpstr>집합</vt:lpstr>
      <vt:lpstr>사전</vt:lpstr>
      <vt:lpstr>사전</vt:lpstr>
      <vt:lpstr>사전</vt:lpstr>
      <vt:lpstr>반복과 루프</vt:lpstr>
      <vt:lpstr>반복과 루프</vt:lpstr>
      <vt:lpstr>도움얻기</vt:lpstr>
      <vt:lpstr>파이썬 완벽 가이드 – Ch1. 파이썬 맛보기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</dc:title>
  <dc:creator>Spike</dc:creator>
  <cp:lastModifiedBy>Spike</cp:lastModifiedBy>
  <cp:revision>53</cp:revision>
  <cp:lastPrinted>2014-09-10T07:10:43Z</cp:lastPrinted>
  <dcterms:created xsi:type="dcterms:W3CDTF">2014-09-03T03:41:48Z</dcterms:created>
  <dcterms:modified xsi:type="dcterms:W3CDTF">2015-12-31T07:13:38Z</dcterms:modified>
</cp:coreProperties>
</file>