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4" r:id="rId3"/>
    <p:sldId id="257" r:id="rId4"/>
    <p:sldId id="348" r:id="rId5"/>
    <p:sldId id="349" r:id="rId6"/>
    <p:sldId id="350" r:id="rId7"/>
    <p:sldId id="351" r:id="rId8"/>
    <p:sldId id="352" r:id="rId9"/>
    <p:sldId id="353" r:id="rId10"/>
    <p:sldId id="336" r:id="rId11"/>
    <p:sldId id="275" r:id="rId12"/>
    <p:sldId id="354" r:id="rId13"/>
    <p:sldId id="356" r:id="rId14"/>
    <p:sldId id="355" r:id="rId15"/>
    <p:sldId id="332" r:id="rId16"/>
    <p:sldId id="357" r:id="rId17"/>
    <p:sldId id="298" r:id="rId18"/>
    <p:sldId id="359" r:id="rId19"/>
    <p:sldId id="300" r:id="rId20"/>
    <p:sldId id="338" r:id="rId21"/>
    <p:sldId id="280" r:id="rId22"/>
    <p:sldId id="360" r:id="rId23"/>
    <p:sldId id="339" r:id="rId24"/>
    <p:sldId id="340" r:id="rId25"/>
    <p:sldId id="341" r:id="rId26"/>
    <p:sldId id="302" r:id="rId27"/>
    <p:sldId id="361" r:id="rId28"/>
    <p:sldId id="342" r:id="rId29"/>
    <p:sldId id="362" r:id="rId30"/>
    <p:sldId id="281" r:id="rId31"/>
    <p:sldId id="363" r:id="rId32"/>
    <p:sldId id="364" r:id="rId33"/>
    <p:sldId id="365" r:id="rId34"/>
    <p:sldId id="366" r:id="rId35"/>
    <p:sldId id="372" r:id="rId36"/>
    <p:sldId id="373" r:id="rId37"/>
    <p:sldId id="344" r:id="rId38"/>
    <p:sldId id="374" r:id="rId39"/>
    <p:sldId id="343" r:id="rId40"/>
    <p:sldId id="375" r:id="rId41"/>
    <p:sldId id="376" r:id="rId42"/>
    <p:sldId id="377" r:id="rId43"/>
    <p:sldId id="378" r:id="rId44"/>
    <p:sldId id="379" r:id="rId45"/>
    <p:sldId id="304" r:id="rId46"/>
    <p:sldId id="368" r:id="rId47"/>
    <p:sldId id="367" r:id="rId48"/>
    <p:sldId id="369" r:id="rId49"/>
    <p:sldId id="370" r:id="rId50"/>
    <p:sldId id="345" r:id="rId51"/>
    <p:sldId id="371" r:id="rId52"/>
    <p:sldId id="265" r:id="rId53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E"/>
    <a:srgbClr val="232323"/>
    <a:srgbClr val="ECEBDC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dirty="0" smtClean="0"/>
              <a:t>Ch9. </a:t>
            </a:r>
            <a:r>
              <a:rPr lang="ko-KR" altLang="en-US" i="1" dirty="0" smtClean="0"/>
              <a:t>입력과 출력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S.-I. Kang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 파일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48791"/>
          <a:ext cx="10515600" cy="459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841"/>
                <a:gridCol w="706675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([n])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바이트까지 읽음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([n])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개의 문자까지 한 줄을 읽음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n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생략하면 줄 전체를 읽음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([size])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줄을 읽어서 리스트로 반환함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옵션인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읽기를 중단하기 전까지 파일에서 읽을 대략적인 문자 개수를 나타냄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씀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(lines)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문자열을 씀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파일을 닫음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f.tell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현재 파일 포인터를 반환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f.seek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(offset [, whence])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새 파일 위치를 찾음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f.isatty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대화식 터미널일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반환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f.flush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출력 버퍼를 비움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0890" y="621486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파일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 파일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513280"/>
              </p:ext>
            </p:extLst>
          </p:nvPr>
        </p:nvGraphicFramePr>
        <p:xfrm>
          <a:off x="838200" y="1448791"/>
          <a:ext cx="10515600" cy="204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841"/>
                <a:gridCol w="706675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f.truncate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([size])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size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바이트로 파일을 자름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f.fileno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정수 파일 기술자를 반환하거나 파일이 닫힌 경우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ValueError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발생시킴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f.next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다음 줄을 반환하거나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StopIteration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예외를 발생시킴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f.__next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()__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20890" y="36608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파일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2"/>
            <a:ext cx="10515600" cy="39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파일 끝을 감지하는 방법은 다음과 같다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012137"/>
            <a:ext cx="10515600" cy="1246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while True: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line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f.readline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 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if not line: 	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파일 끝</a:t>
            </a:r>
          </a:p>
          <a:p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break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527538"/>
            <a:ext cx="10515600" cy="39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for </a:t>
            </a:r>
            <a:r>
              <a:rPr lang="ko-KR" altLang="en-US" sz="2000" dirty="0" smtClean="0"/>
              <a:t>루프와 반복을 사용하면 파일에서 모든 줄을 쉽게 읽을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38200" y="4162017"/>
            <a:ext cx="10515600" cy="81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 line in f:	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파일의 모든 줄에 대해 반복한다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이번 줄에 대해 무언가를 수행한다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5215249"/>
            <a:ext cx="10515600" cy="150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에서는 파일 모드가 무엇으로 설정되어 있는지</a:t>
            </a:r>
            <a:r>
              <a:rPr lang="en-US" altLang="ko-KR" sz="2000" dirty="0"/>
              <a:t>(</a:t>
            </a:r>
            <a:r>
              <a:rPr lang="ko-KR" altLang="en-US" sz="2000" dirty="0"/>
              <a:t>텍스트 또는 이진</a:t>
            </a:r>
            <a:r>
              <a:rPr lang="en-US" altLang="ko-KR" sz="2000" dirty="0"/>
              <a:t>)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관계 </a:t>
            </a:r>
            <a:r>
              <a:rPr lang="ko-KR" altLang="en-US" sz="2000" dirty="0"/>
              <a:t>없이 읽기 연산은 항상 </a:t>
            </a:r>
            <a:r>
              <a:rPr lang="en-US" altLang="ko-KR" sz="2000" dirty="0"/>
              <a:t>8</a:t>
            </a:r>
            <a:r>
              <a:rPr lang="ko-KR" altLang="en-US" sz="2000" dirty="0"/>
              <a:t>비트 문자열을 반환한다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에서는 파일을 </a:t>
            </a:r>
            <a:r>
              <a:rPr lang="ko-KR" altLang="en-US" sz="2000" dirty="0" smtClean="0"/>
              <a:t>텍스트 </a:t>
            </a:r>
            <a:r>
              <a:rPr lang="ko-KR" altLang="en-US" sz="2000" dirty="0"/>
              <a:t>모드로 열었을 경우 유니코드 문자열을 반환하고 이진 모드로 열었을 경우 </a:t>
            </a:r>
            <a:r>
              <a:rPr lang="ko-KR" altLang="en-US" sz="2000" dirty="0" smtClean="0"/>
              <a:t>바이트 문자열을 반환한다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85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1"/>
            <a:ext cx="10515600" cy="536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write()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문자열을 파일에 쓰고 </a:t>
            </a:r>
            <a:r>
              <a:rPr lang="en-US" altLang="ko-KR" sz="2000" dirty="0" err="1"/>
              <a:t>writelines</a:t>
            </a:r>
            <a:r>
              <a:rPr lang="en-US" altLang="ko-KR" sz="2000" dirty="0"/>
              <a:t>( 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문자열 </a:t>
            </a:r>
            <a:r>
              <a:rPr lang="ko-KR" altLang="en-US" sz="2000" dirty="0" smtClean="0"/>
              <a:t>리스트를 파일에 </a:t>
            </a:r>
            <a:r>
              <a:rPr lang="ko-KR" altLang="en-US" sz="2000" dirty="0"/>
              <a:t>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write</a:t>
            </a:r>
            <a:r>
              <a:rPr lang="en-US" altLang="ko-KR" sz="2000" dirty="0"/>
              <a:t>( )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writelines</a:t>
            </a:r>
            <a:r>
              <a:rPr lang="en-US" altLang="ko-KR" sz="2000" dirty="0"/>
              <a:t>( 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줄바꿈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문자를 </a:t>
            </a:r>
            <a:r>
              <a:rPr lang="ko-KR" altLang="en-US" sz="2000" dirty="0"/>
              <a:t>알아서 추가하지 않기 </a:t>
            </a:r>
            <a:r>
              <a:rPr lang="ko-KR" altLang="en-US" sz="2000" dirty="0" smtClean="0"/>
              <a:t>때문에 </a:t>
            </a:r>
            <a:r>
              <a:rPr lang="ko-KR" altLang="en-US" sz="2000" dirty="0"/>
              <a:t>출력하는 내용에 미리 </a:t>
            </a:r>
            <a:r>
              <a:rPr lang="ko-KR" altLang="en-US" sz="2000" dirty="0" err="1" smtClean="0"/>
              <a:t>포멧을</a:t>
            </a:r>
            <a:r>
              <a:rPr lang="ko-KR" altLang="en-US" sz="2000" dirty="0" smtClean="0"/>
              <a:t> 적용해 놓아야 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 err="1"/>
              <a:t>메서드들로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무가공</a:t>
            </a:r>
            <a:r>
              <a:rPr lang="en-US" altLang="ko-KR" sz="2000" dirty="0"/>
              <a:t>(raw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바이트 </a:t>
            </a:r>
            <a:r>
              <a:rPr lang="ko-KR" altLang="en-US" sz="2000" dirty="0"/>
              <a:t>문자열을 파일에 쓸 수 있지만 파일을 이진 모드로 열었을 경우에만 </a:t>
            </a:r>
            <a:r>
              <a:rPr lang="ko-KR" altLang="en-US" sz="2000" dirty="0" smtClean="0"/>
              <a:t>기능하다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내부적으로 각 파일 객체는 다음 읽기 연산 또는 쓰기 연산이 발생할 곳의 </a:t>
            </a:r>
            <a:r>
              <a:rPr lang="ko-KR" altLang="en-US" sz="2000" dirty="0" smtClean="0"/>
              <a:t>바이트 </a:t>
            </a:r>
            <a:r>
              <a:rPr lang="ko-KR" altLang="en-US" sz="2000" dirty="0"/>
              <a:t>오프셋을 저장하는 파일 포인터를 유지한다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tell( 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파일 포인터의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값을 긴 정수로 반환한다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seek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</a:t>
            </a:r>
            <a:r>
              <a:rPr lang="en-US" altLang="ko-KR" sz="2000" dirty="0"/>
              <a:t>offset</a:t>
            </a:r>
            <a:r>
              <a:rPr lang="ko-KR" altLang="en-US" sz="2000" dirty="0"/>
              <a:t>과 배치 규칙 </a:t>
            </a:r>
            <a:r>
              <a:rPr lang="en-US" altLang="ko-KR" sz="2000" dirty="0"/>
              <a:t>whence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지정해서 </a:t>
            </a:r>
            <a:r>
              <a:rPr lang="ko-KR" altLang="en-US" sz="2000" dirty="0"/>
              <a:t>파일의 일부분에 임의로 접근하는 데 사용한다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whence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기본 값</a:t>
            </a:r>
            <a:r>
              <a:rPr lang="en-US" altLang="ko-KR" sz="2000" dirty="0" smtClean="0"/>
              <a:t>) seek()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offset</a:t>
            </a:r>
            <a:r>
              <a:rPr lang="ko-KR" altLang="en-US" sz="2000" dirty="0" smtClean="0"/>
              <a:t>이 파일 시작 위치에 상대적으로 지정되었다고 가정한다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whence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이면 현재 위치에 상대적으로 위치가 결정된다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whence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면 </a:t>
            </a:r>
            <a:r>
              <a:rPr lang="en-US" altLang="ko-KR" sz="2000" dirty="0" smtClean="0"/>
              <a:t>offset</a:t>
            </a:r>
            <a:r>
              <a:rPr lang="ko-KR" altLang="en-US" sz="2000" dirty="0" smtClean="0"/>
              <a:t>은 파일의 끝에서부터 계산된다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5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2"/>
            <a:ext cx="10515600" cy="311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seek( )</a:t>
            </a:r>
            <a:r>
              <a:rPr lang="ko-KR" altLang="en-US" sz="2000" dirty="0" smtClean="0"/>
              <a:t>는 파일 포인터의 새 값을 정수로 반환한다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파일 포인터는 파일 자체와 연결된 것이 아니라 </a:t>
            </a:r>
            <a:r>
              <a:rPr lang="en-US" altLang="ko-KR" sz="2000" dirty="0" smtClean="0"/>
              <a:t>open( )</a:t>
            </a:r>
            <a:r>
              <a:rPr lang="ko-KR" altLang="en-US" sz="2000" dirty="0" smtClean="0"/>
              <a:t>에 의해서 반환되는 파일 객체에 연결된다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같은 프로그램 안에서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다른 프로그램에서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같은 파일을 한 번 이상 열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이때 각 열린 파일의 </a:t>
            </a:r>
            <a:r>
              <a:rPr lang="ko-KR" altLang="en-US" sz="2000" dirty="0" err="1" smtClean="0"/>
              <a:t>인스턴스는</a:t>
            </a:r>
            <a:r>
              <a:rPr lang="ko-KR" altLang="en-US" sz="2000" dirty="0" smtClean="0"/>
              <a:t> 독립적으로 조작이 가능한 자신만의 파일 포인터를 갖는다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/>
              <a:t>fileno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파일에 대한 정수 파일 기술자를 반환하며 몇몇 라이브러리 </a:t>
            </a:r>
            <a:r>
              <a:rPr lang="ko-KR" altLang="en-US" sz="2000" dirty="0" smtClean="0"/>
              <a:t>모듈에서 </a:t>
            </a:r>
            <a:r>
              <a:rPr lang="ko-KR" altLang="en-US" sz="2000" dirty="0" err="1"/>
              <a:t>저수준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I/O </a:t>
            </a:r>
            <a:r>
              <a:rPr lang="ko-KR" altLang="en-US" sz="2000" dirty="0"/>
              <a:t>연산을 </a:t>
            </a:r>
            <a:r>
              <a:rPr lang="ko-KR" altLang="en-US" sz="2000" dirty="0" smtClean="0"/>
              <a:t>수행하는 </a:t>
            </a:r>
            <a:r>
              <a:rPr lang="ko-KR" altLang="en-US" sz="2000" dirty="0"/>
              <a:t>데 사용된다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fentl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모듈은 </a:t>
            </a:r>
            <a:r>
              <a:rPr lang="en-US" altLang="ko-KR" sz="2000" dirty="0"/>
              <a:t>UNIX </a:t>
            </a:r>
            <a:r>
              <a:rPr lang="ko-KR" altLang="en-US" sz="2000" dirty="0" smtClean="0"/>
              <a:t>시스템에서 </a:t>
            </a:r>
            <a:r>
              <a:rPr lang="ko-KR" altLang="en-US" sz="2000" dirty="0" err="1"/>
              <a:t>저수준파일</a:t>
            </a:r>
            <a:r>
              <a:rPr lang="ko-KR" altLang="en-US" sz="2000" dirty="0"/>
              <a:t> 제어 연산을 지원하기 위해서 파일 </a:t>
            </a:r>
            <a:r>
              <a:rPr lang="ko-KR" altLang="en-US" sz="2000" dirty="0" smtClean="0"/>
              <a:t>기술자를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5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 파일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80901"/>
              </p:ext>
            </p:extLst>
          </p:nvPr>
        </p:nvGraphicFramePr>
        <p:xfrm>
          <a:off x="838200" y="1448791"/>
          <a:ext cx="10515600" cy="403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487"/>
                <a:gridCol w="9076113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f.closed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파일의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상태를 나타내는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불리언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값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파일이 열려 있을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닫혀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있을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f.mode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I/O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f.name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사용하여 생성된 경우 파일 이름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아니면 파일 소스를 나타내는 문자열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f.softspace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문에서 다음 값을 출력하기 전에 공백 문자를 출력할 것인지를 나타내는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불리언값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파일을 흉내 내는 클래스는 반드시 이 이름에 대해 쓰기 가능한 속성을 가져야 하며 초기에는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으로 초기화된다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에만 있음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f.newlines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보편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모드로 파일을 열었을 때 이 속성은 실제로 파일에서 발견된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표현 방식을 담는다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문자를 발견하지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몼했으면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None,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아니면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‘\n’, ‘\r’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‘\r\n’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담은 문자열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또는 발견된 모든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표현을 담은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f.encoding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나타내는 문자열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‘latin-1’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‘utf-8‘).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사용된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없으면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4597" y="564807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파일</a:t>
            </a:r>
            <a:r>
              <a:rPr lang="en-US" altLang="ko-KR" b="1" dirty="0" smtClean="0">
                <a:solidFill>
                  <a:srgbClr val="232323"/>
                </a:solidFill>
              </a:rPr>
              <a:t> </a:t>
            </a:r>
            <a:r>
              <a:rPr lang="ko-KR" altLang="en-US" b="1" dirty="0" smtClean="0">
                <a:solidFill>
                  <a:srgbClr val="232323"/>
                </a:solidFill>
              </a:rPr>
              <a:t>객체 속성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입력</a:t>
            </a:r>
            <a:r>
              <a:rPr lang="en-US" altLang="ko-KR" dirty="0"/>
              <a:t>, </a:t>
            </a:r>
            <a:r>
              <a:rPr lang="ko-KR" altLang="en-US" dirty="0"/>
              <a:t>출력과 에러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305031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인터프리터는 표준 입력</a:t>
            </a:r>
            <a:r>
              <a:rPr lang="en-US" altLang="ko-KR" sz="2000" dirty="0"/>
              <a:t>, </a:t>
            </a:r>
            <a:r>
              <a:rPr lang="ko-KR" altLang="en-US" sz="2000" dirty="0"/>
              <a:t>표준 출력</a:t>
            </a:r>
            <a:r>
              <a:rPr lang="en-US" altLang="ko-KR" sz="2000" dirty="0"/>
              <a:t>, </a:t>
            </a:r>
            <a:r>
              <a:rPr lang="ko-KR" altLang="en-US" sz="2000" dirty="0"/>
              <a:t>표준 에러라고 부르는 세 가지 표준 파일 </a:t>
            </a:r>
            <a:r>
              <a:rPr lang="ko-KR" altLang="en-US" sz="2000" dirty="0" smtClean="0"/>
              <a:t>객체를 </a:t>
            </a:r>
            <a:r>
              <a:rPr lang="ko-KR" altLang="en-US" sz="2000" dirty="0"/>
              <a:t>제공하며</a:t>
            </a:r>
            <a:r>
              <a:rPr lang="en-US" altLang="ko-KR" sz="2000" dirty="0"/>
              <a:t>, </a:t>
            </a:r>
            <a:r>
              <a:rPr lang="ko-KR" altLang="en-US" sz="2000" dirty="0"/>
              <a:t>각각 </a:t>
            </a:r>
            <a:r>
              <a:rPr lang="en-US" altLang="ko-KR" sz="2000" dirty="0"/>
              <a:t>sys </a:t>
            </a:r>
            <a:r>
              <a:rPr lang="ko-KR" altLang="en-US" sz="2000" dirty="0" smtClean="0"/>
              <a:t>모듈에서 </a:t>
            </a:r>
            <a:r>
              <a:rPr lang="en-US" altLang="ko-KR" sz="2000" dirty="0" err="1" smtClean="0"/>
              <a:t>sys.stdin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sys.stdout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sys.stderr</a:t>
            </a:r>
            <a:r>
              <a:rPr lang="ko-KR" altLang="en-US" sz="2000" dirty="0" smtClean="0"/>
              <a:t>으로 </a:t>
            </a:r>
            <a:r>
              <a:rPr lang="ko-KR" altLang="en-US" sz="2000" dirty="0"/>
              <a:t>접근할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stdin</a:t>
            </a:r>
            <a:r>
              <a:rPr lang="ko-KR" altLang="en-US" sz="2000" dirty="0"/>
              <a:t>은 인터프리터에 제공되는 입력 문자 </a:t>
            </a:r>
            <a:r>
              <a:rPr lang="ko-KR" altLang="en-US" sz="2000" dirty="0" err="1"/>
              <a:t>스트림에</a:t>
            </a:r>
            <a:r>
              <a:rPr lang="ko-KR" altLang="en-US" sz="2000" dirty="0"/>
              <a:t> 해당하는 파일 객체이다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stdout</a:t>
            </a:r>
            <a:r>
              <a:rPr lang="ko-KR" altLang="en-US" sz="2000" dirty="0"/>
              <a:t>은 </a:t>
            </a:r>
            <a:r>
              <a:rPr lang="en-US" altLang="ko-KR" sz="2000" dirty="0"/>
              <a:t>print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생성히는</a:t>
            </a:r>
            <a:r>
              <a:rPr lang="ko-KR" altLang="en-US" sz="2000" dirty="0"/>
              <a:t> 출력을 받아들이는 파일 객체이다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stderr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에러 </a:t>
            </a:r>
            <a:r>
              <a:rPr lang="ko-KR" altLang="en-US" sz="2000" dirty="0" smtClean="0"/>
              <a:t>메시지를 </a:t>
            </a:r>
            <a:r>
              <a:rPr lang="ko-KR" altLang="en-US" sz="2000" dirty="0"/>
              <a:t>받아들이는 파일 객체이다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대체로 </a:t>
            </a:r>
            <a:r>
              <a:rPr lang="en-US" altLang="ko-KR" sz="2000" dirty="0" err="1" smtClean="0"/>
              <a:t>stdin</a:t>
            </a:r>
            <a:r>
              <a:rPr lang="ko-KR" altLang="en-US" sz="2000" dirty="0" smtClean="0"/>
              <a:t>은 사용자 </a:t>
            </a:r>
            <a:r>
              <a:rPr lang="ko-KR" altLang="en-US" sz="2000" dirty="0"/>
              <a:t>키보드에 대응되고 </a:t>
            </a:r>
            <a:r>
              <a:rPr lang="en-US" altLang="ko-KR" sz="2000" dirty="0" err="1" smtClean="0"/>
              <a:t>stdout</a:t>
            </a:r>
            <a:r>
              <a:rPr lang="ko-KR" altLang="en-US" sz="2000" dirty="0" smtClean="0"/>
              <a:t>과 </a:t>
            </a:r>
            <a:r>
              <a:rPr lang="en-US" altLang="ko-KR" sz="2000" dirty="0" err="1"/>
              <a:t>stderr</a:t>
            </a:r>
            <a:r>
              <a:rPr lang="ko-KR" altLang="en-US" sz="2000" dirty="0"/>
              <a:t>는 화면에 텍스트를 출력한다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사용자와 </a:t>
            </a:r>
            <a:r>
              <a:rPr lang="ko-KR" altLang="en-US" sz="2000" dirty="0"/>
              <a:t>관련된 </a:t>
            </a:r>
            <a:r>
              <a:rPr lang="ko-KR" altLang="en-US" sz="2000" dirty="0" err="1"/>
              <a:t>미가공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I/O</a:t>
            </a:r>
            <a:r>
              <a:rPr lang="ko-KR" altLang="en-US" sz="2000" dirty="0"/>
              <a:t>를 수행하는 데 앞 절에서 설명한 </a:t>
            </a:r>
            <a:r>
              <a:rPr lang="ko-KR" altLang="en-US" sz="2000" dirty="0" err="1"/>
              <a:t>메서드들을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다음은 표준 출력으로 쓰고 표준 입력으로부터 한 줄을 </a:t>
            </a:r>
            <a:r>
              <a:rPr lang="ko-KR" altLang="en-US" sz="2000" dirty="0" smtClean="0"/>
              <a:t>읽는 코드이다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4405745"/>
            <a:ext cx="10515600" cy="1064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sys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sys.stdout.write("Enter your name : ")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name = sys.stdin.readline( 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출력과 에러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355963"/>
            <a:ext cx="10515600" cy="595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name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raw_input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("Enter your name : ")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69537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다른 방법으로는 </a:t>
            </a:r>
            <a:r>
              <a:rPr lang="en-US" altLang="ko-KR" sz="2000" dirty="0" err="1" smtClean="0"/>
              <a:t>stdin</a:t>
            </a:r>
            <a:r>
              <a:rPr lang="ko-KR" altLang="en-US" sz="2000" dirty="0" smtClean="0"/>
              <a:t>로부터 텍스트 한 줄을 읽고 추가로 프롬프트를 출력하기도 </a:t>
            </a:r>
            <a:r>
              <a:rPr lang="ko-KR" altLang="en-US" sz="2000" dirty="0"/>
              <a:t>하는 내장 함수 </a:t>
            </a:r>
            <a:r>
              <a:rPr lang="en-US" altLang="ko-KR" sz="2000" dirty="0" err="1" smtClean="0"/>
              <a:t>raw_input</a:t>
            </a:r>
            <a:r>
              <a:rPr lang="en-US" altLang="ko-KR" sz="2000" dirty="0" smtClean="0"/>
              <a:t>(prompt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3132319"/>
            <a:ext cx="10515600" cy="358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raw_input</a:t>
            </a:r>
            <a:r>
              <a:rPr lang="ko-KR" altLang="en-US" sz="2000" dirty="0"/>
              <a:t>에서 읽은 줄은 줄 마지막에 있는 </a:t>
            </a:r>
            <a:r>
              <a:rPr lang="ko-KR" altLang="en-US" sz="2000" dirty="0" err="1"/>
              <a:t>줄바꿈</a:t>
            </a:r>
            <a:r>
              <a:rPr lang="ko-KR" altLang="en-US" sz="2000" dirty="0"/>
              <a:t> 문자를 포함하지 않는다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이것은 </a:t>
            </a:r>
            <a:r>
              <a:rPr lang="ko-KR" altLang="en-US" sz="2000" dirty="0" err="1"/>
              <a:t>줄바꿈</a:t>
            </a:r>
            <a:r>
              <a:rPr lang="ko-KR" altLang="en-US" sz="2000" dirty="0"/>
              <a:t> 문자가 입력 텍스트에 포함되는 </a:t>
            </a:r>
            <a:r>
              <a:rPr lang="en-US" altLang="ko-KR" sz="2000" dirty="0" err="1"/>
              <a:t>sys.stdin</a:t>
            </a:r>
            <a:r>
              <a:rPr lang="ko-KR" altLang="en-US" sz="2000" dirty="0"/>
              <a:t>에서 직접 읽는 방식과는 </a:t>
            </a:r>
            <a:r>
              <a:rPr lang="ko-KR" altLang="en-US" sz="2000" dirty="0" smtClean="0"/>
              <a:t>다르다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에서는 </a:t>
            </a:r>
            <a:r>
              <a:rPr lang="en-US" altLang="ko-KR" sz="2000" dirty="0" err="1"/>
              <a:t>raw_input</a:t>
            </a:r>
            <a:r>
              <a:rPr lang="en-US" altLang="ko-KR" sz="2000" dirty="0"/>
              <a:t>( )</a:t>
            </a:r>
            <a:r>
              <a:rPr lang="ko-KR" altLang="en-US" sz="2000" dirty="0"/>
              <a:t>의 이름이 </a:t>
            </a:r>
            <a:r>
              <a:rPr lang="en-US" altLang="ko-KR" sz="2000" dirty="0"/>
              <a:t>input( )</a:t>
            </a:r>
            <a:r>
              <a:rPr lang="ko-KR" altLang="en-US" sz="2000" dirty="0"/>
              <a:t>으로 변경되었다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키보드 인터럽트</a:t>
            </a:r>
            <a:r>
              <a:rPr lang="en-US" altLang="ko-KR" sz="2000" dirty="0"/>
              <a:t>(</a:t>
            </a:r>
            <a:r>
              <a:rPr lang="ko-KR" altLang="en-US" sz="2000" dirty="0"/>
              <a:t>일반적으로 </a:t>
            </a:r>
            <a:r>
              <a:rPr lang="en-US" altLang="ko-KR" sz="2000" dirty="0" err="1"/>
              <a:t>Ctrl+C</a:t>
            </a:r>
            <a:r>
              <a:rPr lang="ko-KR" altLang="en-US" sz="2000" dirty="0"/>
              <a:t>에 의해 발생됨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Keyboardinterrupt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예외를 </a:t>
            </a:r>
            <a:r>
              <a:rPr lang="ko-KR" altLang="en-US" sz="2000" dirty="0"/>
              <a:t>발생시키며 예외 처리기로 잡을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필요할 </a:t>
            </a:r>
            <a:r>
              <a:rPr lang="ko-KR" altLang="en-US" sz="2000" dirty="0"/>
              <a:t>경우 </a:t>
            </a:r>
            <a:r>
              <a:rPr lang="en-US" altLang="ko-KR" sz="2000" dirty="0" err="1"/>
              <a:t>sys.stdout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sys.stdin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sys.stderr</a:t>
            </a:r>
            <a:r>
              <a:rPr lang="ko-KR" altLang="en-US" sz="2000" dirty="0"/>
              <a:t>는 다른 파일 객체로 대체될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경우 </a:t>
            </a:r>
            <a:r>
              <a:rPr lang="en-US" altLang="ko-KR" sz="2000" dirty="0"/>
              <a:t>print</a:t>
            </a:r>
            <a:r>
              <a:rPr lang="ko-KR" altLang="en-US" sz="2000" dirty="0"/>
              <a:t>문이나 입력을 받는 </a:t>
            </a:r>
            <a:r>
              <a:rPr lang="ko-KR" altLang="en-US" sz="2000" dirty="0" smtClean="0"/>
              <a:t>함수에서는 </a:t>
            </a:r>
            <a:r>
              <a:rPr lang="ko-KR" altLang="en-US" sz="2000" dirty="0"/>
              <a:t>대체된 객체를 사용하게 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8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출력과 에러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281007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sys.stdout</a:t>
            </a:r>
            <a:r>
              <a:rPr lang="ko-KR" altLang="en-US" sz="2000" dirty="0"/>
              <a:t>의 기본 값을 복원해야 할 필요가 있는 경우에는 대체하기 전에 먼저 저장해두어야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인터프리터가 시작할 때의 </a:t>
            </a:r>
            <a:r>
              <a:rPr lang="en-US" altLang="ko-KR" sz="2000" dirty="0" err="1"/>
              <a:t>sys.stdout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sys.stdin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sys.stderror</a:t>
            </a:r>
            <a:r>
              <a:rPr lang="ko-KR" altLang="en-US" sz="2000" dirty="0"/>
              <a:t>의 기본 값은 각각 </a:t>
            </a:r>
            <a:r>
              <a:rPr lang="en-US" altLang="ko-KR" sz="2000" dirty="0"/>
              <a:t>sys.__ </a:t>
            </a:r>
            <a:r>
              <a:rPr lang="en-US" altLang="ko-KR" sz="2000" dirty="0" err="1"/>
              <a:t>stdout</a:t>
            </a:r>
            <a:r>
              <a:rPr lang="en-US" altLang="ko-KR" sz="2000" dirty="0"/>
              <a:t> __ , sys.__ </a:t>
            </a:r>
            <a:r>
              <a:rPr lang="en-US" altLang="ko-KR" sz="2000" dirty="0" err="1"/>
              <a:t>stdin</a:t>
            </a:r>
            <a:r>
              <a:rPr lang="en-US" altLang="ko-KR" sz="2000" dirty="0"/>
              <a:t>__, sys.__</a:t>
            </a:r>
            <a:r>
              <a:rPr lang="en-US" altLang="ko-KR" sz="2000" dirty="0" err="1"/>
              <a:t>stderr</a:t>
            </a:r>
            <a:r>
              <a:rPr lang="en-US" altLang="ko-KR" sz="2000" dirty="0"/>
              <a:t>_</a:t>
            </a:r>
            <a:r>
              <a:rPr lang="ko-KR" altLang="en-US" sz="2000" dirty="0"/>
              <a:t>에 들어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통합 개발 환경</a:t>
            </a:r>
            <a:r>
              <a:rPr lang="en-US" altLang="ko-KR" sz="2000" dirty="0"/>
              <a:t>(IDE)</a:t>
            </a:r>
            <a:r>
              <a:rPr lang="ko-KR" altLang="en-US" sz="2000" dirty="0"/>
              <a:t>을 사용할 때 </a:t>
            </a:r>
            <a:r>
              <a:rPr lang="en-US" altLang="ko-KR" sz="2000" dirty="0" err="1"/>
              <a:t>sys.stdin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sys.stdout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sys.stderr</a:t>
            </a:r>
            <a:r>
              <a:rPr lang="ko-KR" altLang="en-US" sz="2000" dirty="0"/>
              <a:t>이 변경되는 경우도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IDLE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파이썬을</a:t>
            </a:r>
            <a:r>
              <a:rPr lang="ko-KR" altLang="en-US" sz="2000" dirty="0"/>
              <a:t> 실행하면 </a:t>
            </a:r>
            <a:r>
              <a:rPr lang="en-US" altLang="ko-KR" sz="2000" dirty="0" err="1"/>
              <a:t>sys.stdin</a:t>
            </a:r>
            <a:r>
              <a:rPr lang="ko-KR" altLang="en-US" sz="2000" dirty="0"/>
              <a:t>은 파일과 유사하게 작동하지만 실제로는 개발 환경에 속하는 객체로 대체된다</a:t>
            </a:r>
            <a:r>
              <a:rPr lang="en-US" altLang="ko-KR" sz="2000" dirty="0"/>
              <a:t>, </a:t>
            </a:r>
            <a:r>
              <a:rPr lang="ko-KR" altLang="en-US" sz="2000" dirty="0"/>
              <a:t>이러한 경우 </a:t>
            </a:r>
            <a:r>
              <a:rPr lang="en-US" altLang="ko-KR" sz="2000" dirty="0"/>
              <a:t>read</a:t>
            </a:r>
            <a:r>
              <a:rPr lang="ko-KR" altLang="en-US" sz="2000" dirty="0"/>
              <a:t>와 </a:t>
            </a:r>
            <a:r>
              <a:rPr lang="en-US" altLang="ko-KR" sz="2000" dirty="0"/>
              <a:t>seek()</a:t>
            </a:r>
            <a:r>
              <a:rPr lang="ko-KR" altLang="en-US" sz="2000" dirty="0"/>
              <a:t>같은 몇몇 </a:t>
            </a:r>
            <a:r>
              <a:rPr lang="ko-KR" altLang="en-US" sz="2000" dirty="0" err="1"/>
              <a:t>저수준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사용 할 수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00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839961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에서는 </a:t>
            </a:r>
            <a:r>
              <a:rPr lang="en-US" altLang="ko-KR" sz="2000" dirty="0" err="1" smtClean="0"/>
              <a:t>sys.stdout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저장된 파일로 출력하는 데 특수한 </a:t>
            </a:r>
            <a:r>
              <a:rPr lang="en-US" altLang="ko-KR" sz="2000" dirty="0"/>
              <a:t>print</a:t>
            </a:r>
            <a:r>
              <a:rPr lang="ko-KR" altLang="en-US" sz="2000" dirty="0"/>
              <a:t>문을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print</a:t>
            </a:r>
            <a:r>
              <a:rPr lang="ko-KR" altLang="en-US" sz="2000" dirty="0" smtClean="0"/>
              <a:t>는 다음과 </a:t>
            </a:r>
            <a:r>
              <a:rPr lang="ko-KR" altLang="en-US" sz="2000" dirty="0"/>
              <a:t>같이 </a:t>
            </a:r>
            <a:r>
              <a:rPr lang="ko-KR" altLang="en-US" sz="2000" dirty="0" smtClean="0"/>
              <a:t>콤마로 구분되는 </a:t>
            </a:r>
            <a:r>
              <a:rPr lang="ko-KR" altLang="en-US" sz="2000" dirty="0"/>
              <a:t>객체 </a:t>
            </a:r>
            <a:r>
              <a:rPr lang="ko-KR" altLang="en-US" sz="2000" dirty="0" smtClean="0"/>
              <a:t>목록을 받아들인다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389178"/>
            <a:ext cx="10515600" cy="624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“The values are “, x, y, z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5012406"/>
            <a:ext cx="10515600" cy="1584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“The values are “, x, y, z, w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두 개의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문으로 동일한 텍스트를 출력한다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“The value are “, x, y,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끝의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줄바꿈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문자를 생략한다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z, w				# z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앞에 공백 문자가 출력된다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3121241"/>
            <a:ext cx="10515600" cy="1783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생성된 결과 문자열들은 </a:t>
            </a:r>
            <a:r>
              <a:rPr lang="ko-KR" altLang="en-US" sz="2000" dirty="0"/>
              <a:t>최종 결과 문자열을 생성하기 위해서 하나의 공백 문자로 분리하여 </a:t>
            </a:r>
            <a:r>
              <a:rPr lang="ko-KR" altLang="en-US" sz="2000" dirty="0" smtClean="0"/>
              <a:t>합쳐진다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print</a:t>
            </a:r>
            <a:r>
              <a:rPr lang="ko-KR" altLang="en-US" sz="2000" dirty="0"/>
              <a:t>문의 끝에 콤마가 나타나지 않으면 </a:t>
            </a:r>
            <a:r>
              <a:rPr lang="ko-KR" altLang="en-US" sz="2000" dirty="0" smtClean="0"/>
              <a:t>결과는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문자로 종료된다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끝에 </a:t>
            </a:r>
            <a:r>
              <a:rPr lang="ko-KR" altLang="en-US" sz="2000" dirty="0" smtClean="0"/>
              <a:t>콤마가 </a:t>
            </a:r>
            <a:r>
              <a:rPr lang="ko-KR" altLang="en-US" sz="2000" dirty="0"/>
              <a:t>있을 경우에는 다음 </a:t>
            </a:r>
            <a:r>
              <a:rPr lang="en-US" altLang="ko-KR" sz="2000" dirty="0"/>
              <a:t>print</a:t>
            </a:r>
            <a:r>
              <a:rPr lang="ko-KR" altLang="en-US" sz="2000" dirty="0"/>
              <a:t>문은 항목을 더 출력하기 전에 공백 </a:t>
            </a:r>
            <a:r>
              <a:rPr lang="ko-KR" altLang="en-US" sz="2000" dirty="0" smtClean="0"/>
              <a:t>문자를 하나 출력한다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38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37369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명령줄</a:t>
            </a:r>
            <a:r>
              <a:rPr lang="ko-KR" altLang="en-US" sz="2000" dirty="0" smtClean="0">
                <a:solidFill>
                  <a:schemeClr val="bg1"/>
                </a:solidFill>
              </a:rPr>
              <a:t> 옵션 읽기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환경 변수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파일과 파일 객체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표준 입력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출력과 에러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</a:rPr>
              <a:t>print</a:t>
            </a:r>
            <a:r>
              <a:rPr lang="ko-KR" altLang="en-US" sz="2000" dirty="0" smtClean="0">
                <a:solidFill>
                  <a:schemeClr val="bg1"/>
                </a:solidFill>
              </a:rPr>
              <a:t>문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</a:rPr>
              <a:t>print() </a:t>
            </a:r>
            <a:r>
              <a:rPr lang="ko-KR" altLang="en-US" sz="2000" dirty="0" smtClean="0">
                <a:solidFill>
                  <a:schemeClr val="bg1"/>
                </a:solidFill>
              </a:rPr>
              <a:t>함수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텍스트 출력에서 변수 보간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출력 생성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유니코드 문자열 처리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유니코드 </a:t>
            </a:r>
            <a:r>
              <a:rPr lang="en-US" altLang="ko-KR" sz="2000" dirty="0" smtClean="0">
                <a:solidFill>
                  <a:schemeClr val="bg1"/>
                </a:solidFill>
              </a:rPr>
              <a:t>I/O</a:t>
            </a: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객체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영속화와 </a:t>
            </a:r>
            <a:r>
              <a:rPr lang="en-US" altLang="ko-KR" sz="2000" dirty="0" smtClean="0">
                <a:solidFill>
                  <a:schemeClr val="bg1"/>
                </a:solidFill>
              </a:rPr>
              <a:t>pickle </a:t>
            </a:r>
            <a:r>
              <a:rPr lang="ko-KR" altLang="en-US" sz="2000" dirty="0" smtClean="0">
                <a:solidFill>
                  <a:schemeClr val="bg1"/>
                </a:solidFill>
              </a:rPr>
              <a:t>모듈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69864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포맷이 </a:t>
            </a:r>
            <a:r>
              <a:rPr lang="ko-KR" altLang="en-US" sz="2000" dirty="0"/>
              <a:t>적용된 결과를 생성하려면 </a:t>
            </a:r>
            <a:r>
              <a:rPr lang="en-US" altLang="ko-KR" sz="2000" dirty="0"/>
              <a:t>4</a:t>
            </a:r>
            <a:r>
              <a:rPr lang="ko-KR" altLang="en-US" sz="2000" dirty="0"/>
              <a:t>장 “연산자와 </a:t>
            </a:r>
            <a:r>
              <a:rPr lang="ko-KR" altLang="en-US" sz="2000" dirty="0" err="1"/>
              <a:t>표현식</a:t>
            </a:r>
            <a:r>
              <a:rPr lang="ko-KR" altLang="en-US" sz="2000" dirty="0"/>
              <a:t>”에서 설명한 문자열 </a:t>
            </a:r>
            <a:r>
              <a:rPr lang="ko-KR" altLang="en-US" sz="2000" dirty="0" smtClean="0"/>
              <a:t>포맷 </a:t>
            </a:r>
            <a:r>
              <a:rPr lang="ko-KR" altLang="en-US" sz="2000" dirty="0"/>
              <a:t>연산자</a:t>
            </a:r>
            <a:r>
              <a:rPr lang="en-US" altLang="ko-KR" sz="2000" dirty="0"/>
              <a:t>(%)</a:t>
            </a:r>
            <a:r>
              <a:rPr lang="ko-KR" altLang="en-US" sz="2000" dirty="0"/>
              <a:t>나 </a:t>
            </a:r>
            <a:r>
              <a:rPr lang="en-US" altLang="ko-KR" sz="2000" dirty="0"/>
              <a:t>.format()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사용하면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283114"/>
            <a:ext cx="10515600" cy="831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“The values are %d %7.5f %s” % 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x,y,z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포멧이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적용된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I/O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“The values are {0:d} {1:7.5f} {2}”.format(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x,y,z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4111942"/>
            <a:ext cx="10515600" cy="1584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open(“output”, “w”)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&gt;&gt;f, “hello world”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f.close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3264198"/>
            <a:ext cx="10515600" cy="69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file</a:t>
            </a:r>
            <a:r>
              <a:rPr lang="ko-KR" altLang="en-US" sz="2000" dirty="0"/>
              <a:t>이 쓰기 가능한 파일 객체일 때 특수한 </a:t>
            </a:r>
            <a:r>
              <a:rPr lang="en-US" altLang="ko-KR" sz="2000" dirty="0" smtClean="0"/>
              <a:t>&gt;&gt;file </a:t>
            </a:r>
            <a:r>
              <a:rPr lang="ko-KR" altLang="en-US" sz="2000" dirty="0"/>
              <a:t>변경자와 콤마를 추가해서 </a:t>
            </a:r>
            <a:r>
              <a:rPr lang="en-US" altLang="ko-KR" sz="2000" dirty="0" smtClean="0"/>
              <a:t>print </a:t>
            </a:r>
            <a:r>
              <a:rPr lang="ko-KR" altLang="en-US" sz="2000" dirty="0" smtClean="0"/>
              <a:t>문의 </a:t>
            </a:r>
            <a:r>
              <a:rPr lang="ko-KR" altLang="en-US" sz="2000" dirty="0"/>
              <a:t>목적지를 </a:t>
            </a:r>
            <a:r>
              <a:rPr lang="ko-KR" altLang="en-US" sz="2000" dirty="0" smtClean="0"/>
              <a:t>변경 할 수 </a:t>
            </a:r>
            <a:r>
              <a:rPr lang="ko-KR" altLang="en-US" sz="2000" dirty="0"/>
              <a:t>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9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1504979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에서 가장 중요한 변화 </a:t>
            </a:r>
            <a:r>
              <a:rPr lang="ko-KR" altLang="en-US" sz="2000" dirty="0" smtClean="0"/>
              <a:t>중 하나는 </a:t>
            </a:r>
            <a:r>
              <a:rPr lang="en-US" altLang="ko-KR" sz="2000" dirty="0"/>
              <a:t>print</a:t>
            </a:r>
            <a:r>
              <a:rPr lang="ko-KR" altLang="en-US" sz="2000" dirty="0"/>
              <a:t>문이 함수로 변했다는 점이다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2.6</a:t>
            </a:r>
            <a:r>
              <a:rPr lang="ko-KR" altLang="en-US" sz="2000" dirty="0"/>
              <a:t>에서도 </a:t>
            </a:r>
            <a:r>
              <a:rPr lang="ko-KR" altLang="en-US" sz="2000" dirty="0" smtClean="0"/>
              <a:t>모듈에 </a:t>
            </a:r>
            <a:r>
              <a:rPr lang="en-US" altLang="ko-KR" sz="2000" dirty="0" err="1" smtClean="0"/>
              <a:t>from__future__import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print_function</a:t>
            </a:r>
            <a:r>
              <a:rPr lang="ko-KR" altLang="en-US" sz="2000" dirty="0" smtClean="0"/>
              <a:t>문을 </a:t>
            </a:r>
            <a:r>
              <a:rPr lang="ko-KR" altLang="en-US" sz="2000" dirty="0"/>
              <a:t>넣어서 </a:t>
            </a:r>
            <a:r>
              <a:rPr lang="en-US" altLang="ko-KR" sz="2000" dirty="0"/>
              <a:t>print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함수로 </a:t>
            </a:r>
            <a:r>
              <a:rPr lang="ko-KR" altLang="en-US" sz="2000" dirty="0"/>
              <a:t>시용할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print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함수는 앞 절에서 설명한 </a:t>
            </a:r>
            <a:r>
              <a:rPr lang="en-US" altLang="ko-KR" sz="2000" dirty="0"/>
              <a:t>print</a:t>
            </a:r>
            <a:r>
              <a:rPr lang="ko-KR" altLang="en-US" sz="2000" dirty="0"/>
              <a:t>문과 거의 동일하게 </a:t>
            </a:r>
            <a:r>
              <a:rPr lang="ko-KR" altLang="en-US" sz="2000" dirty="0" smtClean="0"/>
              <a:t>작동한다</a:t>
            </a:r>
            <a:r>
              <a:rPr lang="en-US" altLang="ko-KR" sz="2000" dirty="0" smtClean="0"/>
              <a:t>..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3065212"/>
            <a:ext cx="10515600" cy="565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print(“The values are “, x, y, z)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4617763"/>
            <a:ext cx="10515600" cy="570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print(“The values are “, x, y, z, end=‘’)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줄바꿈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문자를 생략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838200" y="3844216"/>
            <a:ext cx="10515600" cy="69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줄 바꿈 문자를 생략하거나 변경하려면 다음 예와 같이 키워드 인수 </a:t>
            </a:r>
            <a:r>
              <a:rPr lang="en-US" altLang="ko-KR" sz="2000" dirty="0" smtClean="0"/>
              <a:t>end=ending 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사용하면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88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print()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42432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파일에 출력하려면 다음 예와 같이 키워드 인수 </a:t>
            </a:r>
            <a:r>
              <a:rPr lang="en-US" altLang="ko-KR" sz="2000" dirty="0"/>
              <a:t>file=</a:t>
            </a:r>
            <a:r>
              <a:rPr lang="en-US" altLang="ko-KR" sz="2000" dirty="0" err="1"/>
              <a:t>outfile</a:t>
            </a:r>
            <a:r>
              <a:rPr lang="ko-KR" altLang="en-US" sz="2000" dirty="0"/>
              <a:t>을 시용하면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2049016"/>
            <a:ext cx="10515600" cy="570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print(“The values are “, x, y, z, file=f)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파일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객체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로 돌림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0" y="3586870"/>
            <a:ext cx="10515600" cy="570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print(“The values are “, x, y, z,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=‘,’)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값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사이에 콤마 넣기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765080"/>
            <a:ext cx="10515600" cy="67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항목을 구분하는 </a:t>
            </a:r>
            <a:r>
              <a:rPr lang="ko-KR" altLang="en-US" sz="2000" dirty="0" err="1"/>
              <a:t>분리자를</a:t>
            </a:r>
            <a:r>
              <a:rPr lang="ko-KR" altLang="en-US" sz="2000" dirty="0"/>
              <a:t> 변경하려면 다음 예와 같이 키워드 인수 </a:t>
            </a:r>
            <a:r>
              <a:rPr lang="en-US" altLang="ko-KR" sz="2000" dirty="0" err="1" smtClean="0"/>
              <a:t>sep</a:t>
            </a:r>
            <a:r>
              <a:rPr lang="en-US" altLang="ko-KR" sz="2000" dirty="0" smtClean="0"/>
              <a:t>=</a:t>
            </a:r>
            <a:r>
              <a:rPr lang="en-US" altLang="ko-KR" sz="2000" dirty="0" err="1" smtClean="0"/>
              <a:t>sepchr</a:t>
            </a:r>
            <a:r>
              <a:rPr lang="ko-KR" altLang="en-US" sz="2000" dirty="0" smtClean="0"/>
              <a:t>를 사용하면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96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출력에서 변수 보간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142185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변수 </a:t>
            </a:r>
            <a:r>
              <a:rPr lang="ko-KR" altLang="en-US" sz="2000" dirty="0" err="1"/>
              <a:t>치환부를</a:t>
            </a:r>
            <a:r>
              <a:rPr lang="ko-KR" altLang="en-US" sz="2000" dirty="0"/>
              <a:t> 담은 큰 텍스트를 생성해야 </a:t>
            </a:r>
            <a:r>
              <a:rPr lang="ko-KR" altLang="en-US" sz="2000" dirty="0"/>
              <a:t>하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일이 종종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파이썬에는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이 기능에 바로 대응되는 기능이 없지만 삼중 </a:t>
            </a:r>
            <a:r>
              <a:rPr lang="ko-KR" altLang="en-US" sz="2000" dirty="0" smtClean="0"/>
              <a:t>따</a:t>
            </a:r>
            <a:r>
              <a:rPr lang="ko-KR" altLang="en-US" sz="2000" dirty="0"/>
              <a:t>옴표 문자열과 </a:t>
            </a:r>
            <a:r>
              <a:rPr lang="ko-KR" altLang="en-US" sz="2000" dirty="0" smtClean="0"/>
              <a:t>포맷을 </a:t>
            </a:r>
            <a:r>
              <a:rPr lang="ko-KR" altLang="en-US" sz="2000" dirty="0"/>
              <a:t>적용한 </a:t>
            </a:r>
            <a:r>
              <a:rPr lang="en-US" altLang="ko-KR" sz="2000" dirty="0"/>
              <a:t>I/0</a:t>
            </a:r>
            <a:r>
              <a:rPr lang="ko-KR" altLang="en-US" sz="2000" dirty="0"/>
              <a:t>를 결합하여 이 기능을 흉내 낼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</a:t>
            </a:r>
            <a:r>
              <a:rPr lang="ko-KR" altLang="en-US" sz="2000" dirty="0" smtClean="0"/>
              <a:t>들어</a:t>
            </a:r>
            <a:r>
              <a:rPr lang="en-US" altLang="ko-KR" sz="2000" dirty="0"/>
              <a:t>, </a:t>
            </a:r>
            <a:r>
              <a:rPr lang="ko-KR" altLang="en-US" sz="2000" dirty="0"/>
              <a:t>다음과 같이 </a:t>
            </a:r>
            <a:r>
              <a:rPr lang="en-US" altLang="ko-KR" sz="2000" dirty="0" smtClean="0"/>
              <a:t>name, item, amount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적절히 채우는 짧은 편지 형식을 작성할 </a:t>
            </a:r>
            <a:r>
              <a:rPr lang="ko-KR" altLang="en-US" sz="2000" dirty="0" smtClean="0"/>
              <a:t>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3097405"/>
            <a:ext cx="10515600" cy="291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참고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: “””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다음의 </a:t>
            </a:r>
            <a:r>
              <a:rPr lang="ko-KR" altLang="en-US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역슬래시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(\)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첫 번째 줄에 빈 줄이 나타나지 않게 한다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form = """\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Dear %(name)s,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Please send back my %(item)s or pay me $%(amount)0.2f.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Sincerely yours,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Joe Python user"""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form % { 'name' : 'Mr. Bush',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'item' : 'blender',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          'amount' : 50.00,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5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출력에서 변수 보간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6820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format()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좀 더 최신 기법으로서 앞의 코드에서 몇몇 부분을 더 </a:t>
            </a:r>
            <a:r>
              <a:rPr lang="ko-KR" altLang="en-US" sz="2000" dirty="0" smtClean="0"/>
              <a:t>깔끔하게 </a:t>
            </a:r>
            <a:r>
              <a:rPr lang="ko-KR" altLang="en-US" sz="2000" dirty="0"/>
              <a:t>만들어준다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2161309"/>
            <a:ext cx="10515600" cy="1936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form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"""\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Dear {name}s,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Please send back my {item}s or pay me {amount:0.2f}.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Sincerely yours,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Joe Python user"""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form.format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(name='Mr. Bush', item='blender', amount=50.0)</a:t>
            </a:r>
          </a:p>
        </p:txBody>
      </p:sp>
    </p:spTree>
    <p:extLst>
      <p:ext uri="{BB962C8B-B14F-4D97-AF65-F5344CB8AC3E}">
        <p14:creationId xmlns:p14="http://schemas.microsoft.com/office/powerpoint/2010/main" val="33659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출력에서 변수 보간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43263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특정 종류의 형식을 </a:t>
            </a:r>
            <a:r>
              <a:rPr lang="ko-KR" altLang="en-US" sz="2000" dirty="0" smtClean="0"/>
              <a:t>생성하는 </a:t>
            </a:r>
            <a:r>
              <a:rPr lang="ko-KR" altLang="en-US" sz="2000" dirty="0"/>
              <a:t>데는 다음과 </a:t>
            </a:r>
            <a:r>
              <a:rPr lang="ko-KR" altLang="en-US" sz="2000" dirty="0" smtClean="0"/>
              <a:t>같이 </a:t>
            </a:r>
            <a:r>
              <a:rPr lang="en-US" altLang="ko-KR" sz="2000" dirty="0" smtClean="0"/>
              <a:t>Template </a:t>
            </a:r>
            <a:r>
              <a:rPr lang="ko-KR" altLang="en-US" sz="2000" dirty="0"/>
              <a:t>문자열을 사용할 </a:t>
            </a:r>
            <a:r>
              <a:rPr lang="ko-KR" altLang="en-US" sz="2000" dirty="0" smtClean="0"/>
              <a:t>수도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1911927"/>
            <a:ext cx="10515600" cy="2477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string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form=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string.Template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("""\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Dear $name,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Please send back my $item or pay me $amount.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Sincerely yours,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Joe Python User""")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form.substitute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({'name'= 'Mr. Bush', 'item' = 'blender', 'amount' "%0.2f" % 50.0})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4605438"/>
            <a:ext cx="10515600" cy="1537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앞의 코드에서 문자열에 있는 특수한 </a:t>
            </a:r>
            <a:r>
              <a:rPr lang="en-US" altLang="ko-KR" sz="2000" dirty="0"/>
              <a:t>$ </a:t>
            </a:r>
            <a:r>
              <a:rPr lang="ko-KR" altLang="en-US" sz="2000" dirty="0"/>
              <a:t>변수는 치환될 부분을 나타낸다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form.substitute</a:t>
            </a:r>
            <a:r>
              <a:rPr lang="en-US" altLang="ko-KR" sz="2000" dirty="0"/>
              <a:t>( 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대체할 문자열을 담은 사전을 받아서 새로운 문자열을 </a:t>
            </a:r>
            <a:r>
              <a:rPr lang="ko-KR" altLang="en-US" sz="2000" dirty="0" smtClean="0"/>
              <a:t>반환한다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여기에서 소개한 </a:t>
            </a:r>
            <a:r>
              <a:rPr lang="ko-KR" altLang="en-US" sz="2000" dirty="0"/>
              <a:t>방법들은 </a:t>
            </a:r>
            <a:r>
              <a:rPr lang="ko-KR" altLang="en-US" sz="2000" dirty="0" smtClean="0"/>
              <a:t>간단한 반면 </a:t>
            </a:r>
            <a:r>
              <a:rPr lang="ko-KR" altLang="en-US" sz="2000" dirty="0"/>
              <a:t>텍스트를 </a:t>
            </a:r>
            <a:r>
              <a:rPr lang="ko-KR" altLang="en-US" sz="2000" dirty="0" smtClean="0"/>
              <a:t>생성하는 가장 </a:t>
            </a:r>
            <a:r>
              <a:rPr lang="ko-KR" altLang="en-US" sz="2000" dirty="0"/>
              <a:t>강력한 </a:t>
            </a:r>
            <a:r>
              <a:rPr lang="ko-KR" altLang="en-US" sz="2000" dirty="0" smtClean="0"/>
              <a:t>기법은 </a:t>
            </a:r>
            <a:r>
              <a:rPr lang="ko-KR" altLang="en-US" sz="2000" dirty="0"/>
              <a:t>아니다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67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315120"/>
            <a:ext cx="10515600" cy="153614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프로그래머에게 가장 익숙한 </a:t>
            </a:r>
            <a:r>
              <a:rPr lang="en-US" altLang="ko-KR" sz="2000" dirty="0" smtClean="0"/>
              <a:t>I/O</a:t>
            </a:r>
            <a:r>
              <a:rPr lang="en-US" altLang="ko-KR" sz="2000" i="1" dirty="0" smtClean="0"/>
              <a:t> </a:t>
            </a:r>
            <a:r>
              <a:rPr lang="ko-KR" altLang="en-US" sz="2000" dirty="0"/>
              <a:t>모델은 파일을 직접 다루는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그렇지만 </a:t>
            </a:r>
            <a:r>
              <a:rPr lang="ko-KR" altLang="en-US" sz="2000" dirty="0" err="1" smtClean="0"/>
              <a:t>생성기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함수도 연속된 소량의 데이터를 </a:t>
            </a:r>
            <a:r>
              <a:rPr lang="en-US" altLang="ko-KR" sz="2000" dirty="0" smtClean="0"/>
              <a:t>I/O </a:t>
            </a:r>
            <a:r>
              <a:rPr lang="ko-KR" altLang="en-US" sz="2000" dirty="0" err="1"/>
              <a:t>스트림으로</a:t>
            </a:r>
            <a:r>
              <a:rPr lang="ko-KR" altLang="en-US" sz="2000" dirty="0"/>
              <a:t> 내보내는 데 사용할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이를 </a:t>
            </a:r>
            <a:r>
              <a:rPr lang="ko-KR" altLang="en-US" sz="2000" dirty="0"/>
              <a:t>위해서는 </a:t>
            </a:r>
            <a:r>
              <a:rPr lang="en-US" altLang="ko-KR" sz="2000" dirty="0" smtClean="0"/>
              <a:t>yield</a:t>
            </a:r>
            <a:r>
              <a:rPr lang="ko-KR" altLang="en-US" sz="2000" dirty="0" smtClean="0"/>
              <a:t>문을 </a:t>
            </a:r>
            <a:r>
              <a:rPr lang="ko-KR" altLang="en-US" sz="2000" dirty="0"/>
              <a:t>간단히 </a:t>
            </a:r>
            <a:r>
              <a:rPr lang="en-US" altLang="ko-KR" sz="2000" dirty="0"/>
              <a:t>write() </a:t>
            </a:r>
            <a:r>
              <a:rPr lang="ko-KR" altLang="en-US" sz="2000" dirty="0"/>
              <a:t>또는 </a:t>
            </a:r>
            <a:r>
              <a:rPr lang="en-US" altLang="ko-KR" sz="2000" dirty="0"/>
              <a:t>print</a:t>
            </a:r>
            <a:r>
              <a:rPr lang="ko-KR" altLang="en-US" sz="2000" dirty="0"/>
              <a:t>문을 사용하는 것처럼 </a:t>
            </a:r>
            <a:r>
              <a:rPr lang="ko-KR" altLang="en-US" sz="2000" dirty="0" smtClean="0"/>
              <a:t>사용하면 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38200" y="2944845"/>
            <a:ext cx="10515600" cy="1530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countdown (n) 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while n &gt; 0: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yield "T-minus %d\n" % n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n -= 1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yield 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Kaboom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!\n"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5794936"/>
            <a:ext cx="10515600" cy="7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count = countdown(5)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f.writelines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(count)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4633827"/>
            <a:ext cx="10515600" cy="1070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이러한 식으로 출력 </a:t>
            </a:r>
            <a:r>
              <a:rPr lang="ko-KR" altLang="en-US" sz="2000" dirty="0" err="1"/>
              <a:t>스트림을</a:t>
            </a:r>
            <a:r>
              <a:rPr lang="ko-KR" altLang="en-US" sz="2000" dirty="0"/>
              <a:t> 생성하면 출력 </a:t>
            </a:r>
            <a:r>
              <a:rPr lang="ko-KR" altLang="en-US" sz="2000" dirty="0" err="1"/>
              <a:t>스트림을</a:t>
            </a:r>
            <a:r>
              <a:rPr lang="ko-KR" altLang="en-US" sz="2000" dirty="0"/>
              <a:t> 생성하는 부분이 </a:t>
            </a:r>
            <a:r>
              <a:rPr lang="ko-KR" altLang="en-US" sz="2000" dirty="0" smtClean="0"/>
              <a:t>실제로 </a:t>
            </a:r>
            <a:r>
              <a:rPr lang="ko-KR" altLang="en-US" sz="2000" dirty="0" err="1" smtClean="0"/>
              <a:t>스트림의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목적지를 </a:t>
            </a:r>
            <a:r>
              <a:rPr lang="ko-KR" altLang="en-US" sz="2000" dirty="0" smtClean="0"/>
              <a:t>지정하는 </a:t>
            </a:r>
            <a:r>
              <a:rPr lang="ko-KR" altLang="en-US" sz="2000" dirty="0"/>
              <a:t>코드와 분리될 수 있기 때문에 유연성이 커진다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출력을 파일 </a:t>
            </a:r>
            <a:r>
              <a:rPr lang="en-US" altLang="ko-KR" sz="2000" dirty="0"/>
              <a:t>f</a:t>
            </a:r>
            <a:r>
              <a:rPr lang="ko-KR" altLang="en-US" sz="2000" dirty="0" smtClean="0"/>
              <a:t>로 보내고자 할 경우 다음과 </a:t>
            </a:r>
            <a:r>
              <a:rPr lang="ko-KR" altLang="en-US" sz="2000" dirty="0"/>
              <a:t>같이 하면 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811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315120"/>
            <a:ext cx="10515600" cy="43448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소켓 </a:t>
            </a:r>
            <a:r>
              <a:rPr lang="en-US" altLang="ko-KR" sz="2000" dirty="0" smtClean="0"/>
              <a:t>s</a:t>
            </a:r>
            <a:r>
              <a:rPr lang="ko-KR" altLang="en-US" sz="2000" dirty="0" smtClean="0"/>
              <a:t>로 보내고 싶으면 다음과 같이 하면 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38200" y="1840508"/>
            <a:ext cx="10515600" cy="76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 chunk in count: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s.sendall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(chunk)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3442632"/>
            <a:ext cx="10515600" cy="568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 ="".join(count)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2925630"/>
            <a:ext cx="10515600" cy="4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간단히 모든 결과를 하나의 문자열에 담고 싶으면 다음과 같이 하면 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82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531251"/>
            <a:ext cx="10515600" cy="164421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고급 응용 프로그램에서는 </a:t>
            </a:r>
            <a:r>
              <a:rPr lang="ko-KR" altLang="en-US" sz="2000" dirty="0" smtClean="0"/>
              <a:t>자신만의 </a:t>
            </a:r>
            <a:r>
              <a:rPr lang="en-US" altLang="ko-KR" sz="2000" dirty="0" smtClean="0"/>
              <a:t>I/O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버퍼링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기능을 구현하는 데 이 </a:t>
            </a:r>
            <a:r>
              <a:rPr lang="ko-KR" altLang="en-US" sz="2000" dirty="0" smtClean="0"/>
              <a:t>기법을 사용할 </a:t>
            </a:r>
            <a:r>
              <a:rPr lang="ko-KR" altLang="en-US" sz="2000" dirty="0"/>
              <a:t>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다음에서 </a:t>
            </a:r>
            <a:r>
              <a:rPr lang="ko-KR" altLang="en-US" sz="2000" dirty="0"/>
              <a:t>보듯이 </a:t>
            </a:r>
            <a:r>
              <a:rPr lang="ko-KR" altLang="en-US" sz="2000" dirty="0" err="1" smtClean="0"/>
              <a:t>생성기에서는</a:t>
            </a:r>
            <a:r>
              <a:rPr lang="ko-KR" altLang="en-US" sz="2000" dirty="0" smtClean="0"/>
              <a:t> 작은 </a:t>
            </a:r>
            <a:r>
              <a:rPr lang="ko-KR" altLang="en-US" sz="2000" dirty="0"/>
              <a:t>텍</a:t>
            </a:r>
            <a:r>
              <a:rPr lang="ko-KR" altLang="en-US" sz="2000" dirty="0" smtClean="0"/>
              <a:t>스트 데이터들을 내보내지만 </a:t>
            </a:r>
            <a:r>
              <a:rPr lang="ko-KR" altLang="en-US" sz="2000" dirty="0"/>
              <a:t>또 다른 함수에서 더 단위가 크고 효율적인 </a:t>
            </a:r>
            <a:r>
              <a:rPr lang="en-US" altLang="ko-KR" sz="2000" i="1" dirty="0"/>
              <a:t>VO </a:t>
            </a:r>
            <a:r>
              <a:rPr lang="ko-KR" altLang="en-US" sz="2000" dirty="0"/>
              <a:t>연산을 위해 이 </a:t>
            </a:r>
            <a:r>
              <a:rPr lang="ko-KR" altLang="en-US" sz="2000" dirty="0" smtClean="0"/>
              <a:t>데이터들을 큰 </a:t>
            </a:r>
            <a:r>
              <a:rPr lang="ko-KR" altLang="en-US" sz="2000" dirty="0"/>
              <a:t>버퍼에 모으는 것을 </a:t>
            </a:r>
            <a:r>
              <a:rPr lang="ko-KR" altLang="en-US" sz="2000" dirty="0" smtClean="0"/>
              <a:t>생각해 볼 수 </a:t>
            </a:r>
            <a:r>
              <a:rPr lang="ko-KR" altLang="en-US" sz="2000" dirty="0"/>
              <a:t>있다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38200" y="3427128"/>
            <a:ext cx="10515600" cy="2677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chunks = []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buffered_size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0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 chunk in count: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chunks.append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(chunk)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buffered_size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+=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(chunk)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if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buffered_size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&gt;= MAXBUFFERSIZE: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outf.write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("".join(chunks))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chunks.clear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buffered_size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0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out.write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("".join(chunks))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531251"/>
            <a:ext cx="10515600" cy="222610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출력을 파일이나 네트워크 연결로 보내는 프로그램에서 </a:t>
            </a:r>
            <a:r>
              <a:rPr lang="ko-KR" altLang="en-US" sz="2000" dirty="0" err="1"/>
              <a:t>생성기를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사용하는 접근법을 </a:t>
            </a:r>
            <a:r>
              <a:rPr lang="ko-KR" altLang="en-US" sz="2000" dirty="0"/>
              <a:t>시용하면 전체 결과 출력 </a:t>
            </a:r>
            <a:r>
              <a:rPr lang="ko-KR" altLang="en-US" sz="2000" dirty="0" err="1"/>
              <a:t>스트림을</a:t>
            </a:r>
            <a:r>
              <a:rPr lang="ko-KR" altLang="en-US" sz="2000" dirty="0"/>
              <a:t> 먼저 하나의 큰 출력 문자열이나 </a:t>
            </a:r>
            <a:r>
              <a:rPr lang="ko-KR" altLang="en-US" sz="2000" dirty="0" smtClean="0"/>
              <a:t>문자열 </a:t>
            </a:r>
            <a:r>
              <a:rPr lang="ko-KR" altLang="en-US" sz="2000" dirty="0"/>
              <a:t>리스트에 모으지 않고 작은 데이터 단위로 생성되어 처리되기 때문에 메모리 </a:t>
            </a:r>
            <a:r>
              <a:rPr lang="ko-KR" altLang="en-US" sz="2000" dirty="0" smtClean="0"/>
              <a:t>사용량을 </a:t>
            </a:r>
            <a:r>
              <a:rPr lang="ko-KR" altLang="en-US" sz="2000" dirty="0"/>
              <a:t>크게 줄일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접근법은 몇몇 웹 프레임워크에서 컴포넌트 </a:t>
            </a:r>
            <a:r>
              <a:rPr lang="ko-KR" altLang="en-US" sz="2000" dirty="0" smtClean="0"/>
              <a:t>사이에 통신할 </a:t>
            </a:r>
            <a:r>
              <a:rPr lang="ko-KR" altLang="en-US" sz="2000" dirty="0"/>
              <a:t>때 사용되는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웹 서비스 </a:t>
            </a:r>
            <a:r>
              <a:rPr lang="ko-KR" altLang="en-US" sz="2000" dirty="0" err="1"/>
              <a:t>게이트웨이</a:t>
            </a:r>
            <a:r>
              <a:rPr lang="ko-KR" altLang="en-US" sz="2000" dirty="0"/>
              <a:t> 인터페이스</a:t>
            </a:r>
            <a:r>
              <a:rPr lang="en-US" altLang="ko-KR" sz="2000" dirty="0"/>
              <a:t>(WSGI: Web </a:t>
            </a:r>
            <a:r>
              <a:rPr lang="en-US" altLang="ko-KR" sz="2000" dirty="0" smtClean="0"/>
              <a:t>Services Gateway </a:t>
            </a:r>
            <a:r>
              <a:rPr lang="en-US" altLang="ko-KR" sz="2000" dirty="0"/>
              <a:t>Interface)</a:t>
            </a:r>
            <a:r>
              <a:rPr lang="ko-KR" altLang="en-US" sz="2000" dirty="0"/>
              <a:t>와 상호작용하는 프로그램을 작성할 때 종종 쓰인다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986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명령줄</a:t>
            </a:r>
            <a:r>
              <a:rPr lang="ko-KR" altLang="en-US" dirty="0" smtClean="0"/>
              <a:t> 옵션 읽기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1"/>
            <a:ext cx="10515600" cy="1687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파이썬을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시작하면 </a:t>
            </a:r>
            <a:r>
              <a:rPr lang="ko-KR" altLang="en-US" sz="2000" dirty="0" err="1"/>
              <a:t>명령줄</a:t>
            </a:r>
            <a:r>
              <a:rPr lang="ko-KR" altLang="en-US" sz="2000" dirty="0"/>
              <a:t> 옵션들이 </a:t>
            </a:r>
            <a:r>
              <a:rPr lang="en-US" altLang="ko-KR" sz="2000" dirty="0" err="1"/>
              <a:t>sys.argv</a:t>
            </a:r>
            <a:r>
              <a:rPr lang="en-US" altLang="ko-KR" sz="2000" dirty="0"/>
              <a:t> </a:t>
            </a:r>
            <a:r>
              <a:rPr lang="ko-KR" altLang="en-US" sz="2000" dirty="0"/>
              <a:t>리스트에 저장된다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리스트의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원소는 프로그램의 이름이다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나머지 </a:t>
            </a:r>
            <a:r>
              <a:rPr lang="ko-KR" altLang="en-US" sz="2000" dirty="0"/>
              <a:t>원소들은 </a:t>
            </a:r>
            <a:r>
              <a:rPr lang="ko-KR" altLang="en-US" sz="2000" dirty="0" err="1"/>
              <a:t>명령줄에서</a:t>
            </a:r>
            <a:r>
              <a:rPr lang="ko-KR" altLang="en-US" sz="2000" dirty="0"/>
              <a:t> 프로그램 이름 </a:t>
            </a:r>
            <a:r>
              <a:rPr lang="ko-KR" altLang="en-US" sz="2000" dirty="0" smtClean="0"/>
              <a:t>다음에 </a:t>
            </a:r>
            <a:r>
              <a:rPr lang="ko-KR" altLang="en-US" sz="2000" dirty="0"/>
              <a:t>나오는 옵션들을 나타낸다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다음 </a:t>
            </a:r>
            <a:r>
              <a:rPr lang="ko-KR" altLang="en-US" sz="2000" dirty="0"/>
              <a:t>프로그램은 </a:t>
            </a:r>
            <a:r>
              <a:rPr lang="ko-KR" altLang="en-US" sz="2000" dirty="0" err="1"/>
              <a:t>명령줄</a:t>
            </a:r>
            <a:r>
              <a:rPr lang="ko-KR" altLang="en-US" sz="2000" dirty="0"/>
              <a:t> 인수를 직접 처리하는 </a:t>
            </a:r>
            <a:r>
              <a:rPr lang="ko-KR" altLang="en-US" sz="2000" dirty="0" smtClean="0"/>
              <a:t>간단한 예를 보여준다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3258589"/>
            <a:ext cx="10515600" cy="1728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sys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sys.argv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 !=3: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sys.stderr.write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("Usage : python %s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inputfile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outputfile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\n" %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sys.argv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[0])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raise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SystemExit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inputfile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sys.argv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[1]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outputfile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sys.argv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[2]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5170973"/>
            <a:ext cx="10515600" cy="118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 프로그램에서 </a:t>
            </a:r>
            <a:r>
              <a:rPr lang="en-US" altLang="ko-KR" sz="2000" dirty="0" err="1" smtClean="0"/>
              <a:t>sys.argv</a:t>
            </a:r>
            <a:r>
              <a:rPr lang="en-US" altLang="ko-KR" sz="2000" dirty="0" smtClean="0"/>
              <a:t>[0]</a:t>
            </a:r>
            <a:r>
              <a:rPr lang="ko-KR" altLang="en-US" sz="2000" dirty="0"/>
              <a:t>에는 실행된 스크립트의 이름이 담긴다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위 코드에서 </a:t>
            </a:r>
            <a:r>
              <a:rPr lang="ko-KR" altLang="en-US" sz="2000" dirty="0"/>
              <a:t>보듯이 보통 </a:t>
            </a:r>
            <a:r>
              <a:rPr lang="en-US" altLang="ko-KR" sz="2000" dirty="0" err="1"/>
              <a:t>sys.stderr</a:t>
            </a:r>
            <a:r>
              <a:rPr lang="ko-KR" altLang="en-US" sz="2000" dirty="0"/>
              <a:t>로 에러 메시지를 출력하고 </a:t>
            </a:r>
            <a:r>
              <a:rPr lang="en-US" altLang="ko-KR" sz="2000" dirty="0"/>
              <a:t>0</a:t>
            </a:r>
            <a:r>
              <a:rPr lang="ko-KR" altLang="en-US" sz="2000" dirty="0"/>
              <a:t>이 아닌 종료 코드와 </a:t>
            </a:r>
            <a:r>
              <a:rPr lang="ko-KR" altLang="en-US" sz="2000" dirty="0" smtClean="0"/>
              <a:t>함께 </a:t>
            </a:r>
            <a:r>
              <a:rPr lang="en-US" altLang="ko-KR" sz="2000" dirty="0" err="1" smtClean="0"/>
              <a:t>SystemExit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예외를 발생시켜서 프로그램을 잘못 실행했을 경우 사용법을 알려준다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 문자열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277599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I/O </a:t>
            </a:r>
            <a:r>
              <a:rPr lang="ko-KR" altLang="en-US" sz="2000" dirty="0"/>
              <a:t>처리와 관련해서 유니코드로 표현된 국제 문자를 다루는 일이 자주 있다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유니코드 </a:t>
            </a:r>
            <a:r>
              <a:rPr lang="ko-KR" altLang="en-US" sz="2000" dirty="0"/>
              <a:t>문자열을 </a:t>
            </a:r>
            <a:r>
              <a:rPr lang="ko-KR" altLang="en-US" sz="2000" dirty="0" err="1"/>
              <a:t>인코딩한</a:t>
            </a:r>
            <a:r>
              <a:rPr lang="ko-KR" altLang="en-US" sz="2000" dirty="0"/>
              <a:t> 것을 담은 </a:t>
            </a:r>
            <a:r>
              <a:rPr lang="ko-KR" altLang="en-US" sz="2000" dirty="0" err="1"/>
              <a:t>미가공</a:t>
            </a:r>
            <a:r>
              <a:rPr lang="ko-KR" altLang="en-US" sz="2000" dirty="0"/>
              <a:t> 바이트들의 문자열 </a:t>
            </a:r>
            <a:r>
              <a:rPr lang="en-US" altLang="ko-KR" sz="2000" dirty="0"/>
              <a:t>s</a:t>
            </a:r>
            <a:r>
              <a:rPr lang="ko-KR" altLang="en-US" sz="2000" dirty="0"/>
              <a:t>가 있을 </a:t>
            </a:r>
            <a:r>
              <a:rPr lang="ko-KR" altLang="en-US" sz="2000" dirty="0" smtClean="0"/>
              <a:t>때</a:t>
            </a:r>
            <a:r>
              <a:rPr lang="en-US" altLang="ko-KR" sz="2000" dirty="0" smtClean="0"/>
              <a:t> </a:t>
            </a:r>
            <a:r>
              <a:rPr lang="en-US" altLang="ko-KR" sz="2000" b="1" dirty="0" err="1" smtClean="0"/>
              <a:t>s.decode</a:t>
            </a:r>
            <a:r>
              <a:rPr lang="en-US" altLang="ko-KR" sz="2000" b="1" dirty="0"/>
              <a:t>( [encoding [,errors</a:t>
            </a:r>
            <a:r>
              <a:rPr lang="en-US" altLang="ko-KR" sz="2000" b="1" dirty="0" smtClean="0"/>
              <a:t>]])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이것을 적절한 유니코드 문자열로 </a:t>
            </a:r>
            <a:r>
              <a:rPr lang="ko-KR" altLang="en-US" sz="2000" dirty="0" smtClean="0"/>
              <a:t>변환한다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유니코드 </a:t>
            </a:r>
            <a:r>
              <a:rPr lang="ko-KR" altLang="en-US" sz="2000" dirty="0"/>
              <a:t>문자열 </a:t>
            </a:r>
            <a:r>
              <a:rPr lang="en-US" altLang="ko-KR" sz="2000" dirty="0"/>
              <a:t>U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인코딩된</a:t>
            </a:r>
            <a:r>
              <a:rPr lang="ko-KR" altLang="en-US" sz="2000" dirty="0"/>
              <a:t> 바이트 문자열로 변환하려면 문자열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</a:t>
            </a:r>
            <a:r>
              <a:rPr lang="en-US" altLang="ko-KR" sz="2000" b="1" dirty="0" err="1" smtClean="0"/>
              <a:t>u.encode</a:t>
            </a:r>
            <a:r>
              <a:rPr lang="en-US" altLang="ko-KR" sz="2000" b="1" dirty="0"/>
              <a:t>( </a:t>
            </a:r>
            <a:r>
              <a:rPr lang="en-US" altLang="ko-KR" sz="2000" b="1" dirty="0" smtClean="0"/>
              <a:t>[encoding [,errors]])</a:t>
            </a:r>
            <a:r>
              <a:rPr lang="ko-KR" altLang="en-US" sz="2000" dirty="0"/>
              <a:t>를 사용하면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두 변환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 모두 </a:t>
            </a:r>
            <a:r>
              <a:rPr lang="ko-KR" altLang="en-US" sz="2000" dirty="0" smtClean="0"/>
              <a:t>유니코드 </a:t>
            </a:r>
            <a:r>
              <a:rPr lang="ko-KR" altLang="en-US" sz="2000" dirty="0"/>
              <a:t>문자 값들을 바이트 문자열의 일련의 </a:t>
            </a:r>
            <a:r>
              <a:rPr lang="en-US" altLang="ko-KR" sz="2000" dirty="0"/>
              <a:t>8</a:t>
            </a:r>
            <a:r>
              <a:rPr lang="ko-KR" altLang="en-US" sz="2000" dirty="0"/>
              <a:t>비트 문자들로 </a:t>
            </a:r>
            <a:r>
              <a:rPr lang="ko-KR" altLang="en-US" sz="2000" dirty="0" err="1" smtClean="0"/>
              <a:t>매핑하거나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그 반대로 </a:t>
            </a:r>
            <a:r>
              <a:rPr lang="ko-KR" altLang="en-US" sz="2000" dirty="0" err="1" smtClean="0"/>
              <a:t>매핑하는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방법을 지정하는 특별한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이름을 받는다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encoding </a:t>
            </a:r>
            <a:r>
              <a:rPr lang="ko-KR" altLang="en-US" sz="2000" dirty="0"/>
              <a:t>매개변수는 </a:t>
            </a:r>
            <a:r>
              <a:rPr lang="ko-KR" altLang="en-US" sz="2000" dirty="0" smtClean="0"/>
              <a:t>문자열로 </a:t>
            </a:r>
            <a:r>
              <a:rPr lang="ko-KR" altLang="en-US" sz="2000" dirty="0"/>
              <a:t>지정해야 하고 수백 개 문자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중 하나가 될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60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 문자열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9464040" cy="40686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다음은 </a:t>
            </a:r>
            <a:r>
              <a:rPr lang="ko-KR" altLang="en-US" sz="2000" dirty="0"/>
              <a:t>그 </a:t>
            </a:r>
            <a:r>
              <a:rPr lang="ko-KR" altLang="en-US" sz="2000" dirty="0" smtClean="0"/>
              <a:t>중에서 가장 </a:t>
            </a:r>
            <a:r>
              <a:rPr lang="ko-KR" altLang="en-US" sz="2000" dirty="0"/>
              <a:t>널리 시용되는 </a:t>
            </a:r>
            <a:r>
              <a:rPr lang="ko-KR" altLang="en-US" sz="2000" dirty="0" err="1" smtClean="0"/>
              <a:t>인코딩을</a:t>
            </a:r>
            <a:r>
              <a:rPr lang="ko-KR" altLang="en-US" sz="2000" dirty="0" smtClean="0"/>
              <a:t> 나열한 </a:t>
            </a:r>
            <a:r>
              <a:rPr lang="ko-KR" altLang="en-US" sz="2000" dirty="0"/>
              <a:t>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458092"/>
              </p:ext>
            </p:extLst>
          </p:nvPr>
        </p:nvGraphicFramePr>
        <p:xfrm>
          <a:off x="838200" y="1880119"/>
          <a:ext cx="10515600" cy="395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531"/>
                <a:gridCol w="748006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비트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‘latin-1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‘iso-8859-1’ 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ISO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8859-1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Latin-1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‘cp1252’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윈도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1252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‘utf-8’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비트 가변 길이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‘utf-16’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비트 가변 길이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리틀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빅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‘utf-16-le’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UTF-16,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리틀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‘utf-16-be’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UTF-16,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빅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-escape’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유니코드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 “string“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같은 포맷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‘raw-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-escape’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무가공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유니코드 상수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“string“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과 같은 포맷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2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 문자열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526981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기본 </a:t>
            </a:r>
            <a:r>
              <a:rPr lang="ko-KR" altLang="en-US" sz="2000" dirty="0" err="1"/>
              <a:t>인코딩은</a:t>
            </a:r>
            <a:r>
              <a:rPr lang="ko-KR" altLang="en-US" sz="2000" dirty="0"/>
              <a:t> </a:t>
            </a:r>
            <a:r>
              <a:rPr lang="en-US" altLang="ko-KR" sz="2000" dirty="0"/>
              <a:t>site </a:t>
            </a:r>
            <a:r>
              <a:rPr lang="ko-KR" altLang="en-US" sz="2000" dirty="0" smtClean="0"/>
              <a:t>모듈에서 </a:t>
            </a:r>
            <a:r>
              <a:rPr lang="ko-KR" altLang="en-US" sz="2000" dirty="0"/>
              <a:t>설정하고 </a:t>
            </a:r>
            <a:r>
              <a:rPr lang="en-US" altLang="ko-KR" sz="2000" dirty="0" err="1" smtClean="0"/>
              <a:t>sys.getdefaultencoding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사용하여 </a:t>
            </a:r>
            <a:r>
              <a:rPr lang="ko-KR" altLang="en-US" sz="2000" dirty="0" smtClean="0"/>
              <a:t>얻을 </a:t>
            </a:r>
            <a:r>
              <a:rPr lang="ko-KR" altLang="en-US" sz="2000" dirty="0"/>
              <a:t>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strike="sngStrike" dirty="0" smtClean="0"/>
              <a:t>많은 </a:t>
            </a:r>
            <a:r>
              <a:rPr lang="ko-KR" altLang="en-US" sz="2000" strike="sngStrike" dirty="0"/>
              <a:t>경우 기본 </a:t>
            </a:r>
            <a:r>
              <a:rPr lang="ko-KR" altLang="en-US" sz="2000" strike="sngStrike" dirty="0" err="1"/>
              <a:t>인코딩은</a:t>
            </a:r>
            <a:r>
              <a:rPr lang="ko-KR" altLang="en-US" sz="2000" strike="sngStrike" dirty="0"/>
              <a:t> </a:t>
            </a:r>
            <a:r>
              <a:rPr lang="en-US" altLang="ko-KR" sz="2000" strike="sngStrike" dirty="0" err="1"/>
              <a:t>ascii</a:t>
            </a:r>
            <a:r>
              <a:rPr lang="en-US" altLang="ko-KR" sz="2000" strike="sngStrike" dirty="0"/>
              <a:t> </a:t>
            </a:r>
            <a:r>
              <a:rPr lang="ko-KR" altLang="en-US" sz="2000" strike="sngStrike" dirty="0"/>
              <a:t>이며 </a:t>
            </a:r>
            <a:r>
              <a:rPr lang="ko-KR" altLang="en-US" sz="2000" dirty="0"/>
              <a:t>이 경우 </a:t>
            </a:r>
            <a:r>
              <a:rPr lang="en-US" altLang="ko-KR" sz="2000" dirty="0" smtClean="0"/>
              <a:t>[0×00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0×7f] </a:t>
            </a:r>
            <a:r>
              <a:rPr lang="ko-KR" altLang="en-US" sz="2000" dirty="0"/>
              <a:t>범위에 </a:t>
            </a:r>
            <a:r>
              <a:rPr lang="ko-KR" altLang="en-US" sz="2000" dirty="0" smtClean="0"/>
              <a:t>있는 </a:t>
            </a:r>
            <a:r>
              <a:rPr lang="en-US" altLang="ko-KR" sz="2000" dirty="0" smtClean="0"/>
              <a:t>ASCII </a:t>
            </a:r>
            <a:r>
              <a:rPr lang="ko-KR" altLang="en-US" sz="2000" dirty="0"/>
              <a:t>문자가 </a:t>
            </a:r>
            <a:r>
              <a:rPr lang="en-US" altLang="ko-KR" sz="2000" dirty="0" smtClean="0"/>
              <a:t>[0×00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0×7f] </a:t>
            </a:r>
            <a:r>
              <a:rPr lang="ko-KR" altLang="en-US" sz="2000" dirty="0"/>
              <a:t>범위에 있는 유니코드 문자로 직접 </a:t>
            </a:r>
            <a:r>
              <a:rPr lang="ko-KR" altLang="en-US" sz="2000" dirty="0" err="1"/>
              <a:t>매핑된다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b="1" dirty="0" smtClean="0"/>
              <a:t>‘utf-8’ </a:t>
            </a:r>
            <a:r>
              <a:rPr lang="ko-KR" altLang="en-US" sz="2000" b="1" dirty="0" smtClean="0"/>
              <a:t>또한 </a:t>
            </a:r>
            <a:r>
              <a:rPr lang="ko-KR" altLang="en-US" sz="2000" b="1" dirty="0"/>
              <a:t>널리 사용된다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r>
              <a:rPr lang="en-US" altLang="ko-KR" sz="2000" dirty="0" err="1"/>
              <a:t>s.decode</a:t>
            </a:r>
            <a:r>
              <a:rPr lang="en-US" altLang="ko-KR" sz="2000" dirty="0"/>
              <a:t>()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사용할 때 </a:t>
            </a:r>
            <a:r>
              <a:rPr lang="en-US" altLang="ko-KR" sz="2000" dirty="0"/>
              <a:t>s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항상 바이트 문자열로 가정한다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말은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s</a:t>
            </a:r>
            <a:r>
              <a:rPr lang="ko-KR" altLang="en-US" sz="2000" dirty="0"/>
              <a:t>가 표준 </a:t>
            </a:r>
            <a:r>
              <a:rPr lang="ko-KR" altLang="en-US" sz="2000" dirty="0" smtClean="0"/>
              <a:t>문자열이라는 </a:t>
            </a:r>
            <a:r>
              <a:rPr lang="ko-KR" altLang="en-US" sz="2000" dirty="0"/>
              <a:t>것을 의미하지만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s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특수한 </a:t>
            </a:r>
            <a:r>
              <a:rPr lang="en-US" altLang="ko-KR" sz="2000" dirty="0"/>
              <a:t>bytes </a:t>
            </a:r>
            <a:r>
              <a:rPr lang="ko-KR" altLang="en-US" sz="2000" dirty="0"/>
              <a:t>타입이어야 한다는 것을 의미한다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비슷하게 </a:t>
            </a:r>
            <a:r>
              <a:rPr lang="en-US" altLang="ko-KR" sz="2000" dirty="0" err="1"/>
              <a:t>t.encode</a:t>
            </a:r>
            <a:r>
              <a:rPr lang="en-US" altLang="ko-KR" sz="2000" dirty="0"/>
              <a:t>( )</a:t>
            </a:r>
            <a:r>
              <a:rPr lang="ko-KR" altLang="en-US" sz="2000" dirty="0"/>
              <a:t>의 결과도 </a:t>
            </a:r>
            <a:r>
              <a:rPr lang="ko-KR" altLang="en-US" sz="2000" dirty="0" smtClean="0"/>
              <a:t>항상 바이트 </a:t>
            </a:r>
            <a:r>
              <a:rPr lang="ko-KR" altLang="en-US" sz="2000" dirty="0" err="1"/>
              <a:t>순서열이다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호환성에 신경 쓰고 있다면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에서 이 </a:t>
            </a:r>
            <a:r>
              <a:rPr lang="ko-KR" altLang="en-US" sz="2000" dirty="0" err="1"/>
              <a:t>메서드들이</a:t>
            </a:r>
            <a:r>
              <a:rPr lang="ko-KR" altLang="en-US" sz="2000" dirty="0"/>
              <a:t> 섞여 있다는 점을 염두에 두기 바란다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에서 문자열은 </a:t>
            </a:r>
            <a:r>
              <a:rPr lang="en-US" altLang="ko-KR" sz="2000" dirty="0"/>
              <a:t>decode( )</a:t>
            </a:r>
            <a:r>
              <a:rPr lang="ko-KR" altLang="en-US" sz="2000" dirty="0"/>
              <a:t>와 </a:t>
            </a:r>
            <a:r>
              <a:rPr lang="en-US" altLang="ko-KR" sz="2000" dirty="0"/>
              <a:t>encode() </a:t>
            </a:r>
            <a:r>
              <a:rPr lang="ko-KR" altLang="en-US" sz="2000" dirty="0" err="1"/>
              <a:t>메서드를</a:t>
            </a:r>
            <a:r>
              <a:rPr lang="ko-KR" altLang="en-US" sz="2000" dirty="0"/>
              <a:t> 모두 가지고 있는 반면에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에서는 문자열은 </a:t>
            </a:r>
            <a:r>
              <a:rPr lang="en-US" altLang="ko-KR" sz="2000" dirty="0"/>
              <a:t>encode() </a:t>
            </a:r>
            <a:r>
              <a:rPr lang="ko-KR" altLang="en-US" sz="2000" dirty="0" err="1"/>
              <a:t>메서드만</a:t>
            </a:r>
            <a:r>
              <a:rPr lang="ko-KR" altLang="en-US" sz="2000" dirty="0"/>
              <a:t> 가지고 </a:t>
            </a:r>
            <a:r>
              <a:rPr lang="en-US" altLang="ko-KR" sz="2000" dirty="0"/>
              <a:t>bytes </a:t>
            </a:r>
            <a:r>
              <a:rPr lang="ko-KR" altLang="en-US" sz="2000" dirty="0"/>
              <a:t>타입은 </a:t>
            </a:r>
            <a:r>
              <a:rPr lang="en-US" altLang="ko-KR" sz="2000" dirty="0"/>
              <a:t>decode() </a:t>
            </a:r>
            <a:r>
              <a:rPr lang="ko-KR" altLang="en-US" sz="2000" dirty="0" err="1"/>
              <a:t>메서드만</a:t>
            </a:r>
            <a:r>
              <a:rPr lang="ko-KR" altLang="en-US" sz="2000" dirty="0"/>
              <a:t> 가진다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에서 코드를 간단하게 만들려면 유니코드 문자열에 대해서는 </a:t>
            </a:r>
            <a:r>
              <a:rPr lang="en-US" altLang="ko-KR" sz="2000" dirty="0"/>
              <a:t>encode( )</a:t>
            </a:r>
            <a:r>
              <a:rPr lang="ko-KR" altLang="en-US" sz="2000" dirty="0"/>
              <a:t>만 사용하고 바이트 문자열에 대해서는 </a:t>
            </a:r>
            <a:r>
              <a:rPr lang="en-US" altLang="ko-KR" sz="2000" dirty="0"/>
              <a:t>decode()</a:t>
            </a:r>
            <a:r>
              <a:rPr lang="ko-KR" altLang="en-US" sz="2000" dirty="0"/>
              <a:t>만 시용하도록 한다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924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 문자열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221072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문자열을 변환할 때 변환할 수 없는 문자를 만나면 </a:t>
            </a:r>
            <a:r>
              <a:rPr lang="en-US" altLang="ko-KR" sz="2000" dirty="0" err="1" smtClean="0"/>
              <a:t>UnicodeError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예외가 발생할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들어</a:t>
            </a:r>
            <a:r>
              <a:rPr lang="en-US" altLang="ko-KR" sz="2000" dirty="0" smtClean="0"/>
              <a:t>, U+1F28</a:t>
            </a:r>
            <a:r>
              <a:rPr lang="ko-KR" altLang="en-US" sz="2000" dirty="0" smtClean="0"/>
              <a:t>과 같은 유니코드 문자를 담은 문자열을 ‘</a:t>
            </a:r>
            <a:r>
              <a:rPr lang="en-US" altLang="ko-KR" sz="2000" dirty="0" err="1" smtClean="0"/>
              <a:t>ascii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인코딩하려고</a:t>
            </a:r>
            <a:r>
              <a:rPr lang="ko-KR" altLang="en-US" sz="2000" dirty="0" smtClean="0"/>
              <a:t> 시도하면 </a:t>
            </a:r>
            <a:r>
              <a:rPr lang="en-US" altLang="ko-KR" sz="2000" dirty="0" smtClean="0"/>
              <a:t>ASCII </a:t>
            </a:r>
            <a:r>
              <a:rPr lang="ko-KR" altLang="en-US" sz="2000" dirty="0" smtClean="0"/>
              <a:t>문자 집합으로 표현하기에는 </a:t>
            </a:r>
            <a:r>
              <a:rPr lang="ko-KR" altLang="en-US" sz="2000" dirty="0" err="1" smtClean="0"/>
              <a:t>문자값이</a:t>
            </a:r>
            <a:r>
              <a:rPr lang="ko-KR" altLang="en-US" sz="2000" dirty="0" smtClean="0"/>
              <a:t> 너무 커서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에러가 발생한다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encode( )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decode() </a:t>
            </a:r>
            <a:r>
              <a:rPr lang="ko-KR" altLang="en-US" sz="2000" dirty="0" err="1" smtClean="0"/>
              <a:t>메서드의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errors </a:t>
            </a:r>
            <a:r>
              <a:rPr lang="ko-KR" altLang="en-US" sz="2000" dirty="0" smtClean="0"/>
              <a:t>매개변수는 어떻게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에러를 처리할지를 지정한다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다음 문자열 중 하나가 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370285"/>
              </p:ext>
            </p:extLst>
          </p:nvPr>
        </p:nvGraphicFramePr>
        <p:xfrm>
          <a:off x="838200" y="3566160"/>
          <a:ext cx="10515600" cy="308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531"/>
                <a:gridCol w="748006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‘strict’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인코딩과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에러가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발생하면 </a:t>
                      </a:r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UnicodeError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예외를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발생시킨다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‘ignore’ 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유효하지 않은 문자를 무시한다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‘replace’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유효하지 않은 문자를 대체 문자로 바꾼다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유니코드에서는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U+FFFD,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표준 문자열에서는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backslashreplace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유효하지 않은 문자를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탈출 문자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대체한다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 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U+1234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‘\u1234‘ 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바꾼다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xmlcharrefreplace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유효하지 않은 문자를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대체한다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 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U+1234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‘&amp;#4660 ‘ 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바꾼다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80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3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 문자열 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481261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기본 에러 처리 방식은 ‘</a:t>
            </a:r>
            <a:r>
              <a:rPr lang="en-US" altLang="ko-KR" sz="2000" dirty="0"/>
              <a:t>strict’</a:t>
            </a:r>
            <a:r>
              <a:rPr lang="ko-KR" altLang="en-US" sz="2000" dirty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에러 처리 정책 중 ‘</a:t>
            </a:r>
            <a:r>
              <a:rPr lang="en-US" altLang="ko-KR" sz="2000" dirty="0" err="1"/>
              <a:t>xmlcharrefreplace</a:t>
            </a:r>
            <a:r>
              <a:rPr lang="en-US" altLang="ko-KR" sz="2000" dirty="0"/>
              <a:t>’</a:t>
            </a:r>
            <a:r>
              <a:rPr lang="ko-KR" altLang="en-US" sz="2000" dirty="0"/>
              <a:t>는 웹 페이지에서 </a:t>
            </a:r>
            <a:r>
              <a:rPr lang="en-US" altLang="ko-KR" sz="2000" dirty="0"/>
              <a:t>ASCII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인코딩된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텍스트에 </a:t>
            </a:r>
            <a:r>
              <a:rPr lang="ko-KR" altLang="en-US" sz="2000" dirty="0"/>
              <a:t>국제 문자를 집어넣을 때 유용하게 쓰인다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</a:t>
            </a:r>
            <a:r>
              <a:rPr lang="ko-KR" altLang="en-US" sz="2000" dirty="0"/>
              <a:t>유니코드 문자열 ‘</a:t>
            </a:r>
            <a:r>
              <a:rPr lang="en-US" altLang="ko-KR" sz="2000" dirty="0" err="1" smtClean="0"/>
              <a:t>Jalape</a:t>
            </a:r>
            <a:r>
              <a:rPr lang="en-US" altLang="ko-KR" sz="2000" dirty="0" smtClean="0"/>
              <a:t>\u00flo’</a:t>
            </a:r>
            <a:r>
              <a:rPr lang="ko-KR" altLang="en-US" sz="2000" dirty="0"/>
              <a:t>를 </a:t>
            </a:r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xmlcharrefreplace</a:t>
            </a:r>
            <a:r>
              <a:rPr lang="en-US" altLang="ko-KR" sz="2000" dirty="0"/>
              <a:t>’ </a:t>
            </a:r>
            <a:r>
              <a:rPr lang="ko-KR" altLang="en-US" sz="2000" dirty="0"/>
              <a:t>처리 정책을 시용해서 </a:t>
            </a:r>
            <a:r>
              <a:rPr lang="en-US" altLang="ko-KR" sz="2000" dirty="0" smtClean="0"/>
              <a:t>ASCII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인코딩하여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출력하면 브라우저는 </a:t>
            </a:r>
            <a:r>
              <a:rPr lang="ko-KR" altLang="en-US" sz="2000" dirty="0"/>
              <a:t>이것을 알아볼 수 없는 텍스트로 출력하지 않고 </a:t>
            </a:r>
            <a:r>
              <a:rPr lang="ko-KR" altLang="en-US" sz="2000" dirty="0" smtClean="0"/>
              <a:t>“</a:t>
            </a:r>
            <a:r>
              <a:rPr lang="en-US" altLang="ko-KR" sz="2000" dirty="0" smtClean="0"/>
              <a:t>Jalapeno”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올바르게 표시한다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골치 아픈 일을 겪지 않으려면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된 </a:t>
            </a:r>
            <a:r>
              <a:rPr lang="ko-KR" altLang="en-US" sz="2000" dirty="0"/>
              <a:t>바이트 문자열과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되지 </a:t>
            </a:r>
            <a:r>
              <a:rPr lang="ko-KR" altLang="en-US" sz="2000" dirty="0"/>
              <a:t>않은 </a:t>
            </a:r>
            <a:r>
              <a:rPr lang="ko-KR" altLang="en-US" sz="2000" dirty="0" smtClean="0"/>
              <a:t>문자열을 </a:t>
            </a:r>
            <a:r>
              <a:rPr lang="ko-KR" altLang="en-US" sz="2000" dirty="0" err="1" smtClean="0"/>
              <a:t>표현식에서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절대로 같이 섞어서 사용하지 않도록 한다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 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를 사용하여 연결한다든지</a:t>
            </a:r>
            <a:r>
              <a:rPr lang="en-US" altLang="ko-KR" sz="2000" dirty="0" smtClean="0"/>
              <a:t>).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에서는 아예 이렇게 할 수 없게 되어 있지만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2</a:t>
            </a:r>
            <a:r>
              <a:rPr lang="ko-KR" altLang="en-US" sz="2000" dirty="0" smtClean="0"/>
              <a:t>에서는 조용히 </a:t>
            </a:r>
            <a:r>
              <a:rPr lang="ko-KR" altLang="en-US" sz="2000" dirty="0"/>
              <a:t>바이트 문자열을 기본 </a:t>
            </a:r>
            <a:r>
              <a:rPr lang="ko-KR" altLang="en-US" sz="2000" dirty="0" err="1"/>
              <a:t>인코딩에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따라 유니코드 </a:t>
            </a:r>
            <a:r>
              <a:rPr lang="ko-KR" altLang="en-US" sz="2000" dirty="0"/>
              <a:t>문자열로 지동으로 </a:t>
            </a:r>
            <a:r>
              <a:rPr lang="ko-KR" altLang="en-US" sz="2000" dirty="0" smtClean="0"/>
              <a:t>변환해버린다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때문에 예상 못한 결과가 나오거나 불가사의한 에러 메시지가 </a:t>
            </a:r>
            <a:r>
              <a:rPr lang="ko-KR" altLang="en-US" sz="2000" dirty="0" smtClean="0"/>
              <a:t>출력되는 </a:t>
            </a:r>
            <a:r>
              <a:rPr lang="ko-KR" altLang="en-US" sz="2000" dirty="0"/>
              <a:t>일이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따라서 </a:t>
            </a:r>
            <a:r>
              <a:rPr lang="ko-KR" altLang="en-US" sz="2000" dirty="0" err="1" smtClean="0"/>
              <a:t>인코딩</a:t>
            </a:r>
            <a:r>
              <a:rPr lang="ko-KR" altLang="en-US" sz="2000" dirty="0" smtClean="0"/>
              <a:t> 된 </a:t>
            </a:r>
            <a:r>
              <a:rPr lang="ko-KR" altLang="en-US" sz="2000" dirty="0"/>
              <a:t>문자 데이터와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안 된 문자 데이터를 </a:t>
            </a:r>
            <a:r>
              <a:rPr lang="ko-KR" altLang="en-US" sz="2000" dirty="0" smtClean="0"/>
              <a:t>엄격하게 </a:t>
            </a:r>
            <a:r>
              <a:rPr lang="ko-KR" altLang="en-US" sz="2000" dirty="0"/>
              <a:t>분리해서 다루도록 주의를 </a:t>
            </a:r>
            <a:r>
              <a:rPr lang="ko-KR" altLang="en-US" sz="2000" dirty="0" smtClean="0"/>
              <a:t>기울여야 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375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5531112"/>
            <a:ext cx="10515600" cy="825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codecs.open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('foo.txt', 'r', 'utf-8', 'strict')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읽기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g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codecs.open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('bar.txt', 'w', 'utf-8')				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쓰기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41143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유니코드 문자열로 </a:t>
            </a:r>
            <a:r>
              <a:rPr lang="ko-KR" altLang="en-US" sz="2000" dirty="0"/>
              <a:t>작업할 때 </a:t>
            </a:r>
            <a:r>
              <a:rPr lang="ko-KR" altLang="en-US" sz="2000" dirty="0" err="1"/>
              <a:t>미가공</a:t>
            </a:r>
            <a:r>
              <a:rPr lang="ko-KR" altLang="en-US" sz="2000" dirty="0"/>
              <a:t> 유니코드 데이터를 파일에 직접 쓰는 것은 </a:t>
            </a:r>
            <a:r>
              <a:rPr lang="ko-KR" altLang="en-US" sz="2000" dirty="0" smtClean="0"/>
              <a:t>불가능하다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 이유는 </a:t>
            </a:r>
            <a:r>
              <a:rPr lang="ko-KR" altLang="en-US" sz="2000" dirty="0"/>
              <a:t>유니코드 문자는 내부적으로 다중 바이트 정수로 </a:t>
            </a:r>
            <a:r>
              <a:rPr lang="ko-KR" altLang="en-US" sz="2000" dirty="0" smtClean="0"/>
              <a:t>표현되며 이 </a:t>
            </a:r>
            <a:r>
              <a:rPr lang="ko-KR" altLang="en-US" sz="2000" dirty="0"/>
              <a:t>정수를 직접 출력 </a:t>
            </a:r>
            <a:r>
              <a:rPr lang="ko-KR" altLang="en-US" sz="2000" dirty="0" err="1"/>
              <a:t>스트림에</a:t>
            </a:r>
            <a:r>
              <a:rPr lang="ko-KR" altLang="en-US" sz="2000" dirty="0"/>
              <a:t> 쓰게 되면 바이트 순서와 관련된 문제가 발생할 </a:t>
            </a:r>
            <a:r>
              <a:rPr lang="ko-KR" altLang="en-US" sz="2000" dirty="0" smtClean="0"/>
              <a:t>수 있기 </a:t>
            </a:r>
            <a:r>
              <a:rPr lang="ko-KR" altLang="en-US" sz="2000" dirty="0"/>
              <a:t>때문이다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유니코드 </a:t>
            </a:r>
            <a:r>
              <a:rPr lang="ko-KR" altLang="en-US" sz="2000" dirty="0"/>
              <a:t>문자열 표현 방식은 항상 유니코드 문자들을 바이트 </a:t>
            </a:r>
            <a:r>
              <a:rPr lang="ko-KR" altLang="en-US" sz="2000" dirty="0" err="1"/>
              <a:t>순서열로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어떻게 나타낼 </a:t>
            </a:r>
            <a:r>
              <a:rPr lang="ko-KR" altLang="en-US" sz="2000" dirty="0"/>
              <a:t>것인지를 정확하게 정의하는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규칙에 따라서 결정된다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유니코드 </a:t>
            </a:r>
            <a:r>
              <a:rPr lang="en-US" altLang="ko-KR" sz="2000" dirty="0" smtClean="0"/>
              <a:t>I/O</a:t>
            </a:r>
            <a:r>
              <a:rPr lang="ko-KR" altLang="en-US" sz="2000" dirty="0" smtClean="0"/>
              <a:t>를 지원하기 위해서 이전 장에서 설명한 </a:t>
            </a:r>
            <a:r>
              <a:rPr lang="ko-KR" altLang="en-US" sz="2000" dirty="0" err="1" smtClean="0"/>
              <a:t>인코딩과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디코딩</a:t>
            </a:r>
            <a:r>
              <a:rPr lang="ko-KR" altLang="en-US" sz="2000" dirty="0" smtClean="0"/>
              <a:t> 개념이 파일로 확장된다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내장 </a:t>
            </a:r>
            <a:r>
              <a:rPr lang="en-US" altLang="ko-KR" sz="2000" dirty="0"/>
              <a:t>codecs </a:t>
            </a:r>
            <a:r>
              <a:rPr lang="ko-KR" altLang="en-US" sz="2000" dirty="0" smtClean="0"/>
              <a:t>모듈은 다양한 </a:t>
            </a:r>
            <a:r>
              <a:rPr lang="ko-KR" altLang="en-US" sz="2000" dirty="0"/>
              <a:t>데이터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방식에 따라서 바이트 지향 단위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byte-oriented) </a:t>
            </a:r>
            <a:r>
              <a:rPr lang="ko-KR" altLang="en-US" sz="2000" dirty="0" smtClean="0"/>
              <a:t>데이터를 </a:t>
            </a:r>
            <a:r>
              <a:rPr lang="ko-KR" altLang="en-US" sz="2000" dirty="0"/>
              <a:t>유니코드 문자열 또는 그 반대로 변환하기 위한 </a:t>
            </a:r>
            <a:r>
              <a:rPr lang="ko-KR" altLang="en-US" sz="2000" dirty="0" smtClean="0"/>
              <a:t>함수들을 </a:t>
            </a:r>
            <a:r>
              <a:rPr lang="ko-KR" altLang="en-US" sz="2000" dirty="0" err="1" smtClean="0"/>
              <a:t>담고있다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유니코드 파일을 다루기 위한 가장 간단한 방법으로 다음과 같이 </a:t>
            </a:r>
            <a:r>
              <a:rPr lang="en-US" altLang="ko-KR" sz="2000" dirty="0" err="1" smtClean="0"/>
              <a:t>codecs.open</a:t>
            </a:r>
            <a:r>
              <a:rPr lang="en-US" altLang="ko-KR" sz="2000" dirty="0" smtClean="0"/>
              <a:t>(filename </a:t>
            </a:r>
            <a:r>
              <a:rPr lang="en-US" altLang="ko-KR" sz="2000" dirty="0"/>
              <a:t>[, mode [, encoding [, errors</a:t>
            </a:r>
            <a:r>
              <a:rPr lang="en-US" altLang="ko-KR" sz="2000" dirty="0" smtClean="0"/>
              <a:t>]]]) </a:t>
            </a:r>
            <a:r>
              <a:rPr lang="ko-KR" altLang="en-US" sz="2000" dirty="0"/>
              <a:t>함수를 사용하는 방법이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1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205278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encoding </a:t>
            </a:r>
            <a:r>
              <a:rPr lang="ko-KR" altLang="en-US" sz="2000" dirty="0" smtClean="0"/>
              <a:t>매개변수는 </a:t>
            </a:r>
            <a:r>
              <a:rPr lang="ko-KR" altLang="en-US" sz="2000" dirty="0"/>
              <a:t>파일을 읽거나 쓸 때 데이터를 변환하기 위해 </a:t>
            </a:r>
            <a:r>
              <a:rPr lang="ko-KR" altLang="en-US" sz="2000" dirty="0" smtClean="0"/>
              <a:t>사용할 내부 </a:t>
            </a:r>
            <a:r>
              <a:rPr lang="ko-KR" altLang="en-US" sz="2000" dirty="0"/>
              <a:t>문자 </a:t>
            </a:r>
            <a:r>
              <a:rPr lang="ko-KR" altLang="en-US" sz="2000" dirty="0" err="1"/>
              <a:t>인코딩을</a:t>
            </a:r>
            <a:r>
              <a:rPr lang="ko-KR" altLang="en-US" sz="2000" dirty="0"/>
              <a:t> 지정한다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errors </a:t>
            </a:r>
            <a:r>
              <a:rPr lang="ko-KR" altLang="en-US" sz="2000" dirty="0"/>
              <a:t>매개변수는 에러를 어떻게 처리할 </a:t>
            </a:r>
            <a:r>
              <a:rPr lang="ko-KR" altLang="en-US" sz="2000" dirty="0" smtClean="0"/>
              <a:t>것인지를 결정하며 </a:t>
            </a:r>
            <a:r>
              <a:rPr lang="ko-KR" altLang="en-US" sz="2000" dirty="0"/>
              <a:t>‘</a:t>
            </a:r>
            <a:r>
              <a:rPr lang="en-US" altLang="ko-KR" sz="2000" dirty="0"/>
              <a:t>strict’, ‘ignore’, ‘replace’, ‘</a:t>
            </a:r>
            <a:r>
              <a:rPr lang="en-US" altLang="ko-KR" sz="2000" dirty="0" err="1" smtClean="0"/>
              <a:t>backslashreplace</a:t>
            </a:r>
            <a:r>
              <a:rPr lang="en-US" altLang="ko-KR" sz="2000" dirty="0"/>
              <a:t>’, ‘</a:t>
            </a:r>
            <a:r>
              <a:rPr lang="en-US" altLang="ko-KR" sz="2000" dirty="0" err="1"/>
              <a:t>xmlcharrefreplace</a:t>
            </a:r>
            <a:r>
              <a:rPr lang="en-US" altLang="ko-KR" sz="2000" dirty="0"/>
              <a:t>’ </a:t>
            </a:r>
            <a:r>
              <a:rPr lang="ko-KR" altLang="en-US" sz="2000" dirty="0"/>
              <a:t>중 </a:t>
            </a:r>
            <a:r>
              <a:rPr lang="ko-KR" altLang="en-US" sz="2000" dirty="0" smtClean="0"/>
              <a:t>하나의 값을 가질 수 있다</a:t>
            </a:r>
            <a:r>
              <a:rPr lang="en-US" altLang="ko-KR" sz="2000" dirty="0"/>
              <a:t>.</a:t>
            </a:r>
            <a:endParaRPr lang="en-US" altLang="ko-KR" sz="2000" dirty="0"/>
          </a:p>
          <a:p>
            <a:r>
              <a:rPr lang="ko-KR" altLang="en-US" sz="2000" dirty="0"/>
              <a:t>이미 파일 객체를 가지고 있으면 </a:t>
            </a:r>
            <a:r>
              <a:rPr lang="en-US" altLang="ko-KR" sz="2000" dirty="0" err="1" smtClean="0"/>
              <a:t>codecs.EncodedFile</a:t>
            </a:r>
            <a:r>
              <a:rPr lang="en-US" altLang="ko-KR" sz="2000" dirty="0" smtClean="0"/>
              <a:t>(file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inputenc</a:t>
            </a:r>
            <a:r>
              <a:rPr lang="en-US" altLang="ko-KR" sz="2000" dirty="0"/>
              <a:t> [, </a:t>
            </a:r>
            <a:r>
              <a:rPr lang="en-US" altLang="ko-KR" sz="2000" dirty="0" err="1"/>
              <a:t>outputenc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[, errors]])</a:t>
            </a:r>
            <a:r>
              <a:rPr lang="ko-KR" altLang="en-US" sz="2000" dirty="0"/>
              <a:t>을 사용하여 그 파일에 </a:t>
            </a:r>
            <a:r>
              <a:rPr lang="ko-KR" altLang="en-US" sz="2000" dirty="0" err="1"/>
              <a:t>래퍼를</a:t>
            </a:r>
            <a:r>
              <a:rPr lang="ko-KR" altLang="en-US" sz="2000" dirty="0"/>
              <a:t> 씌울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3513768"/>
            <a:ext cx="10515600" cy="1063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codecs.open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('foo.txt',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fenc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codecs.EncodedFile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(f, ‘utf-8’)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4682605"/>
            <a:ext cx="10515600" cy="167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 경우 파일에서 읽어오는 데이터를 </a:t>
            </a:r>
            <a:r>
              <a:rPr lang="en-US" altLang="ko-KR" sz="2000" dirty="0" err="1" smtClean="0"/>
              <a:t>inputenc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지정한 </a:t>
            </a:r>
            <a:r>
              <a:rPr lang="ko-KR" altLang="en-US" sz="2000" dirty="0" err="1"/>
              <a:t>인코딩에</a:t>
            </a:r>
            <a:r>
              <a:rPr lang="ko-KR" altLang="en-US" sz="2000" dirty="0"/>
              <a:t> 따라 </a:t>
            </a:r>
            <a:r>
              <a:rPr lang="ko-KR" altLang="en-US" sz="2000" dirty="0" smtClean="0"/>
              <a:t>해석하게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파일에 </a:t>
            </a:r>
            <a:r>
              <a:rPr lang="ko-KR" altLang="en-US" sz="2000" dirty="0"/>
              <a:t>있는 데이터는 </a:t>
            </a:r>
            <a:r>
              <a:rPr lang="en-US" altLang="ko-KR" sz="2000" dirty="0" err="1"/>
              <a:t>inputenc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인코딩에</a:t>
            </a:r>
            <a:r>
              <a:rPr lang="ko-KR" altLang="en-US" sz="2000" dirty="0"/>
              <a:t> 따라 해석되고 </a:t>
            </a:r>
            <a:r>
              <a:rPr lang="en-US" altLang="ko-KR" sz="2000" dirty="0" err="1"/>
              <a:t>outputenc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따라 </a:t>
            </a:r>
            <a:r>
              <a:rPr lang="ko-KR" altLang="en-US" sz="2000" dirty="0"/>
              <a:t>쓰여진다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outputenc</a:t>
            </a:r>
            <a:r>
              <a:rPr lang="ko-KR" altLang="en-US" sz="2000" dirty="0"/>
              <a:t>를 생략하면 </a:t>
            </a:r>
            <a:r>
              <a:rPr lang="en-US" altLang="ko-KR" sz="2000" dirty="0" err="1"/>
              <a:t>inputenc</a:t>
            </a:r>
            <a:r>
              <a:rPr lang="ko-KR" altLang="en-US" sz="2000" dirty="0"/>
              <a:t>가 기본으로 사용된다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기존의 </a:t>
            </a:r>
            <a:r>
              <a:rPr lang="ko-KR" altLang="en-US" sz="2000" dirty="0"/>
              <a:t>파일에 </a:t>
            </a:r>
            <a:r>
              <a:rPr lang="en-US" altLang="ko-KR" sz="2000" dirty="0" err="1" smtClean="0"/>
              <a:t>EncodedFile</a:t>
            </a:r>
            <a:r>
              <a:rPr lang="en-US" altLang="ko-KR" sz="2000" dirty="0" smtClean="0"/>
              <a:t> </a:t>
            </a:r>
            <a:r>
              <a:rPr lang="ko-KR" altLang="en-US" sz="2000" dirty="0" err="1"/>
              <a:t>래퍼를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씌우는 </a:t>
            </a:r>
            <a:r>
              <a:rPr lang="ko-KR" altLang="en-US" sz="2000" dirty="0"/>
              <a:t>경우 </a:t>
            </a:r>
            <a:r>
              <a:rPr lang="ko-KR" altLang="en-US" sz="2000" dirty="0" smtClean="0"/>
              <a:t>파일을 이진 </a:t>
            </a:r>
            <a:r>
              <a:rPr lang="ko-KR" altLang="en-US" sz="2000" dirty="0"/>
              <a:t>모드로 열어야 </a:t>
            </a:r>
            <a:r>
              <a:rPr lang="ko-KR" altLang="en-US" sz="2000" dirty="0" smtClean="0"/>
              <a:t>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091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259311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유니코드 파일을 다룰 때에는 종종 파일 자체에 데이터 </a:t>
            </a:r>
            <a:r>
              <a:rPr lang="ko-KR" altLang="en-US" sz="2000" dirty="0" err="1" smtClean="0"/>
              <a:t>인코딩이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써져 있는 </a:t>
            </a:r>
            <a:r>
              <a:rPr lang="ko-KR" altLang="en-US" sz="2000" dirty="0" smtClean="0"/>
              <a:t>경우도 </a:t>
            </a:r>
            <a:r>
              <a:rPr lang="ko-KR" altLang="en-US" sz="2000" dirty="0"/>
              <a:t>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XML </a:t>
            </a:r>
            <a:r>
              <a:rPr lang="ko-KR" altLang="en-US" sz="2000" dirty="0"/>
              <a:t>파서는 문서의 </a:t>
            </a:r>
            <a:r>
              <a:rPr lang="ko-KR" altLang="en-US" sz="2000" dirty="0" err="1"/>
              <a:t>인코딩을</a:t>
            </a:r>
            <a:r>
              <a:rPr lang="ko-KR" altLang="en-US" sz="2000" dirty="0"/>
              <a:t> 결정하기 위해서 먼저 </a:t>
            </a:r>
            <a:r>
              <a:rPr lang="ko-KR" altLang="en-US" sz="2000" dirty="0" smtClean="0"/>
              <a:t>문자열 ‘</a:t>
            </a:r>
            <a:r>
              <a:rPr lang="en-US" altLang="ko-KR" sz="2000" dirty="0"/>
              <a:t>&lt;</a:t>
            </a:r>
            <a:r>
              <a:rPr lang="en-US" altLang="ko-KR" sz="2000" dirty="0" smtClean="0"/>
              <a:t>?xml …〉’</a:t>
            </a:r>
            <a:r>
              <a:rPr lang="ko-KR" altLang="en-US" sz="2000" dirty="0"/>
              <a:t>의 처음 몇 바이트를 살펴본다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첫 </a:t>
            </a:r>
            <a:r>
              <a:rPr lang="ko-KR" altLang="en-US" sz="2000" dirty="0"/>
              <a:t>네 개 값이 </a:t>
            </a:r>
            <a:r>
              <a:rPr lang="en-US" altLang="ko-KR" sz="2000" dirty="0" smtClean="0"/>
              <a:t>3C 3F 78 6D 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‘ </a:t>
            </a:r>
            <a:r>
              <a:rPr lang="en-US" altLang="ko-KR" sz="2000" dirty="0"/>
              <a:t>&lt;?</a:t>
            </a:r>
            <a:r>
              <a:rPr lang="en-US" altLang="ko-KR" sz="2000" dirty="0" err="1"/>
              <a:t>xm</a:t>
            </a:r>
            <a:r>
              <a:rPr lang="en-US" altLang="ko-KR" sz="2000" dirty="0"/>
              <a:t>’)</a:t>
            </a:r>
            <a:r>
              <a:rPr lang="ko-KR" altLang="en-US" sz="2000" dirty="0" smtClean="0"/>
              <a:t>이면 </a:t>
            </a:r>
            <a:r>
              <a:rPr lang="ko-KR" altLang="en-US" sz="2000" dirty="0" err="1" smtClean="0"/>
              <a:t>인코딩을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UTF-8</a:t>
            </a:r>
            <a:r>
              <a:rPr lang="ko-KR" altLang="en-US" sz="2000" dirty="0" err="1" smtClean="0"/>
              <a:t>용로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가정한다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첫 </a:t>
            </a:r>
            <a:r>
              <a:rPr lang="ko-KR" altLang="en-US" sz="2000" dirty="0"/>
              <a:t>네 개의 값이 </a:t>
            </a:r>
            <a:r>
              <a:rPr lang="en-US" altLang="ko-KR" sz="2000" dirty="0"/>
              <a:t>00 3C 00 3F </a:t>
            </a:r>
            <a:r>
              <a:rPr lang="ko-KR" altLang="en-US" sz="2000" dirty="0"/>
              <a:t>또는 </a:t>
            </a:r>
            <a:r>
              <a:rPr lang="en-US" altLang="ko-KR" sz="2000" dirty="0"/>
              <a:t>3C 00 </a:t>
            </a:r>
            <a:r>
              <a:rPr lang="en-US" altLang="ko-KR" sz="2000" dirty="0" smtClean="0"/>
              <a:t>3F 00 </a:t>
            </a:r>
            <a:r>
              <a:rPr lang="ko-KR" altLang="en-US" sz="2000" dirty="0"/>
              <a:t>이면 </a:t>
            </a:r>
            <a:r>
              <a:rPr lang="ko-KR" altLang="en-US" sz="2000" dirty="0" err="1" smtClean="0"/>
              <a:t>인코딩을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각각 </a:t>
            </a:r>
            <a:r>
              <a:rPr lang="ko-KR" altLang="en-US" sz="2000" dirty="0" smtClean="0"/>
              <a:t>따라 </a:t>
            </a:r>
            <a:r>
              <a:rPr lang="en-US" altLang="ko-KR" sz="2000" dirty="0" smtClean="0"/>
              <a:t>UTF-16 </a:t>
            </a:r>
            <a:r>
              <a:rPr lang="ko-KR" altLang="en-US" sz="2000" dirty="0" err="1"/>
              <a:t>빅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엔디안</a:t>
            </a:r>
            <a:r>
              <a:rPr lang="ko-KR" altLang="en-US" sz="2000" dirty="0"/>
              <a:t> 또는 </a:t>
            </a:r>
            <a:r>
              <a:rPr lang="en-US" altLang="ko-KR" sz="2000" dirty="0"/>
              <a:t>UTF-16 </a:t>
            </a:r>
            <a:r>
              <a:rPr lang="ko-KR" altLang="en-US" sz="2000" dirty="0" err="1"/>
              <a:t>리틀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엔디안으로</a:t>
            </a:r>
            <a:r>
              <a:rPr lang="ko-KR" altLang="en-US" sz="2000" dirty="0"/>
              <a:t> 가정한다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인코딩은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MIME </a:t>
            </a:r>
            <a:r>
              <a:rPr lang="ko-KR" altLang="en-US" sz="2000" dirty="0"/>
              <a:t>헤더나 기타문서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속성으로 나타날 수도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4206696"/>
            <a:ext cx="10515600" cy="569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&lt;?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xml … encoding=“ISO-8859-1” … ?&gt;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33662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이와 비슷하게 유니코드 파일은 문자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속성을 나타내는 특별한 바이트 </a:t>
            </a:r>
            <a:r>
              <a:rPr lang="ko-KR" altLang="en-US" sz="2000" dirty="0" smtClean="0"/>
              <a:t>순서 </a:t>
            </a:r>
            <a:r>
              <a:rPr lang="ko-KR" altLang="en-US" sz="2000" dirty="0"/>
              <a:t>표시</a:t>
            </a:r>
            <a:r>
              <a:rPr lang="en-US" altLang="ko-KR" sz="2000" dirty="0"/>
              <a:t>(BOM: </a:t>
            </a:r>
            <a:r>
              <a:rPr lang="en-US" altLang="ko-KR" sz="2000" dirty="0" smtClean="0"/>
              <a:t>byte-order </a:t>
            </a:r>
            <a:r>
              <a:rPr lang="en-US" altLang="ko-KR" sz="2000" dirty="0"/>
              <a:t>marker)</a:t>
            </a:r>
            <a:r>
              <a:rPr lang="ko-KR" altLang="en-US" sz="2000" dirty="0"/>
              <a:t>를 담을 수도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유니코드 </a:t>
            </a:r>
            <a:r>
              <a:rPr lang="ko-KR" altLang="en-US" sz="2000" dirty="0"/>
              <a:t>문자 </a:t>
            </a:r>
            <a:r>
              <a:rPr lang="en-US" altLang="ko-KR" sz="2000" dirty="0"/>
              <a:t>U+FEFF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이러한 </a:t>
            </a:r>
            <a:r>
              <a:rPr lang="ko-KR" altLang="en-US" sz="2000" dirty="0"/>
              <a:t>목적을 위해 쓰이도록 예약되어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보통 </a:t>
            </a:r>
            <a:r>
              <a:rPr lang="ko-KR" altLang="en-US" sz="2000" dirty="0"/>
              <a:t>이 표시는 파일에서 첫 번째 </a:t>
            </a:r>
            <a:r>
              <a:rPr lang="ko-KR" altLang="en-US" sz="2000" dirty="0" smtClean="0"/>
              <a:t>문자로 </a:t>
            </a:r>
            <a:r>
              <a:rPr lang="ko-KR" altLang="en-US" sz="2000" dirty="0"/>
              <a:t>나타난다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프로그램에서는 </a:t>
            </a:r>
            <a:r>
              <a:rPr lang="ko-KR" altLang="en-US" sz="2000" dirty="0"/>
              <a:t>이 문자를 읽어서 </a:t>
            </a:r>
            <a:r>
              <a:rPr lang="ko-KR" altLang="en-US" sz="2000" dirty="0" err="1"/>
              <a:t>인코딩을</a:t>
            </a:r>
            <a:r>
              <a:rPr lang="ko-KR" altLang="en-US" sz="2000" dirty="0"/>
              <a:t> 결정하기 위해 이 </a:t>
            </a:r>
            <a:r>
              <a:rPr lang="ko-KR" altLang="en-US" sz="2000" dirty="0" smtClean="0"/>
              <a:t>문자의 정렬 </a:t>
            </a:r>
            <a:r>
              <a:rPr lang="ko-KR" altLang="en-US" sz="2000" dirty="0"/>
              <a:t>방식을 </a:t>
            </a:r>
            <a:r>
              <a:rPr lang="ko-KR" altLang="en-US" sz="2000" dirty="0" smtClean="0"/>
              <a:t>살펴본다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UTF 16-LE</a:t>
            </a:r>
            <a:r>
              <a:rPr lang="ko-KR" altLang="en-US" sz="2000" dirty="0"/>
              <a:t>에 대해서는 ‘</a:t>
            </a:r>
            <a:r>
              <a:rPr lang="en-US" altLang="ko-KR" sz="2000" dirty="0"/>
              <a:t>\</a:t>
            </a:r>
            <a:r>
              <a:rPr lang="en-US" altLang="ko-KR" sz="2000" dirty="0" err="1"/>
              <a:t>xff</a:t>
            </a:r>
            <a:r>
              <a:rPr lang="en-US" altLang="ko-KR" sz="2000" dirty="0"/>
              <a:t>\</a:t>
            </a:r>
            <a:r>
              <a:rPr lang="en-US" altLang="ko-KR" sz="2000" dirty="0" err="1"/>
              <a:t>xfe</a:t>
            </a:r>
            <a:r>
              <a:rPr lang="ko-KR" altLang="en-US" sz="2000" dirty="0"/>
              <a:t>’</a:t>
            </a:r>
            <a:r>
              <a:rPr lang="en-US" altLang="ko-KR" sz="2000" dirty="0"/>
              <a:t>, UTF-16-BE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대해서는 </a:t>
            </a:r>
            <a:r>
              <a:rPr lang="ko-KR" altLang="en-US" sz="2000" dirty="0"/>
              <a:t>‘</a:t>
            </a:r>
            <a:r>
              <a:rPr lang="en-US" altLang="ko-KR" sz="2000" dirty="0"/>
              <a:t>\</a:t>
            </a:r>
            <a:r>
              <a:rPr lang="en-US" altLang="ko-KR" sz="2000" dirty="0" err="1"/>
              <a:t>xfe</a:t>
            </a:r>
            <a:r>
              <a:rPr lang="en-US" altLang="ko-KR" sz="2000" dirty="0"/>
              <a:t>\</a:t>
            </a:r>
            <a:r>
              <a:rPr lang="en-US" altLang="ko-KR" sz="2000" dirty="0" err="1"/>
              <a:t>xff</a:t>
            </a:r>
            <a:r>
              <a:rPr lang="ko-KR" altLang="en-US" sz="2000" dirty="0"/>
              <a:t>’</a:t>
            </a:r>
            <a:r>
              <a:rPr lang="en-US" altLang="ko-KR" sz="2000" dirty="0" smtClean="0"/>
              <a:t>).</a:t>
            </a:r>
          </a:p>
          <a:p>
            <a:r>
              <a:rPr lang="ko-KR" altLang="en-US" sz="2000" dirty="0" smtClean="0"/>
              <a:t>일단 </a:t>
            </a:r>
            <a:r>
              <a:rPr lang="ko-KR" altLang="en-US" sz="2000" dirty="0" err="1"/>
              <a:t>인코딩이</a:t>
            </a:r>
            <a:r>
              <a:rPr lang="ko-KR" altLang="en-US" sz="2000" dirty="0"/>
              <a:t> 결정되면 </a:t>
            </a:r>
            <a:r>
              <a:rPr lang="en-US" altLang="ko-KR" sz="2000" dirty="0"/>
              <a:t>BOM </a:t>
            </a:r>
            <a:r>
              <a:rPr lang="ko-KR" altLang="en-US" sz="2000" dirty="0"/>
              <a:t>문자는 버려지고 파일의 남은 </a:t>
            </a:r>
            <a:r>
              <a:rPr lang="ko-KR" altLang="en-US" sz="2000" dirty="0" smtClean="0"/>
              <a:t>부분이 </a:t>
            </a:r>
            <a:r>
              <a:rPr lang="ko-KR" altLang="en-US" sz="2000" dirty="0"/>
              <a:t>처리된다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불행히도 이렇게</a:t>
            </a:r>
            <a:r>
              <a:rPr lang="en-US" altLang="ko-KR" sz="2000" dirty="0" smtClean="0"/>
              <a:t> BOM</a:t>
            </a:r>
            <a:r>
              <a:rPr lang="ko-KR" altLang="en-US" sz="2000" dirty="0"/>
              <a:t>을 추가적으로 처리하는 일은 알아서 </a:t>
            </a:r>
            <a:r>
              <a:rPr lang="ko-KR" altLang="en-US" sz="2000" dirty="0" smtClean="0"/>
              <a:t>수행되지 </a:t>
            </a:r>
            <a:r>
              <a:rPr lang="ko-KR" altLang="en-US" sz="2000" dirty="0"/>
              <a:t>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프로그램에서 </a:t>
            </a:r>
            <a:r>
              <a:rPr lang="ko-KR" altLang="en-US" sz="2000" dirty="0"/>
              <a:t>여러분이 직접 </a:t>
            </a:r>
            <a:r>
              <a:rPr lang="ko-KR" altLang="en-US" sz="2000" dirty="0" smtClean="0"/>
              <a:t>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4725975"/>
            <a:ext cx="10515600" cy="1991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open(“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somefile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”, “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파일의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인코딩을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결정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…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파일에 적절한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인코딩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래퍼를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씌움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BOM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 이전 문장에서 이미 제거되었다고 가정한다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fenc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codecs.EncodedFile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(f,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endcoding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data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fenc.read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39</a:t>
            </a:fld>
            <a:endParaRPr lang="ko-KR" altLang="en-US"/>
          </a:p>
        </p:txBody>
      </p:sp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448791"/>
          <a:ext cx="10515600" cy="43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1"/>
                <a:gridCol w="793726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인코더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비트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‘latin-1’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‘iso-8859-1’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또는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‘ISO 8859-1 Latin-1’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‘cp437’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윈도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437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‘cp1252’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윈도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1252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‘utf-8’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비트 가변 길이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‘utf-16’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비트 가변 길이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리틀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빅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‘utf-16-le’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UTF-16,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리틀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‘utf-16-be’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UTF-16,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빅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-escape’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유니코드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 “string“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과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같은 포맷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‘raw-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-escape’</a:t>
                      </a:r>
                      <a:endParaRPr lang="ko-KR" altLang="en-US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무가공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유니코드 상수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“string“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과 같은 포맷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0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명령줄</a:t>
            </a:r>
            <a:r>
              <a:rPr lang="ko-KR" altLang="en-US" dirty="0" smtClean="0"/>
              <a:t> 옵션 읽기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1"/>
            <a:ext cx="10515600" cy="722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앞에서 본 것처럼 </a:t>
            </a:r>
            <a:r>
              <a:rPr lang="ko-KR" altLang="en-US" sz="2000" dirty="0" smtClean="0"/>
              <a:t>간단한 스크립트로 </a:t>
            </a:r>
            <a:r>
              <a:rPr lang="ko-KR" altLang="en-US" sz="2000" dirty="0" err="1" smtClean="0"/>
              <a:t>명령줄</a:t>
            </a:r>
            <a:r>
              <a:rPr lang="ko-KR" altLang="en-US" sz="2000" dirty="0" smtClean="0"/>
              <a:t> 옵션을 </a:t>
            </a:r>
            <a:r>
              <a:rPr lang="ko-KR" altLang="en-US" sz="2000" dirty="0"/>
              <a:t>직접 </a:t>
            </a:r>
            <a:r>
              <a:rPr lang="ko-KR" altLang="en-US" sz="2000" dirty="0" smtClean="0"/>
              <a:t>처리할 수 </a:t>
            </a:r>
            <a:r>
              <a:rPr lang="ko-KR" altLang="en-US" sz="2000" dirty="0"/>
              <a:t>있지만</a:t>
            </a:r>
            <a:r>
              <a:rPr lang="en-US" altLang="ko-KR" sz="2000" dirty="0"/>
              <a:t>,</a:t>
            </a:r>
            <a:r>
              <a:rPr lang="ko-KR" altLang="en-US" sz="2000" dirty="0" smtClean="0"/>
              <a:t>복잡한 </a:t>
            </a:r>
            <a:r>
              <a:rPr lang="ko-KR" altLang="en-US" sz="2000" dirty="0"/>
              <a:t>옵션을 처리해야 하는 경우에는 </a:t>
            </a:r>
            <a:r>
              <a:rPr lang="en-US" altLang="ko-KR" sz="2000" dirty="0"/>
              <a:t>opt parse </a:t>
            </a:r>
            <a:r>
              <a:rPr lang="ko-KR" altLang="en-US" sz="2000" dirty="0" smtClean="0"/>
              <a:t>모듈을 </a:t>
            </a:r>
            <a:r>
              <a:rPr lang="ko-KR" altLang="en-US" sz="2000" dirty="0"/>
              <a:t>사용하면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 예를 </a:t>
            </a:r>
            <a:r>
              <a:rPr lang="ko-KR" altLang="en-US" sz="2000" dirty="0" smtClean="0"/>
              <a:t>살펴보자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2336333"/>
            <a:ext cx="10515600" cy="40200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optparse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optparse.OptionParser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인수를 받아들이는 옵션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p.add_option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("-o", action="store",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dest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outfile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p.add_option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("--output", action="store",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dest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outfile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불리언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플래그를 설정하는 옵션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p.add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 option ("-d", action="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store_true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dest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="debug")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p.add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 option ("--debug", action="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store_true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dest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="debug")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옵션의 기본 값을 설정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p.set_defaults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(debug=False)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명령줄을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파싱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opts,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args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p.parse_args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옵션 </a:t>
            </a:r>
            <a:r>
              <a:rPr lang="ko-KR" altLang="en-US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설정값을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추출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outfile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opts.outfile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debugmode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opts.debug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158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‘</a:t>
            </a:r>
            <a:r>
              <a:rPr lang="en-US" altLang="ko-KR" sz="2400" b="1" dirty="0" err="1" smtClean="0"/>
              <a:t>ascii</a:t>
            </a:r>
            <a:r>
              <a:rPr lang="en-US" altLang="ko-KR" sz="2400" b="1" dirty="0" smtClean="0"/>
              <a:t>’ </a:t>
            </a:r>
            <a:r>
              <a:rPr lang="ko-KR" altLang="en-US" sz="2400" b="1" dirty="0" err="1" smtClean="0"/>
              <a:t>인코딩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 smtClean="0"/>
              <a:t>‘</a:t>
            </a:r>
            <a:r>
              <a:rPr lang="en-US" altLang="ko-KR" sz="2000" dirty="0" smtClean="0"/>
              <a:t>asci’ </a:t>
            </a:r>
            <a:r>
              <a:rPr lang="ko-KR" altLang="en-US" sz="2000" dirty="0" err="1"/>
              <a:t>인코딩에서는</a:t>
            </a:r>
            <a:r>
              <a:rPr lang="ko-KR" altLang="en-US" sz="2000" dirty="0"/>
              <a:t> 문자 값이 </a:t>
            </a:r>
            <a:r>
              <a:rPr lang="en-US" altLang="ko-KR" sz="2000" dirty="0"/>
              <a:t>[</a:t>
            </a:r>
            <a:r>
              <a:rPr lang="en-US" altLang="ko-KR" sz="2000" dirty="0" smtClean="0"/>
              <a:t>0×00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0×7f]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[U+0000, </a:t>
            </a:r>
            <a:r>
              <a:rPr lang="en-US" altLang="ko-KR" sz="2000" dirty="0"/>
              <a:t>U+007F] </a:t>
            </a:r>
            <a:r>
              <a:rPr lang="ko-KR" altLang="en-US" sz="2000" dirty="0"/>
              <a:t>사이에 </a:t>
            </a:r>
            <a:r>
              <a:rPr lang="ko-KR" altLang="en-US" sz="2000" dirty="0" smtClean="0"/>
              <a:t>한정된다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범위 밖의 </a:t>
            </a:r>
            <a:r>
              <a:rPr lang="ko-KR" altLang="en-US" sz="2000" dirty="0" smtClean="0"/>
              <a:t>문자는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유효하지 </a:t>
            </a:r>
            <a:r>
              <a:rPr lang="ko-KR" altLang="en-US" sz="2000" dirty="0"/>
              <a:t>않다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28" name="Picture 4" descr="https://upload.wikimedia.org/wikipedia/commons/thumb/1/1b/ASCII-Table-wide.svg/2000px-ASCII-Table-wid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64" y="3015116"/>
            <a:ext cx="5573472" cy="370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43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63356"/>
            <a:ext cx="10515600" cy="3291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‘</a:t>
            </a:r>
            <a:r>
              <a:rPr lang="en-US" altLang="ko-KR" sz="2400" b="1" dirty="0" smtClean="0"/>
              <a:t>utf</a:t>
            </a:r>
            <a:r>
              <a:rPr lang="en-US" altLang="ko-KR" sz="2400" b="1" dirty="0" smtClean="0"/>
              <a:t>-8</a:t>
            </a:r>
            <a:r>
              <a:rPr lang="en-US" altLang="ko-KR" sz="2400" b="1" dirty="0" smtClean="0"/>
              <a:t>’ </a:t>
            </a:r>
            <a:r>
              <a:rPr lang="ko-KR" altLang="en-US" sz="2400" b="1" dirty="0" err="1" smtClean="0"/>
              <a:t>인코딩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en-US" altLang="ko-KR" sz="2000" dirty="0" smtClean="0"/>
              <a:t>utf-8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가변 길이 </a:t>
            </a:r>
            <a:r>
              <a:rPr lang="ko-KR" altLang="en-US" sz="2000" dirty="0" err="1"/>
              <a:t>인코딩으로서</a:t>
            </a:r>
            <a:r>
              <a:rPr lang="ko-KR" altLang="en-US" sz="2000" dirty="0"/>
              <a:t> 모든 유니코드 </a:t>
            </a:r>
            <a:r>
              <a:rPr lang="ko-KR" altLang="en-US" sz="2000" dirty="0" smtClean="0"/>
              <a:t>문자를 </a:t>
            </a:r>
            <a:r>
              <a:rPr lang="ko-KR" altLang="en-US" sz="2000" dirty="0"/>
              <a:t>표현할 수 있게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단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일 </a:t>
            </a:r>
            <a:r>
              <a:rPr lang="ko-KR" altLang="en-US" sz="2000" dirty="0"/>
              <a:t>바이트는 </a:t>
            </a:r>
            <a:r>
              <a:rPr lang="en-US" altLang="ko-KR" sz="2000" dirty="0"/>
              <a:t>0-127</a:t>
            </a:r>
            <a:r>
              <a:rPr lang="ko-KR" altLang="en-US" sz="2000" dirty="0"/>
              <a:t>의 범위에 있는 </a:t>
            </a:r>
            <a:r>
              <a:rPr lang="en-US" altLang="ko-KR" sz="2000" dirty="0"/>
              <a:t>ASCII </a:t>
            </a:r>
            <a:r>
              <a:rPr lang="ko-KR" altLang="en-US" sz="2000" dirty="0"/>
              <a:t>문자를 표현하는 데 사용된다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다른 모든 문자는 </a:t>
            </a:r>
            <a:r>
              <a:rPr lang="en-US" altLang="ko-KR" sz="2000" dirty="0"/>
              <a:t>2 </a:t>
            </a:r>
            <a:r>
              <a:rPr lang="ko-KR" altLang="en-US" sz="2000" dirty="0"/>
              <a:t>바이트나 </a:t>
            </a:r>
            <a:r>
              <a:rPr lang="en-US" altLang="ko-KR" sz="2000" dirty="0"/>
              <a:t>3 </a:t>
            </a:r>
            <a:r>
              <a:rPr lang="ko-KR" altLang="en-US" sz="2000" dirty="0"/>
              <a:t>바이트의 다중 바이트 </a:t>
            </a:r>
            <a:r>
              <a:rPr lang="ko-KR" altLang="en-US" sz="2000" dirty="0" err="1"/>
              <a:t>순서열로</a:t>
            </a:r>
            <a:r>
              <a:rPr lang="ko-KR" altLang="en-US" sz="2000" dirty="0"/>
              <a:t> 표현된다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2050" name="Picture 2" descr="https://infohost.nmt.edu/tcc/help/pubs/python/web/fig/utf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19" y="3849240"/>
            <a:ext cx="7987405" cy="211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63356"/>
            <a:ext cx="10515600" cy="3765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‘</a:t>
            </a:r>
            <a:r>
              <a:rPr lang="en-US" altLang="ko-KR" sz="2400" b="1" dirty="0" smtClean="0"/>
              <a:t>utf</a:t>
            </a:r>
            <a:r>
              <a:rPr lang="en-US" altLang="ko-KR" sz="2400" b="1" dirty="0" smtClean="0"/>
              <a:t>-8</a:t>
            </a:r>
            <a:r>
              <a:rPr lang="en-US" altLang="ko-KR" sz="2400" b="1" dirty="0" smtClean="0"/>
              <a:t>’ </a:t>
            </a:r>
            <a:r>
              <a:rPr lang="ko-KR" altLang="en-US" sz="2400" b="1" dirty="0" err="1" smtClean="0"/>
              <a:t>인코딩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en-US" altLang="ko-KR" sz="2000" dirty="0"/>
              <a:t>2 </a:t>
            </a:r>
            <a:r>
              <a:rPr lang="ko-KR" altLang="en-US" sz="2000" dirty="0"/>
              <a:t>바이트 </a:t>
            </a:r>
            <a:r>
              <a:rPr lang="ko-KR" altLang="en-US" sz="2000" dirty="0" err="1"/>
              <a:t>순서열에서</a:t>
            </a:r>
            <a:r>
              <a:rPr lang="ko-KR" altLang="en-US" sz="2000" dirty="0"/>
              <a:t> 첫 번째 바이트는 항상 비트 </a:t>
            </a:r>
            <a:r>
              <a:rPr lang="ko-KR" altLang="en-US" sz="2000" dirty="0" err="1"/>
              <a:t>순서열</a:t>
            </a:r>
            <a:r>
              <a:rPr lang="ko-KR" altLang="en-US" sz="2000" dirty="0"/>
              <a:t> </a:t>
            </a:r>
            <a:r>
              <a:rPr lang="en-US" altLang="ko-KR" sz="2000" dirty="0"/>
              <a:t>110</a:t>
            </a:r>
            <a:r>
              <a:rPr lang="ko-KR" altLang="en-US" sz="2000" dirty="0"/>
              <a:t>으로 시작한다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3 </a:t>
            </a:r>
            <a:r>
              <a:rPr lang="ko-KR" altLang="en-US" sz="2000" dirty="0" smtClean="0"/>
              <a:t>바이트 </a:t>
            </a:r>
            <a:r>
              <a:rPr lang="ko-KR" altLang="en-US" sz="2000" dirty="0" err="1"/>
              <a:t>순서열에서</a:t>
            </a:r>
            <a:r>
              <a:rPr lang="ko-KR" altLang="en-US" sz="2000" dirty="0"/>
              <a:t> 첫 번째 바이트는 비트 </a:t>
            </a:r>
            <a:r>
              <a:rPr lang="ko-KR" altLang="en-US" sz="2000" dirty="0" err="1"/>
              <a:t>순서열</a:t>
            </a:r>
            <a:r>
              <a:rPr lang="ko-KR" altLang="en-US" sz="2000" dirty="0"/>
              <a:t> </a:t>
            </a:r>
            <a:r>
              <a:rPr lang="en-US" altLang="ko-KR" sz="2000" dirty="0"/>
              <a:t>1110</a:t>
            </a:r>
            <a:r>
              <a:rPr lang="ko-KR" altLang="en-US" sz="2000" dirty="0"/>
              <a:t>으로 시작한다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다중 </a:t>
            </a:r>
            <a:r>
              <a:rPr lang="ko-KR" altLang="en-US" sz="2000" dirty="0"/>
              <a:t>바이트 </a:t>
            </a:r>
            <a:r>
              <a:rPr lang="ko-KR" altLang="en-US" sz="2000" dirty="0" err="1" smtClean="0"/>
              <a:t>순서열에서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나머지 데이터 </a:t>
            </a:r>
            <a:r>
              <a:rPr lang="ko-KR" altLang="en-US" sz="2000" dirty="0" smtClean="0"/>
              <a:t>바이트는 모두 </a:t>
            </a:r>
            <a:r>
              <a:rPr lang="ko-KR" altLang="en-US" sz="2000" dirty="0" err="1"/>
              <a:t>비트순서열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r>
              <a:rPr lang="ko-KR" altLang="en-US" sz="2000" dirty="0"/>
              <a:t>으로 시작한다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utf-8</a:t>
            </a:r>
            <a:r>
              <a:rPr lang="ko-KR" altLang="en-US" sz="2000" dirty="0" smtClean="0"/>
              <a:t>용 포맷은 </a:t>
            </a:r>
            <a:r>
              <a:rPr lang="ko-KR" altLang="en-US" sz="2000" dirty="0"/>
              <a:t>최대 </a:t>
            </a:r>
            <a:r>
              <a:rPr lang="en-US" altLang="ko-KR" sz="2000" dirty="0"/>
              <a:t>6 </a:t>
            </a:r>
            <a:r>
              <a:rPr lang="ko-KR" altLang="en-US" sz="2000" dirty="0"/>
              <a:t>바이트의 길이를 가진 다중 바이트 </a:t>
            </a:r>
            <a:r>
              <a:rPr lang="ko-KR" altLang="en-US" sz="2000" dirty="0" err="1"/>
              <a:t>순서열을</a:t>
            </a:r>
            <a:r>
              <a:rPr lang="ko-KR" altLang="en-US" sz="2000" dirty="0"/>
              <a:t> 지원한다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파이썬에서는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4 </a:t>
            </a:r>
            <a:r>
              <a:rPr lang="ko-KR" altLang="en-US" sz="2000" dirty="0"/>
              <a:t>바이트 </a:t>
            </a:r>
            <a:r>
              <a:rPr lang="en-US" altLang="ko-KR" sz="2000" dirty="0" smtClean="0"/>
              <a:t>utf-8 </a:t>
            </a:r>
            <a:r>
              <a:rPr lang="ko-KR" altLang="en-US" sz="2000" dirty="0" err="1"/>
              <a:t>순서열을</a:t>
            </a:r>
            <a:r>
              <a:rPr lang="ko-KR" altLang="en-US" sz="2000" dirty="0"/>
              <a:t> 대리자 쌍</a:t>
            </a:r>
            <a:r>
              <a:rPr lang="en-US" altLang="ko-KR" sz="2000" dirty="0"/>
              <a:t>(surrogate pair)</a:t>
            </a:r>
            <a:r>
              <a:rPr lang="ko-KR" altLang="en-US" sz="2000" dirty="0"/>
              <a:t>이라고 부르는 </a:t>
            </a:r>
            <a:r>
              <a:rPr lang="ko-KR" altLang="en-US" sz="2000" dirty="0" smtClean="0"/>
              <a:t>유니코드 </a:t>
            </a:r>
            <a:r>
              <a:rPr lang="ko-KR" altLang="en-US" sz="2000" dirty="0"/>
              <a:t>문자 쌍을 </a:t>
            </a:r>
            <a:r>
              <a:rPr lang="ko-KR" altLang="en-US" sz="2000" dirty="0" err="1"/>
              <a:t>인코딩하기</a:t>
            </a:r>
            <a:r>
              <a:rPr lang="ko-KR" altLang="en-US" sz="2000" dirty="0"/>
              <a:t> 위해서 사용한다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두 </a:t>
            </a:r>
            <a:r>
              <a:rPr lang="ko-KR" altLang="en-US" sz="2000" dirty="0"/>
              <a:t>문자 모두 </a:t>
            </a:r>
            <a:r>
              <a:rPr lang="en-US" altLang="ko-KR" sz="2000" dirty="0"/>
              <a:t>[</a:t>
            </a:r>
            <a:r>
              <a:rPr lang="en-US" altLang="ko-KR" sz="2000" dirty="0" smtClean="0"/>
              <a:t>U+D800, </a:t>
            </a:r>
            <a:r>
              <a:rPr lang="en-US" altLang="ko-KR" sz="2000" dirty="0"/>
              <a:t>U+DFFF</a:t>
            </a:r>
            <a:r>
              <a:rPr lang="en-US" altLang="ko-KR" sz="2000" dirty="0" smtClean="0"/>
              <a:t>] </a:t>
            </a:r>
            <a:r>
              <a:rPr lang="ko-KR" altLang="en-US" sz="2000" dirty="0"/>
              <a:t>범위에 있는 값을 가지며 </a:t>
            </a:r>
            <a:r>
              <a:rPr lang="en-US" altLang="ko-KR" sz="2000" dirty="0"/>
              <a:t>20 </a:t>
            </a:r>
            <a:r>
              <a:rPr lang="ko-KR" altLang="en-US" sz="2000" dirty="0"/>
              <a:t>비트 문자 값의 </a:t>
            </a:r>
            <a:r>
              <a:rPr lang="ko-KR" altLang="en-US" sz="2000" dirty="0" err="1"/>
              <a:t>인코딩을</a:t>
            </a:r>
            <a:r>
              <a:rPr lang="ko-KR" altLang="en-US" sz="2000" dirty="0"/>
              <a:t> 위해 결합된다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9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3382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‘</a:t>
            </a:r>
            <a:r>
              <a:rPr lang="en-US" altLang="ko-KR" sz="2400" b="1" dirty="0" smtClean="0"/>
              <a:t>utf</a:t>
            </a:r>
            <a:r>
              <a:rPr lang="en-US" altLang="ko-KR" sz="2400" b="1" dirty="0" smtClean="0"/>
              <a:t>-8</a:t>
            </a:r>
            <a:r>
              <a:rPr lang="en-US" altLang="ko-KR" sz="2400" b="1" dirty="0" smtClean="0"/>
              <a:t>’ </a:t>
            </a:r>
            <a:r>
              <a:rPr lang="ko-KR" altLang="en-US" sz="2400" b="1" dirty="0" err="1" smtClean="0"/>
              <a:t>인코딩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 smtClean="0"/>
              <a:t>대리자 </a:t>
            </a:r>
            <a:r>
              <a:rPr lang="ko-KR" altLang="en-US" sz="2000" dirty="0" err="1" smtClean="0"/>
              <a:t>인코딩은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다음과 같이 이루어 진다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4 </a:t>
            </a:r>
            <a:r>
              <a:rPr lang="ko-KR" altLang="en-US" sz="2000" dirty="0"/>
              <a:t>바이트 </a:t>
            </a:r>
            <a:r>
              <a:rPr lang="ko-KR" altLang="en-US" sz="2000" dirty="0" err="1"/>
              <a:t>순서열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11110nnn 10nnnnnn 10nmmmm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10mmmmm</a:t>
            </a:r>
            <a:r>
              <a:rPr lang="ko-KR" altLang="en-US" sz="2000" dirty="0"/>
              <a:t>은 </a:t>
            </a:r>
            <a:r>
              <a:rPr lang="en-US" altLang="ko-KR" sz="2000" dirty="0" smtClean="0"/>
              <a:t>U+D800 </a:t>
            </a:r>
            <a:r>
              <a:rPr lang="en-US" altLang="ko-KR" sz="2000" dirty="0"/>
              <a:t>+ N, </a:t>
            </a:r>
            <a:r>
              <a:rPr lang="en-US" altLang="ko-KR" sz="2000" dirty="0" smtClean="0"/>
              <a:t>U+DC00 </a:t>
            </a:r>
            <a:r>
              <a:rPr lang="en-US" altLang="ko-KR" sz="2000" dirty="0"/>
              <a:t>+ M </a:t>
            </a:r>
            <a:r>
              <a:rPr lang="ko-KR" altLang="en-US" sz="2000" dirty="0"/>
              <a:t>쌍으로 </a:t>
            </a:r>
            <a:r>
              <a:rPr lang="ko-KR" altLang="en-US" sz="2000" dirty="0" err="1"/>
              <a:t>인코딩되는데</a:t>
            </a:r>
            <a:r>
              <a:rPr lang="ko-KR" altLang="en-US" sz="2000" dirty="0"/>
              <a:t> 여기서 </a:t>
            </a:r>
            <a:r>
              <a:rPr lang="en-US" altLang="ko-KR" sz="2000" dirty="0"/>
              <a:t>N</a:t>
            </a:r>
            <a:r>
              <a:rPr lang="ko-KR" altLang="en-US" sz="2000" dirty="0"/>
              <a:t>과 </a:t>
            </a:r>
            <a:r>
              <a:rPr lang="en-US" altLang="ko-KR" sz="2000" dirty="0" smtClean="0"/>
              <a:t>M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각각 </a:t>
            </a:r>
            <a:r>
              <a:rPr lang="en-US" altLang="ko-KR" sz="2000" dirty="0"/>
              <a:t>4 </a:t>
            </a:r>
            <a:r>
              <a:rPr lang="ko-KR" altLang="en-US" sz="2000" dirty="0"/>
              <a:t>바이트 </a:t>
            </a:r>
            <a:r>
              <a:rPr lang="en-US" altLang="ko-KR" sz="2000" dirty="0" smtClean="0"/>
              <a:t>utf-8 </a:t>
            </a:r>
            <a:r>
              <a:rPr lang="ko-KR" altLang="en-US" sz="2000" dirty="0" err="1"/>
              <a:t>순서열에서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인코딩된</a:t>
            </a:r>
            <a:r>
              <a:rPr lang="ko-KR" altLang="en-US" sz="2000" dirty="0"/>
              <a:t> </a:t>
            </a:r>
            <a:r>
              <a:rPr lang="en-US" altLang="ko-KR" sz="2000" dirty="0"/>
              <a:t>20</a:t>
            </a:r>
            <a:r>
              <a:rPr lang="ko-KR" altLang="en-US" sz="2000" dirty="0"/>
              <a:t>비트 문자의 상위 </a:t>
            </a:r>
            <a:r>
              <a:rPr lang="en-US" altLang="ko-KR" sz="2000" dirty="0"/>
              <a:t>10</a:t>
            </a:r>
            <a:r>
              <a:rPr lang="ko-KR" altLang="en-US" sz="2000" dirty="0"/>
              <a:t>비트와 </a:t>
            </a:r>
            <a:r>
              <a:rPr lang="ko-KR" altLang="en-US" sz="2000" dirty="0" smtClean="0"/>
              <a:t>하위 </a:t>
            </a:r>
            <a:r>
              <a:rPr lang="en-US" altLang="ko-KR" sz="2000" dirty="0" smtClean="0"/>
              <a:t>10</a:t>
            </a:r>
            <a:r>
              <a:rPr lang="ko-KR" altLang="en-US" sz="2000" dirty="0" err="1"/>
              <a:t>비트를</a:t>
            </a:r>
            <a:r>
              <a:rPr lang="ko-KR" altLang="en-US" sz="2000" dirty="0"/>
              <a:t> 나타낸다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5 </a:t>
            </a:r>
            <a:r>
              <a:rPr lang="ko-KR" altLang="en-US" sz="2000" dirty="0"/>
              <a:t>바이트와 </a:t>
            </a:r>
            <a:r>
              <a:rPr lang="en-US" altLang="ko-KR" sz="2000" dirty="0"/>
              <a:t>6 </a:t>
            </a:r>
            <a:r>
              <a:rPr lang="ko-KR" altLang="en-US" sz="2000" dirty="0"/>
              <a:t>바이트 </a:t>
            </a:r>
            <a:r>
              <a:rPr lang="en-US" altLang="ko-KR" sz="2000" dirty="0"/>
              <a:t>UfF-8 </a:t>
            </a:r>
            <a:r>
              <a:rPr lang="ko-KR" altLang="en-US" sz="2000" dirty="0" err="1"/>
              <a:t>순서열</a:t>
            </a:r>
            <a:r>
              <a:rPr lang="en-US" altLang="ko-KR" sz="2000" dirty="0"/>
              <a:t>(</a:t>
            </a:r>
            <a:r>
              <a:rPr lang="ko-KR" altLang="en-US" sz="2000" dirty="0"/>
              <a:t>시작 비트 </a:t>
            </a:r>
            <a:r>
              <a:rPr lang="ko-KR" altLang="en-US" sz="2000" dirty="0" err="1"/>
              <a:t>순서열이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각각 </a:t>
            </a:r>
            <a:r>
              <a:rPr lang="en-US" altLang="ko-KR" sz="2000" dirty="0" smtClean="0"/>
              <a:t>111110</a:t>
            </a:r>
            <a:r>
              <a:rPr lang="ko-KR" altLang="en-US" sz="2000" dirty="0"/>
              <a:t>과 </a:t>
            </a:r>
            <a:r>
              <a:rPr lang="en-US" altLang="ko-KR" sz="2000" dirty="0"/>
              <a:t>1111110)</a:t>
            </a:r>
            <a:r>
              <a:rPr lang="ko-KR" altLang="en-US" sz="2000" dirty="0"/>
              <a:t>은 길이가 최대 </a:t>
            </a:r>
            <a:r>
              <a:rPr lang="en-US" altLang="ko-KR" sz="2000" dirty="0"/>
              <a:t>32 </a:t>
            </a:r>
            <a:r>
              <a:rPr lang="ko-KR" altLang="en-US" sz="2000" dirty="0"/>
              <a:t>비트인 문자 값을 </a:t>
            </a:r>
            <a:r>
              <a:rPr lang="ko-KR" altLang="en-US" sz="2000" dirty="0" err="1" smtClean="0"/>
              <a:t>인코딩하는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 </a:t>
            </a:r>
            <a:r>
              <a:rPr lang="ko-KR" altLang="en-US" sz="2000" dirty="0" smtClean="0"/>
              <a:t>사용된다</a:t>
            </a:r>
            <a:r>
              <a:rPr lang="en-US" altLang="ko-KR" sz="2000" dirty="0"/>
              <a:t>. </a:t>
            </a:r>
            <a:r>
              <a:rPr lang="ko-KR" altLang="en-US" sz="2000" dirty="0" err="1" smtClean="0"/>
              <a:t>파이썬에서는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현재 이 </a:t>
            </a:r>
            <a:r>
              <a:rPr lang="ko-KR" altLang="en-US" sz="2000" dirty="0" smtClean="0"/>
              <a:t>값들을 </a:t>
            </a:r>
            <a:r>
              <a:rPr lang="ko-KR" altLang="en-US" sz="2000" dirty="0"/>
              <a:t>지원하지 </a:t>
            </a:r>
            <a:r>
              <a:rPr lang="ko-KR" altLang="en-US" sz="2000" dirty="0" smtClean="0"/>
              <a:t>않기 때문에 </a:t>
            </a:r>
            <a:r>
              <a:rPr lang="ko-KR" altLang="en-US" sz="2000" dirty="0" err="1"/>
              <a:t>인코딩된</a:t>
            </a:r>
            <a:r>
              <a:rPr lang="ko-KR" altLang="en-US" sz="2000" dirty="0"/>
              <a:t> 데이터 </a:t>
            </a:r>
            <a:r>
              <a:rPr lang="ko-KR" altLang="en-US" sz="2000" dirty="0" err="1"/>
              <a:t>스트림에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나타날 </a:t>
            </a:r>
            <a:r>
              <a:rPr lang="ko-KR" altLang="en-US" sz="2000" dirty="0"/>
              <a:t>경우 </a:t>
            </a:r>
            <a:r>
              <a:rPr lang="en-US" altLang="ko-KR" sz="2000" dirty="0" err="1"/>
              <a:t>UnicodeError</a:t>
            </a:r>
            <a:r>
              <a:rPr lang="en-US" altLang="ko-KR" sz="2000" dirty="0"/>
              <a:t> </a:t>
            </a:r>
            <a:r>
              <a:rPr lang="ko-KR" altLang="en-US" sz="2000" dirty="0"/>
              <a:t>예외가 발생한다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0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 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5258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‘</a:t>
            </a:r>
            <a:r>
              <a:rPr lang="en-US" altLang="ko-KR" sz="2400" b="1" dirty="0" smtClean="0"/>
              <a:t>utf</a:t>
            </a:r>
            <a:r>
              <a:rPr lang="en-US" altLang="ko-KR" sz="2400" b="1" dirty="0" smtClean="0"/>
              <a:t>-8</a:t>
            </a:r>
            <a:r>
              <a:rPr lang="en-US" altLang="ko-KR" sz="2400" b="1" dirty="0" smtClean="0"/>
              <a:t>’ </a:t>
            </a:r>
            <a:r>
              <a:rPr lang="ko-KR" altLang="en-US" sz="2400" b="1" dirty="0" err="1" smtClean="0"/>
              <a:t>인코딩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en-US" altLang="ko-KR" sz="2000" dirty="0" smtClean="0"/>
              <a:t>UTF-8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인코딩은</a:t>
            </a:r>
            <a:r>
              <a:rPr lang="ko-KR" altLang="en-US" sz="2000" dirty="0"/>
              <a:t> 오래된 소프트웨어에서도 사용할 수 있게 </a:t>
            </a:r>
            <a:r>
              <a:rPr lang="ko-KR" altLang="en-US" sz="2000" dirty="0"/>
              <a:t>하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유용한 </a:t>
            </a:r>
            <a:r>
              <a:rPr lang="ko-KR" altLang="en-US" sz="2000" dirty="0" smtClean="0"/>
              <a:t>속성을 몇 </a:t>
            </a:r>
            <a:r>
              <a:rPr lang="ko-KR" altLang="en-US" sz="2000" dirty="0"/>
              <a:t>가지 갖고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첫 </a:t>
            </a:r>
            <a:r>
              <a:rPr lang="ko-KR" altLang="en-US" sz="2000" dirty="0"/>
              <a:t>번째로 </a:t>
            </a:r>
            <a:r>
              <a:rPr lang="ko-KR" altLang="en-US" sz="2000" b="1" dirty="0"/>
              <a:t>표준 </a:t>
            </a:r>
            <a:r>
              <a:rPr lang="en-US" altLang="ko-KR" sz="2000" b="1" dirty="0"/>
              <a:t>ASCII </a:t>
            </a:r>
            <a:r>
              <a:rPr lang="ko-KR" altLang="en-US" sz="2000" b="1" dirty="0"/>
              <a:t>문자는 표준 </a:t>
            </a:r>
            <a:r>
              <a:rPr lang="ko-KR" altLang="en-US" sz="2000" b="1" dirty="0" err="1"/>
              <a:t>인코딩</a:t>
            </a:r>
            <a:r>
              <a:rPr lang="ko-KR" altLang="en-US" sz="2000" b="1" dirty="0"/>
              <a:t> 안에서 표현</a:t>
            </a:r>
            <a:r>
              <a:rPr lang="ko-KR" altLang="en-US" sz="2000" dirty="0"/>
              <a:t>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따라서 </a:t>
            </a:r>
            <a:r>
              <a:rPr lang="en-US" altLang="ko-KR" sz="2000" dirty="0" smtClean="0"/>
              <a:t>utf-8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인코딩된</a:t>
            </a:r>
            <a:r>
              <a:rPr lang="ko-KR" altLang="en-US" sz="2000" dirty="0"/>
              <a:t> </a:t>
            </a:r>
            <a:r>
              <a:rPr lang="en-US" altLang="ko-KR" sz="2000" dirty="0"/>
              <a:t>ASCII </a:t>
            </a:r>
            <a:r>
              <a:rPr lang="ko-KR" altLang="en-US" sz="2000" dirty="0"/>
              <a:t>문자열과 전통적인 </a:t>
            </a:r>
            <a:r>
              <a:rPr lang="en-US" altLang="ko-KR" sz="2000" dirty="0"/>
              <a:t>ASCII </a:t>
            </a:r>
            <a:r>
              <a:rPr lang="ko-KR" altLang="en-US" sz="2000" dirty="0"/>
              <a:t>코드를 </a:t>
            </a:r>
            <a:r>
              <a:rPr lang="ko-KR" altLang="en-US" sz="2000" dirty="0" smtClean="0"/>
              <a:t>구별 할 </a:t>
            </a:r>
            <a:r>
              <a:rPr lang="ko-KR" altLang="en-US" sz="2000" dirty="0"/>
              <a:t>수 없다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두 </a:t>
            </a:r>
            <a:r>
              <a:rPr lang="ko-KR" altLang="en-US" sz="2000" dirty="0"/>
              <a:t>번째로 </a:t>
            </a:r>
            <a:r>
              <a:rPr lang="en-US" altLang="ko-KR" sz="2000" b="1" dirty="0" smtClean="0"/>
              <a:t>utf-8</a:t>
            </a:r>
            <a:r>
              <a:rPr lang="ko-KR" altLang="en-US" sz="2000" b="1" dirty="0" smtClean="0"/>
              <a:t>은 </a:t>
            </a:r>
            <a:r>
              <a:rPr lang="ko-KR" altLang="en-US" sz="2000" b="1" dirty="0"/>
              <a:t>다중 바이트 문자 </a:t>
            </a:r>
            <a:r>
              <a:rPr lang="ko-KR" altLang="en-US" sz="2000" b="1" dirty="0" err="1"/>
              <a:t>순서열을</a:t>
            </a:r>
            <a:r>
              <a:rPr lang="ko-KR" altLang="en-US" sz="2000" b="1" dirty="0"/>
              <a:t> 위해서 </a:t>
            </a:r>
            <a:r>
              <a:rPr lang="en-US" altLang="ko-KR" sz="2000" b="1" dirty="0"/>
              <a:t>NULL </a:t>
            </a:r>
            <a:r>
              <a:rPr lang="ko-KR" altLang="en-US" sz="2000" b="1" dirty="0"/>
              <a:t>바이트를 </a:t>
            </a:r>
            <a:r>
              <a:rPr lang="ko-KR" altLang="en-US" sz="2000" b="1" dirty="0" smtClean="0"/>
              <a:t>포함시키지 </a:t>
            </a:r>
            <a:r>
              <a:rPr lang="ko-KR" altLang="en-US" sz="2000" b="1" dirty="0"/>
              <a:t>않았다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그러므로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로 끝나는 </a:t>
            </a:r>
            <a:r>
              <a:rPr lang="en-US" altLang="ko-KR" sz="2000" dirty="0"/>
              <a:t>8</a:t>
            </a:r>
            <a:r>
              <a:rPr lang="ko-KR" altLang="en-US" sz="2000" dirty="0" smtClean="0"/>
              <a:t>비트 문자열을 기대하는 </a:t>
            </a:r>
            <a:r>
              <a:rPr lang="en-US" altLang="ko-KR" sz="2000" dirty="0"/>
              <a:t>c </a:t>
            </a:r>
            <a:r>
              <a:rPr lang="ko-KR" altLang="en-US" sz="2000" dirty="0" smtClean="0"/>
              <a:t>라이브러리나 프로그램에 </a:t>
            </a:r>
            <a:r>
              <a:rPr lang="ko-KR" altLang="en-US" sz="2000" dirty="0"/>
              <a:t>기반한 기존의 </a:t>
            </a:r>
            <a:r>
              <a:rPr lang="ko-KR" altLang="en-US" sz="2000" dirty="0" smtClean="0"/>
              <a:t>소프트웨어에서도 </a:t>
            </a:r>
            <a:r>
              <a:rPr lang="en-US" altLang="ko-KR" sz="2000" dirty="0" smtClean="0"/>
              <a:t>utf-8 </a:t>
            </a:r>
            <a:r>
              <a:rPr lang="ko-KR" altLang="en-US" sz="2000" dirty="0"/>
              <a:t>문자열을 사용할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마지막으로 </a:t>
            </a:r>
            <a:r>
              <a:rPr lang="en-US" altLang="ko-KR" sz="2000" b="1" dirty="0" smtClean="0"/>
              <a:t>utf-8 </a:t>
            </a:r>
            <a:r>
              <a:rPr lang="ko-KR" altLang="en-US" sz="2000" b="1" dirty="0" err="1"/>
              <a:t>인코딩은</a:t>
            </a:r>
            <a:r>
              <a:rPr lang="ko-KR" altLang="en-US" sz="2000" b="1" dirty="0"/>
              <a:t> 문자열의 사전 순서를 지킨다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즉</a:t>
            </a:r>
            <a:r>
              <a:rPr lang="en-US" altLang="ko-KR" sz="2000" dirty="0"/>
              <a:t>, 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가 유니코드 </a:t>
            </a:r>
            <a:r>
              <a:rPr lang="ko-KR" altLang="en-US" sz="2000" dirty="0" smtClean="0"/>
              <a:t>문자열이고 </a:t>
            </a:r>
            <a:r>
              <a:rPr lang="en-US" altLang="ko-KR" sz="2000" dirty="0" smtClean="0"/>
              <a:t>a &lt; </a:t>
            </a:r>
            <a:r>
              <a:rPr lang="en-US" altLang="ko-KR" sz="2000" dirty="0"/>
              <a:t>b</a:t>
            </a:r>
            <a:r>
              <a:rPr lang="ko-KR" altLang="en-US" sz="2000" dirty="0"/>
              <a:t>이면</a:t>
            </a:r>
            <a:r>
              <a:rPr lang="en-US" altLang="ko-KR" sz="2000" dirty="0"/>
              <a:t>, 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를 </a:t>
            </a:r>
            <a:r>
              <a:rPr lang="en-US" altLang="ko-KR" sz="2000" dirty="0" smtClean="0"/>
              <a:t>utf-8</a:t>
            </a:r>
            <a:r>
              <a:rPr lang="ko-KR" altLang="en-US" sz="2000" dirty="0"/>
              <a:t>로 변경하여도 </a:t>
            </a:r>
            <a:r>
              <a:rPr lang="en-US" altLang="ko-KR" sz="2000" dirty="0"/>
              <a:t>a &lt; b</a:t>
            </a:r>
            <a:r>
              <a:rPr lang="ko-KR" altLang="en-US" sz="2000" dirty="0"/>
              <a:t>가 유지된다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그러므로 </a:t>
            </a:r>
            <a:r>
              <a:rPr lang="en-US" altLang="ko-KR" sz="2000" dirty="0"/>
              <a:t>8 </a:t>
            </a:r>
            <a:r>
              <a:rPr lang="ko-KR" altLang="en-US" sz="2000" dirty="0" smtClean="0"/>
              <a:t>비트 문자열에 </a:t>
            </a:r>
            <a:r>
              <a:rPr lang="ko-KR" altLang="en-US" sz="2000" dirty="0"/>
              <a:t>대해서 쓰여진 정렬 알고리즘이나 기타 순서를 정하는 알고리즘도 </a:t>
            </a:r>
            <a:r>
              <a:rPr lang="en-US" altLang="ko-KR" sz="2000" dirty="0" smtClean="0"/>
              <a:t>utf-8 </a:t>
            </a:r>
            <a:r>
              <a:rPr lang="ko-KR" altLang="en-US" sz="2000" dirty="0" smtClean="0"/>
              <a:t>에 대해서 잘 작동한다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955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영속화와 </a:t>
            </a:r>
            <a:r>
              <a:rPr lang="en-US" altLang="ko-KR" dirty="0" smtClean="0"/>
              <a:t>pickle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4231635"/>
            <a:ext cx="10515600" cy="1440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pickle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SomeObject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open(filename, '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wb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pickle.dump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f)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f.close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261805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객체의 내용을 파일에 저장하거나 복원해야 할 일이 종종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이를 </a:t>
            </a:r>
            <a:r>
              <a:rPr lang="ko-KR" altLang="en-US" sz="2000" dirty="0"/>
              <a:t>위한 한 </a:t>
            </a:r>
            <a:r>
              <a:rPr lang="ko-KR" altLang="en-US" sz="2000" dirty="0" smtClean="0"/>
              <a:t>가지 방법으로 특수한 포맷에 </a:t>
            </a:r>
            <a:r>
              <a:rPr lang="ko-KR" altLang="en-US" sz="2000" dirty="0"/>
              <a:t>따라서 파일에서 데이터를 </a:t>
            </a:r>
            <a:r>
              <a:rPr lang="ko-KR" altLang="en-US" sz="2000" dirty="0" smtClean="0"/>
              <a:t>읽고 쓰는 함수 한 쌍을 작성하는 </a:t>
            </a:r>
            <a:r>
              <a:rPr lang="ko-KR" altLang="en-US" sz="2000" dirty="0"/>
              <a:t>것을 생각해볼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아니면 </a:t>
            </a:r>
            <a:r>
              <a:rPr lang="en-US" altLang="ko-KR" sz="2000" dirty="0"/>
              <a:t>pickle</a:t>
            </a:r>
            <a:r>
              <a:rPr lang="ko-KR" altLang="en-US" sz="2000" dirty="0"/>
              <a:t>과 </a:t>
            </a:r>
            <a:r>
              <a:rPr lang="en-US" altLang="ko-KR" sz="2000" dirty="0"/>
              <a:t>shelve </a:t>
            </a:r>
            <a:r>
              <a:rPr lang="ko-KR" altLang="en-US" sz="2000" dirty="0" smtClean="0"/>
              <a:t>모듈을 사용할 </a:t>
            </a:r>
            <a:r>
              <a:rPr lang="ko-KR" altLang="en-US" sz="2000" dirty="0"/>
              <a:t>수도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pickle </a:t>
            </a:r>
            <a:r>
              <a:rPr lang="ko-KR" altLang="en-US" sz="2000" dirty="0" smtClean="0"/>
              <a:t>모듈은 </a:t>
            </a:r>
            <a:r>
              <a:rPr lang="ko-KR" altLang="en-US" sz="2000" dirty="0"/>
              <a:t>객체를 파일에 썼다가 </a:t>
            </a:r>
            <a:r>
              <a:rPr lang="ko-KR" altLang="en-US" sz="2000" dirty="0"/>
              <a:t>나</a:t>
            </a:r>
            <a:r>
              <a:rPr lang="ko-KR" altLang="en-US" sz="2000" dirty="0" smtClean="0"/>
              <a:t>중에 </a:t>
            </a:r>
            <a:r>
              <a:rPr lang="ko-KR" altLang="en-US" sz="2000" dirty="0"/>
              <a:t>복원할 수 있도록 객체를 </a:t>
            </a:r>
            <a:r>
              <a:rPr lang="ko-KR" altLang="en-US" sz="2000" dirty="0" smtClean="0"/>
              <a:t>바이트의 </a:t>
            </a:r>
            <a:r>
              <a:rPr lang="ko-KR" altLang="en-US" sz="2000" dirty="0" err="1"/>
              <a:t>스트림으로</a:t>
            </a:r>
            <a:r>
              <a:rPr lang="ko-KR" altLang="en-US" sz="2000" dirty="0"/>
              <a:t> 직렬화한다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pickle</a:t>
            </a:r>
            <a:r>
              <a:rPr lang="ko-KR" altLang="en-US" sz="2000" dirty="0"/>
              <a:t>의 인터페이스는 </a:t>
            </a:r>
            <a:r>
              <a:rPr lang="en-US" altLang="ko-KR" sz="2000" dirty="0" smtClean="0"/>
              <a:t>dump</a:t>
            </a:r>
            <a:r>
              <a:rPr lang="en-US" altLang="ko-KR" sz="2000" dirty="0"/>
              <a:t>( )</a:t>
            </a:r>
            <a:r>
              <a:rPr lang="ko-KR" altLang="en-US" sz="2000" dirty="0"/>
              <a:t>와 </a:t>
            </a:r>
            <a:r>
              <a:rPr lang="en-US" altLang="ko-KR" sz="2000" dirty="0"/>
              <a:t>load() </a:t>
            </a:r>
            <a:r>
              <a:rPr lang="ko-KR" altLang="en-US" sz="2000" dirty="0"/>
              <a:t>연산 두 개로 </a:t>
            </a:r>
            <a:r>
              <a:rPr lang="ko-KR" altLang="en-US" sz="2000" dirty="0" smtClean="0"/>
              <a:t>간단히 구성되어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56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영속화와 </a:t>
            </a:r>
            <a:r>
              <a:rPr lang="en-US" altLang="ko-KR" dirty="0" smtClean="0"/>
              <a:t>pickle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2"/>
            <a:ext cx="10515600" cy="42618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객체를 복원하려면 </a:t>
            </a:r>
            <a:r>
              <a:rPr lang="ko-KR" altLang="en-US" sz="2000" dirty="0"/>
              <a:t>다음코드처럼 하면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820353"/>
            <a:ext cx="10515600" cy="127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pickle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open(filename, '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pickle.load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(f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f.close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3195978"/>
            <a:ext cx="10515600" cy="127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객체 </a:t>
            </a:r>
            <a:r>
              <a:rPr lang="ko-KR" altLang="en-US" sz="2000" dirty="0" err="1"/>
              <a:t>순서열을</a:t>
            </a:r>
            <a:r>
              <a:rPr lang="ko-KR" altLang="en-US" sz="2000" dirty="0"/>
              <a:t> 저장하려면 </a:t>
            </a:r>
            <a:r>
              <a:rPr lang="ko-KR" altLang="en-US" sz="2000" dirty="0" smtClean="0"/>
              <a:t>하나씩 </a:t>
            </a:r>
            <a:r>
              <a:rPr lang="ko-KR" altLang="en-US" sz="2000" dirty="0"/>
              <a:t>차례대로 </a:t>
            </a:r>
            <a:r>
              <a:rPr lang="en-US" altLang="ko-KR" sz="2000" dirty="0"/>
              <a:t>dump( )</a:t>
            </a:r>
            <a:r>
              <a:rPr lang="ko-KR" altLang="en-US" sz="2000" dirty="0"/>
              <a:t>를 호출하면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다시 복원하려면 </a:t>
            </a:r>
            <a:r>
              <a:rPr lang="ko-KR" altLang="en-US" sz="2000" dirty="0"/>
              <a:t>비슷한 순서대로 </a:t>
            </a:r>
            <a:r>
              <a:rPr lang="en-US" altLang="ko-KR" sz="2000" dirty="0"/>
              <a:t>load( )</a:t>
            </a:r>
            <a:r>
              <a:rPr lang="ko-KR" altLang="en-US" sz="2000" dirty="0"/>
              <a:t>를 실행해주면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shelve </a:t>
            </a:r>
            <a:r>
              <a:rPr lang="ko-KR" altLang="en-US" sz="2000" dirty="0" smtClean="0"/>
              <a:t>모듈은 </a:t>
            </a:r>
            <a:r>
              <a:rPr lang="en-US" altLang="ko-KR" sz="2000" dirty="0"/>
              <a:t>pickle </a:t>
            </a:r>
            <a:r>
              <a:rPr lang="ko-KR" altLang="en-US" sz="2000" dirty="0" smtClean="0"/>
              <a:t>모듈과 </a:t>
            </a:r>
            <a:r>
              <a:rPr lang="ko-KR" altLang="en-US" sz="2000" dirty="0"/>
              <a:t>유사하지만 객체들을 사전 같은 데이터베이스에 </a:t>
            </a:r>
            <a:r>
              <a:rPr lang="ko-KR" altLang="en-US" sz="2000" dirty="0" smtClean="0"/>
              <a:t>저장한다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38200" y="4580313"/>
            <a:ext cx="10515600" cy="2130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shelve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SomeObject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shelve.open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("filename")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['key']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shelve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열기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...						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shelve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객체 저장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['key']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추출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db.close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			 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shelve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닫기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영속화와 </a:t>
            </a:r>
            <a:r>
              <a:rPr lang="en-US" altLang="ko-KR" dirty="0" smtClean="0"/>
              <a:t>pickle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48292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비록 </a:t>
            </a:r>
            <a:r>
              <a:rPr lang="en-US" altLang="ko-KR" sz="2000" dirty="0" smtClean="0"/>
              <a:t>shelve</a:t>
            </a:r>
            <a:r>
              <a:rPr lang="ko-KR" altLang="en-US" sz="2000" dirty="0"/>
              <a:t>에 의해 생성되는 객체는 사전처럼 보이지만 사전과 달리 몇 가지 </a:t>
            </a:r>
            <a:r>
              <a:rPr lang="ko-KR" altLang="en-US" sz="2000" dirty="0" smtClean="0"/>
              <a:t>제약을 </a:t>
            </a:r>
            <a:r>
              <a:rPr lang="ko-KR" altLang="en-US" sz="2000" dirty="0"/>
              <a:t>가진다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첫 </a:t>
            </a:r>
            <a:r>
              <a:rPr lang="ko-KR" altLang="en-US" sz="2000" dirty="0"/>
              <a:t>번째로 키는 반드시 문자열이어야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두 </a:t>
            </a:r>
            <a:r>
              <a:rPr lang="ko-KR" altLang="en-US" sz="2000" dirty="0"/>
              <a:t>번째로 </a:t>
            </a:r>
            <a:r>
              <a:rPr lang="en-US" altLang="ko-KR" sz="2000" dirty="0"/>
              <a:t>shelve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저장되는 </a:t>
            </a:r>
            <a:r>
              <a:rPr lang="ko-KR" altLang="en-US" sz="2000" dirty="0"/>
              <a:t>값은 반드시 </a:t>
            </a:r>
            <a:r>
              <a:rPr lang="en-US" altLang="ko-KR" sz="2000" dirty="0"/>
              <a:t>pickle</a:t>
            </a:r>
            <a:r>
              <a:rPr lang="ko-KR" altLang="en-US" sz="2000" dirty="0"/>
              <a:t>과 호환이 되어야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객체 대부분을 저장할 </a:t>
            </a:r>
            <a:r>
              <a:rPr lang="ko-KR" altLang="en-US" sz="2000" dirty="0" smtClean="0"/>
              <a:t>수 있지만 </a:t>
            </a:r>
            <a:r>
              <a:rPr lang="ko-KR" altLang="en-US" sz="2000" dirty="0"/>
              <a:t>파일이나 네트워크 연결 같이 내부 상태를 저장하는 특별한 목적에 </a:t>
            </a:r>
            <a:r>
              <a:rPr lang="ko-KR" altLang="en-US" sz="2000" dirty="0" smtClean="0"/>
              <a:t>사용되는 </a:t>
            </a:r>
            <a:r>
              <a:rPr lang="ko-KR" altLang="en-US" sz="2000" dirty="0"/>
              <a:t>객체는 </a:t>
            </a:r>
            <a:r>
              <a:rPr lang="en-US" altLang="ko-KR" sz="2000" dirty="0"/>
              <a:t>shelve</a:t>
            </a:r>
            <a:r>
              <a:rPr lang="ko-KR" altLang="en-US" sz="2000" dirty="0"/>
              <a:t>를 통해 저장하거나 복원할 수 없다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pickle</a:t>
            </a:r>
            <a:r>
              <a:rPr lang="ko-KR" altLang="en-US" sz="2000" dirty="0" smtClean="0"/>
              <a:t>에서 사용</a:t>
            </a:r>
            <a:r>
              <a:rPr lang="ko-KR" altLang="en-US" sz="2000" dirty="0"/>
              <a:t>하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데이터 </a:t>
            </a:r>
            <a:r>
              <a:rPr lang="ko-KR" altLang="en-US" sz="2000" dirty="0" smtClean="0"/>
              <a:t>포맷은 </a:t>
            </a:r>
            <a:r>
              <a:rPr lang="ko-KR" altLang="en-US" sz="2000" dirty="0" err="1" smtClean="0"/>
              <a:t>파이썬에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특화되어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이 </a:t>
            </a:r>
            <a:r>
              <a:rPr lang="ko-KR" altLang="en-US" sz="2000" dirty="0" smtClean="0"/>
              <a:t>포맷은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버전이 바뀌면서 점차 진화해왔다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dump(</a:t>
            </a:r>
            <a:r>
              <a:rPr lang="en-US" altLang="ko-KR" sz="2000" dirty="0" err="1" smtClean="0"/>
              <a:t>obj</a:t>
            </a:r>
            <a:r>
              <a:rPr lang="en-US" altLang="ko-KR" sz="2000" dirty="0"/>
              <a:t>, file, protocol) </a:t>
            </a:r>
            <a:r>
              <a:rPr lang="ko-KR" altLang="en-US" sz="2000" dirty="0"/>
              <a:t>연산에 추가 </a:t>
            </a:r>
            <a:r>
              <a:rPr lang="ko-KR" altLang="en-US" sz="2000" dirty="0" smtClean="0"/>
              <a:t>프로토콜 </a:t>
            </a:r>
            <a:r>
              <a:rPr lang="ko-KR" altLang="en-US" sz="2000" dirty="0"/>
              <a:t>매개변수를 주어서 저장 프로토콜을 선택할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기본으로 </a:t>
            </a:r>
            <a:r>
              <a:rPr lang="ko-KR" altLang="en-US" sz="2000" dirty="0"/>
              <a:t>프로토콜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사용된다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이는 </a:t>
            </a:r>
            <a:r>
              <a:rPr lang="ko-KR" altLang="en-US" sz="2000" dirty="0"/>
              <a:t>가장 오래된 </a:t>
            </a:r>
            <a:r>
              <a:rPr lang="en-US" altLang="ko-KR" sz="2000" dirty="0"/>
              <a:t>pickle </a:t>
            </a:r>
            <a:r>
              <a:rPr lang="ko-KR" altLang="en-US" sz="2000" dirty="0"/>
              <a:t>데이터 </a:t>
            </a:r>
            <a:r>
              <a:rPr lang="ko-KR" altLang="en-US" sz="2000" dirty="0" smtClean="0"/>
              <a:t>포맷으로 </a:t>
            </a:r>
            <a:r>
              <a:rPr lang="ko-KR" altLang="en-US" sz="2000" dirty="0"/>
              <a:t>거의 모든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버전에서 사용할 </a:t>
            </a:r>
            <a:r>
              <a:rPr lang="ko-KR" altLang="en-US" sz="2000" dirty="0"/>
              <a:t>수 있도록 객체를 저장한다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5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영속화와 </a:t>
            </a:r>
            <a:r>
              <a:rPr lang="en-US" altLang="ko-KR" dirty="0" smtClean="0"/>
              <a:t>pickle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108851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이 </a:t>
            </a:r>
            <a:r>
              <a:rPr lang="ko-KR" altLang="en-US" sz="2000" dirty="0" smtClean="0"/>
              <a:t>포맷은 </a:t>
            </a:r>
            <a:r>
              <a:rPr lang="ko-KR" altLang="en-US" sz="2000" dirty="0"/>
              <a:t>좀 더 최신 </a:t>
            </a:r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지원하는 </a:t>
            </a:r>
            <a:r>
              <a:rPr lang="en-US" altLang="ko-KR" sz="2000" dirty="0"/>
              <a:t>slot </a:t>
            </a:r>
            <a:r>
              <a:rPr lang="ko-KR" altLang="en-US" sz="2000" dirty="0"/>
              <a:t>같은 </a:t>
            </a:r>
            <a:r>
              <a:rPr lang="ko-KR" altLang="en-US" sz="2000" dirty="0" err="1"/>
              <a:t>시용자</a:t>
            </a:r>
            <a:r>
              <a:rPr lang="ko-KR" altLang="en-US" sz="2000" dirty="0"/>
              <a:t> 정의 클래스 관련 기능과 호환되지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프로토콜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좀 더 효율적인 이진 데이터 표현을 위해 </a:t>
            </a:r>
            <a:r>
              <a:rPr lang="ko-KR" altLang="en-US" sz="2000" dirty="0" smtClean="0"/>
              <a:t>사용된다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838200" y="2443942"/>
            <a:ext cx="10515600" cy="2130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pickle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SomeObject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open(filename, '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wb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pickle.dump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f, 2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프로토콜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를 사용하여 저장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pickle.dump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f,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pickle.HIGHEST_PROTOCOL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가장 최신 프로토콜을 사용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f.close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4703775"/>
            <a:ext cx="10515600" cy="108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load( )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사용하여 </a:t>
            </a:r>
            <a:r>
              <a:rPr lang="ko-KR" altLang="en-US" sz="2000" dirty="0"/>
              <a:t>객체를 복원할 때는 프로토콜을 지정할 필요가 없다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내부적으로 사용되는 프로토콜이 </a:t>
            </a:r>
            <a:r>
              <a:rPr lang="ko-KR" altLang="en-US" sz="2000" dirty="0"/>
              <a:t>파일 자체에 저장되어 있기 </a:t>
            </a:r>
            <a:r>
              <a:rPr lang="ko-KR" altLang="en-US" sz="2000" dirty="0" smtClean="0"/>
              <a:t>때문이다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438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영속화와 </a:t>
            </a:r>
            <a:r>
              <a:rPr lang="en-US" altLang="ko-KR" dirty="0" smtClean="0"/>
              <a:t>pickle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2"/>
            <a:ext cx="10515600" cy="67287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비슷하게 </a:t>
            </a:r>
            <a:r>
              <a:rPr lang="en-US" altLang="ko-KR" sz="2000" dirty="0"/>
              <a:t>shelve</a:t>
            </a:r>
            <a:r>
              <a:rPr lang="ko-KR" altLang="en-US" sz="2000" dirty="0"/>
              <a:t>에서도 다음과 같이 특정한 </a:t>
            </a:r>
            <a:r>
              <a:rPr lang="en-US" altLang="ko-KR" sz="2000" dirty="0"/>
              <a:t>pickle </a:t>
            </a:r>
            <a:r>
              <a:rPr lang="ko-KR" altLang="en-US" sz="2000" dirty="0"/>
              <a:t>프로토콜을 사용해서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객체를 저장하게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060853"/>
            <a:ext cx="10515600" cy="800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shelve</a:t>
            </a: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shelve.open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(filename, protocol=2)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3053941"/>
            <a:ext cx="10515600" cy="366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보통 사용자 정의 객체에서 </a:t>
            </a:r>
            <a:r>
              <a:rPr lang="en-US" altLang="ko-KR" sz="2000" dirty="0" smtClean="0"/>
              <a:t>pickle </a:t>
            </a:r>
            <a:r>
              <a:rPr lang="ko-KR" altLang="en-US" sz="2000" dirty="0"/>
              <a:t>또는 </a:t>
            </a:r>
            <a:r>
              <a:rPr lang="en-US" altLang="ko-KR" sz="2000" dirty="0"/>
              <a:t>shelve</a:t>
            </a:r>
            <a:r>
              <a:rPr lang="ko-KR" altLang="en-US" sz="2000" dirty="0"/>
              <a:t>를 사용할 때 추가로 해야 </a:t>
            </a:r>
            <a:r>
              <a:rPr lang="ko-KR" altLang="en-US" sz="2000" dirty="0" smtClean="0"/>
              <a:t>하는 일은 </a:t>
            </a:r>
            <a:r>
              <a:rPr lang="ko-KR" altLang="en-US" sz="2000" dirty="0"/>
              <a:t>없다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그러나 </a:t>
            </a:r>
            <a:r>
              <a:rPr lang="ko-KR" altLang="en-US" sz="2000" dirty="0"/>
              <a:t>특수 </a:t>
            </a:r>
            <a:r>
              <a:rPr lang="ko-KR" altLang="en-US" sz="2000" dirty="0" err="1"/>
              <a:t>메서드인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__</a:t>
            </a:r>
            <a:r>
              <a:rPr lang="en-US" altLang="ko-KR" sz="2000" dirty="0" err="1" smtClean="0"/>
              <a:t>getstate</a:t>
            </a:r>
            <a:r>
              <a:rPr lang="en-US" altLang="ko-KR" sz="2000" dirty="0" smtClean="0"/>
              <a:t>__()</a:t>
            </a:r>
            <a:r>
              <a:rPr lang="ko-KR" altLang="en-US" sz="2000" dirty="0"/>
              <a:t>와 </a:t>
            </a:r>
            <a:r>
              <a:rPr lang="en-US" altLang="ko-KR" sz="2000" dirty="0" smtClean="0"/>
              <a:t>__</a:t>
            </a:r>
            <a:r>
              <a:rPr lang="en-US" altLang="ko-KR" sz="2000" dirty="0" err="1" smtClean="0"/>
              <a:t>setstate</a:t>
            </a:r>
            <a:r>
              <a:rPr lang="en-US" altLang="ko-KR" sz="2000" dirty="0" smtClean="0"/>
              <a:t>__()</a:t>
            </a:r>
            <a:r>
              <a:rPr lang="ko-KR" altLang="en-US" sz="2000" dirty="0"/>
              <a:t>를 사용해서 </a:t>
            </a:r>
            <a:r>
              <a:rPr lang="ko-KR" altLang="en-US" sz="2000" dirty="0" err="1" smtClean="0"/>
              <a:t>피클링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과정을 도울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__</a:t>
            </a:r>
            <a:r>
              <a:rPr lang="en-US" altLang="ko-KR" sz="2000" dirty="0" err="1" smtClean="0"/>
              <a:t>getstate</a:t>
            </a:r>
            <a:r>
              <a:rPr lang="en-US" altLang="ko-KR" sz="2000" dirty="0" smtClean="0"/>
              <a:t>__( 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정의되어 있을 경우 객체의 </a:t>
            </a:r>
            <a:r>
              <a:rPr lang="ko-KR" altLang="en-US" sz="2000" dirty="0" smtClean="0"/>
              <a:t>상태를 </a:t>
            </a:r>
            <a:r>
              <a:rPr lang="ko-KR" altLang="en-US" sz="2000" dirty="0"/>
              <a:t>표현하는 값을 생성하기 위해서 </a:t>
            </a:r>
            <a:r>
              <a:rPr lang="ko-KR" altLang="en-US" sz="2000" dirty="0" smtClean="0"/>
              <a:t>호출된다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__</a:t>
            </a:r>
            <a:r>
              <a:rPr lang="en-US" altLang="ko-KR" sz="2000" dirty="0" err="1" smtClean="0"/>
              <a:t>getstate</a:t>
            </a:r>
            <a:r>
              <a:rPr lang="en-US" altLang="ko-KR" sz="2000" dirty="0" smtClean="0"/>
              <a:t>__( </a:t>
            </a:r>
            <a:r>
              <a:rPr lang="en-US" altLang="ko-KR" sz="2000" dirty="0"/>
              <a:t>)</a:t>
            </a:r>
            <a:r>
              <a:rPr lang="ko-KR" altLang="en-US" sz="2000" dirty="0"/>
              <a:t>이 반환하는 값은 </a:t>
            </a:r>
            <a:r>
              <a:rPr lang="ko-KR" altLang="en-US" sz="2000" dirty="0" smtClean="0"/>
              <a:t>보통 </a:t>
            </a:r>
            <a:r>
              <a:rPr lang="ko-KR" altLang="en-US" sz="2000" dirty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/>
              <a:t>사전이어야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__</a:t>
            </a:r>
            <a:r>
              <a:rPr lang="en-US" altLang="ko-KR" sz="2000" dirty="0" err="1" smtClean="0"/>
              <a:t>setstate</a:t>
            </a:r>
            <a:r>
              <a:rPr lang="en-US" altLang="ko-KR" sz="2000" dirty="0" smtClean="0"/>
              <a:t>__( 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언피클링하는</a:t>
            </a:r>
            <a:r>
              <a:rPr lang="ko-KR" altLang="en-US" sz="2000" dirty="0"/>
              <a:t> 동안 </a:t>
            </a:r>
            <a:r>
              <a:rPr lang="ko-KR" altLang="en-US" sz="2000" dirty="0" smtClean="0"/>
              <a:t>값을 </a:t>
            </a:r>
            <a:r>
              <a:rPr lang="ko-KR" altLang="en-US" sz="2000" dirty="0"/>
              <a:t>넘겨 받아서 객체의 상태를 복원할 수 있어야 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0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명령줄</a:t>
            </a:r>
            <a:r>
              <a:rPr lang="ko-KR" altLang="en-US" dirty="0" smtClean="0"/>
              <a:t> 옵션 읽기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2"/>
            <a:ext cx="10515600" cy="39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앞에 </a:t>
            </a:r>
            <a:r>
              <a:rPr lang="ko-KR" altLang="en-US" sz="2000" dirty="0" smtClean="0"/>
              <a:t>나온 프로그램은 다음에 </a:t>
            </a:r>
            <a:r>
              <a:rPr lang="ko-KR" altLang="en-US" sz="2000" dirty="0"/>
              <a:t>나오는 </a:t>
            </a:r>
            <a:r>
              <a:rPr lang="ko-KR" altLang="en-US" sz="2000" dirty="0" err="1"/>
              <a:t>명령줄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형식을 모두 </a:t>
            </a:r>
            <a:r>
              <a:rPr lang="ko-KR" altLang="en-US" sz="2000" dirty="0"/>
              <a:t>인식할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2012138"/>
            <a:ext cx="10515600" cy="1238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% python prog.py -o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outfile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-d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infilel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...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infileN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% python prog.py --output=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outfile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--debug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infilel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...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infileN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% python prog.py -h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% python prog.py --help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영속화와 </a:t>
            </a:r>
            <a:r>
              <a:rPr lang="en-US" altLang="ko-KR" dirty="0" smtClean="0"/>
              <a:t>pickle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142933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다음 예는 내부적으로 </a:t>
            </a:r>
            <a:r>
              <a:rPr lang="ko-KR" altLang="en-US" sz="2000" dirty="0" smtClean="0"/>
              <a:t>네트워크 </a:t>
            </a:r>
            <a:r>
              <a:rPr lang="ko-KR" altLang="en-US" sz="2000" dirty="0"/>
              <a:t>연결을 수행하는 객체에 대해서 이 </a:t>
            </a:r>
            <a:r>
              <a:rPr lang="ko-KR" altLang="en-US" sz="2000" dirty="0" err="1"/>
              <a:t>메서드들을</a:t>
            </a:r>
            <a:r>
              <a:rPr lang="ko-KR" altLang="en-US" sz="2000" dirty="0"/>
              <a:t> 어떻게 </a:t>
            </a:r>
            <a:r>
              <a:rPr lang="ko-KR" altLang="en-US" sz="2000" dirty="0" smtClean="0"/>
              <a:t>사용하는지를 보여준다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실제 </a:t>
            </a:r>
            <a:r>
              <a:rPr lang="ko-KR" altLang="en-US" sz="2000" dirty="0"/>
              <a:t>연결 자체가 </a:t>
            </a:r>
            <a:r>
              <a:rPr lang="ko-KR" altLang="en-US" sz="2000" dirty="0" err="1" smtClean="0"/>
              <a:t>피클링</a:t>
            </a:r>
            <a:r>
              <a:rPr lang="ko-KR" altLang="en-US" sz="2000" dirty="0" smtClean="0"/>
              <a:t> 될 </a:t>
            </a:r>
            <a:r>
              <a:rPr lang="ko-KR" altLang="en-US" sz="2000" dirty="0"/>
              <a:t>수는 없지만 나중에 </a:t>
            </a:r>
            <a:r>
              <a:rPr lang="ko-KR" altLang="en-US" sz="2000" dirty="0" err="1" smtClean="0"/>
              <a:t>언피클링</a:t>
            </a:r>
            <a:r>
              <a:rPr lang="ko-KR" altLang="en-US" sz="2000" dirty="0" smtClean="0"/>
              <a:t> 될 </a:t>
            </a:r>
            <a:r>
              <a:rPr lang="ko-KR" altLang="en-US" sz="2000" dirty="0"/>
              <a:t>때 연결을 </a:t>
            </a:r>
            <a:r>
              <a:rPr lang="ko-KR" altLang="en-US" sz="2000" dirty="0" smtClean="0"/>
              <a:t>다시 생성하는 </a:t>
            </a:r>
            <a:r>
              <a:rPr lang="ko-KR" altLang="en-US" sz="2000" dirty="0"/>
              <a:t>데 충분한 정보를 저장하면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838200" y="2784765"/>
            <a:ext cx="10515600" cy="33689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socket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Client(object):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init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addr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self.server_addr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addr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self.sock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socket.socket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socket.AF_INET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socket.SOCK_STREAM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self.sock.connect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addr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getstate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return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self.server_addr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__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setstate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__(self, value):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self.server_addr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value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self.sock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socket.socket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socket.AF_INET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socket.SOCK_STREAM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self.sock.connect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self.server_addr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9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영속화와 </a:t>
            </a:r>
            <a:r>
              <a:rPr lang="en-US" altLang="ko-KR" dirty="0" smtClean="0"/>
              <a:t>pickle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10515600" cy="236867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pickle</a:t>
            </a:r>
            <a:r>
              <a:rPr lang="ko-KR" altLang="en-US" sz="2000" dirty="0"/>
              <a:t>에 의해 시용되는 데이터 </a:t>
            </a:r>
            <a:r>
              <a:rPr lang="ko-KR" altLang="en-US" sz="2000" dirty="0" smtClean="0"/>
              <a:t>포맷은 </a:t>
            </a:r>
            <a:r>
              <a:rPr lang="ko-KR" altLang="en-US" sz="2000" dirty="0" err="1" smtClean="0"/>
              <a:t>파이썬에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특화되어 있기 </a:t>
            </a:r>
            <a:r>
              <a:rPr lang="ko-KR" altLang="en-US" sz="2000" dirty="0" smtClean="0"/>
              <a:t>때문에 </a:t>
            </a:r>
            <a:r>
              <a:rPr lang="ko-KR" altLang="en-US" sz="2000" dirty="0"/>
              <a:t>다른 </a:t>
            </a:r>
            <a:r>
              <a:rPr lang="ko-KR" altLang="en-US" sz="2000" dirty="0" smtClean="0"/>
              <a:t>프로그램 </a:t>
            </a:r>
            <a:r>
              <a:rPr lang="ko-KR" altLang="en-US" sz="2000" dirty="0"/>
              <a:t>언어로 작성된 응용 프로그램 사이에 데이터를 주고받는 용도로는 </a:t>
            </a:r>
            <a:r>
              <a:rPr lang="en-US" altLang="ko-KR" sz="2000" dirty="0"/>
              <a:t>pickle</a:t>
            </a:r>
            <a:r>
              <a:rPr lang="ko-KR" altLang="en-US" sz="2000" dirty="0" smtClean="0"/>
              <a:t>을 사용하지 </a:t>
            </a:r>
            <a:r>
              <a:rPr lang="ko-KR" altLang="en-US" sz="2000" dirty="0"/>
              <a:t>않는 것이 좋다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그리고 </a:t>
            </a:r>
            <a:r>
              <a:rPr lang="ko-KR" altLang="en-US" sz="2000" dirty="0"/>
              <a:t>보안 문제가 있기 때문에 신뢰하지 않는 </a:t>
            </a:r>
            <a:r>
              <a:rPr lang="ko-KR" altLang="en-US" sz="2000" dirty="0" smtClean="0"/>
              <a:t>소스에</a:t>
            </a:r>
            <a:r>
              <a:rPr lang="ko-KR" altLang="en-US" sz="2000" dirty="0"/>
              <a:t>서 온 </a:t>
            </a:r>
            <a:r>
              <a:rPr lang="ko-KR" altLang="en-US" sz="2000" dirty="0" err="1"/>
              <a:t>피클링된</a:t>
            </a:r>
            <a:r>
              <a:rPr lang="ko-KR" altLang="en-US" sz="2000" dirty="0"/>
              <a:t> 데이터를 처리하지 않도록 </a:t>
            </a:r>
            <a:r>
              <a:rPr lang="ko-KR" altLang="en-US" sz="2000" dirty="0" smtClean="0"/>
              <a:t>한다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/>
              <a:t>똑똑한 공격자라면 </a:t>
            </a:r>
            <a:r>
              <a:rPr lang="en-US" altLang="ko-KR" sz="2000" dirty="0"/>
              <a:t>pickle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데이터 포맷을 </a:t>
            </a:r>
            <a:r>
              <a:rPr lang="ko-KR" altLang="en-US" sz="2000" dirty="0"/>
              <a:t>조작해서 </a:t>
            </a:r>
            <a:r>
              <a:rPr lang="ko-KR" altLang="en-US" sz="2000" dirty="0" err="1"/>
              <a:t>언피클링을</a:t>
            </a:r>
            <a:r>
              <a:rPr lang="ko-KR" altLang="en-US" sz="2000" dirty="0"/>
              <a:t> 수행할 때 </a:t>
            </a:r>
            <a:r>
              <a:rPr lang="ko-KR" altLang="en-US" sz="2000" dirty="0" smtClean="0"/>
              <a:t>임의의 </a:t>
            </a:r>
            <a:r>
              <a:rPr lang="ko-KR" altLang="en-US" sz="2000" dirty="0"/>
              <a:t>시스템 명령을 실행하게 </a:t>
            </a:r>
            <a:r>
              <a:rPr lang="ko-KR" altLang="en-US" sz="2000" dirty="0" smtClean="0"/>
              <a:t>만들 수도 있다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73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완벽 </a:t>
            </a:r>
            <a:r>
              <a:rPr lang="ko-KR" altLang="en-US" sz="1800" dirty="0" smtClean="0"/>
              <a:t>가이드 </a:t>
            </a:r>
            <a:r>
              <a:rPr lang="en-US" altLang="ko-KR" sz="1800" dirty="0" smtClean="0"/>
              <a:t>– Ch9. </a:t>
            </a:r>
            <a:r>
              <a:rPr lang="ko-KR" altLang="en-US" sz="1800" dirty="0" smtClean="0"/>
              <a:t>입력과 출력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 변수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2"/>
            <a:ext cx="10515600" cy="39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사전인 </a:t>
            </a:r>
            <a:r>
              <a:rPr lang="en-US" altLang="ko-KR" sz="2000" dirty="0" err="1" smtClean="0"/>
              <a:t>os.environ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통해서 환경 변수에 접근할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2012137"/>
            <a:ext cx="10515600" cy="1479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os</a:t>
            </a:r>
          </a:p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path = os.environ["PATH"]</a:t>
            </a:r>
          </a:p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user = os.environ["USER"]</a:t>
            </a:r>
          </a:p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editor = os.environ["EDITOR"]</a:t>
            </a:r>
          </a:p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...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etc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...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749495"/>
            <a:ext cx="10515600" cy="39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사전인 </a:t>
            </a:r>
            <a:r>
              <a:rPr lang="en-US" altLang="ko-KR" sz="2000" dirty="0" err="1" smtClean="0"/>
              <a:t>os.environ</a:t>
            </a:r>
            <a:r>
              <a:rPr lang="ko-KR" altLang="en-US" sz="2000" dirty="0" smtClean="0"/>
              <a:t>을 </a:t>
            </a:r>
            <a:r>
              <a:rPr lang="ko-KR" altLang="en-US" sz="2000" dirty="0"/>
              <a:t>통해서 환경 변수에 접근할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38200" y="4381719"/>
            <a:ext cx="10515600" cy="556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os.environ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[“FOO”] = “BAR”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1"/>
            <a:ext cx="10515600" cy="398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내장 함수 </a:t>
            </a:r>
            <a:r>
              <a:rPr lang="en-US" altLang="ko-KR" sz="2000" dirty="0"/>
              <a:t>open(name </a:t>
            </a:r>
            <a:r>
              <a:rPr lang="en-US" altLang="ko-KR" sz="2000" dirty="0" smtClean="0"/>
              <a:t>[,mode [,</a:t>
            </a:r>
            <a:r>
              <a:rPr lang="en-US" altLang="ko-KR" sz="2000" dirty="0" err="1" smtClean="0"/>
              <a:t>bufsize</a:t>
            </a:r>
            <a:r>
              <a:rPr lang="en-US" altLang="ko-KR" sz="2000" dirty="0" smtClean="0"/>
              <a:t>]])</a:t>
            </a:r>
            <a:r>
              <a:rPr lang="ko-KR" altLang="en-US" sz="2000" dirty="0"/>
              <a:t>은 </a:t>
            </a:r>
            <a:r>
              <a:rPr lang="ko-KR" altLang="en-US" sz="2000" dirty="0" smtClean="0"/>
              <a:t>아래와 </a:t>
            </a:r>
            <a:r>
              <a:rPr lang="ko-KR" altLang="en-US" sz="2000" dirty="0"/>
              <a:t>같이 파일을 열고 파일 </a:t>
            </a:r>
            <a:r>
              <a:rPr lang="ko-KR" altLang="en-US" sz="2000" dirty="0" smtClean="0"/>
              <a:t>객체를 생성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2012138"/>
            <a:ext cx="10515600" cy="1080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open("foo")	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읽기용으로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"foo"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열기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open("foo", 'r')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읽기용으로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"foo"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열기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위와 동일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open("foo", 'w')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쓰기용으로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"foo"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열기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350941"/>
            <a:ext cx="10515600" cy="337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파일 모드로서 </a:t>
            </a:r>
            <a:r>
              <a:rPr lang="en-US" altLang="ko-KR" sz="2000" dirty="0"/>
              <a:t>r</a:t>
            </a:r>
            <a:r>
              <a:rPr lang="ko-KR" altLang="en-US" sz="2000" dirty="0"/>
              <a:t>은 읽기용</a:t>
            </a:r>
            <a:r>
              <a:rPr lang="en-US" altLang="ko-KR" sz="2000" dirty="0"/>
              <a:t>, w</a:t>
            </a:r>
            <a:r>
              <a:rPr lang="ko-KR" altLang="en-US" sz="2000" dirty="0"/>
              <a:t>는 쓰기용</a:t>
            </a:r>
            <a:r>
              <a:rPr lang="en-US" altLang="ko-KR" sz="2000" dirty="0"/>
              <a:t>, a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추가용을 </a:t>
            </a:r>
            <a:r>
              <a:rPr lang="ko-KR" altLang="en-US" sz="2000" dirty="0"/>
              <a:t>의미한다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세 가지 </a:t>
            </a:r>
            <a:r>
              <a:rPr lang="ko-KR" altLang="en-US" sz="2000" dirty="0" smtClean="0"/>
              <a:t>파일모드 </a:t>
            </a:r>
            <a:r>
              <a:rPr lang="ko-KR" altLang="en-US" sz="2000" dirty="0"/>
              <a:t>모두 텍스트 모드로 작동하고 암묵적으로 </a:t>
            </a:r>
            <a:r>
              <a:rPr lang="ko-KR" altLang="en-US" sz="2000" dirty="0" err="1"/>
              <a:t>줄바꿈</a:t>
            </a:r>
            <a:r>
              <a:rPr lang="ko-KR" altLang="en-US" sz="2000" dirty="0"/>
              <a:t> 문자 ‘</a:t>
            </a:r>
            <a:r>
              <a:rPr lang="en-US" altLang="ko-KR" sz="2000" dirty="0"/>
              <a:t>\n’</a:t>
            </a:r>
            <a:r>
              <a:rPr lang="ko-KR" altLang="en-US" sz="2000" dirty="0"/>
              <a:t>에 대한 </a:t>
            </a:r>
            <a:r>
              <a:rPr lang="ko-KR" altLang="en-US" sz="2000" dirty="0" smtClean="0"/>
              <a:t>변환을 수행하기도 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</a:t>
            </a:r>
            <a:r>
              <a:rPr lang="ko-KR" altLang="en-US" sz="2000" dirty="0"/>
              <a:t>윈도에서 ‘ </a:t>
            </a:r>
            <a:r>
              <a:rPr lang="en-US" altLang="ko-KR" sz="2000" dirty="0"/>
              <a:t>\n’</a:t>
            </a:r>
            <a:r>
              <a:rPr lang="ko-KR" altLang="en-US" sz="2000" dirty="0"/>
              <a:t>을 쓰면 실제로는 두 문자로 구성된 </a:t>
            </a:r>
            <a:r>
              <a:rPr lang="ko-KR" altLang="en-US" sz="2000" dirty="0" err="1" smtClean="0"/>
              <a:t>순서열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‘</a:t>
            </a:r>
            <a:r>
              <a:rPr lang="en-US" altLang="ko-KR" sz="2000" dirty="0"/>
              <a:t>\r\n’</a:t>
            </a:r>
            <a:r>
              <a:rPr lang="ko-KR" altLang="en-US" sz="2000" dirty="0"/>
              <a:t>이 출력된다</a:t>
            </a:r>
            <a:r>
              <a:rPr lang="en-US" altLang="ko-KR" sz="2000" dirty="0"/>
              <a:t>(</a:t>
            </a:r>
            <a:r>
              <a:rPr lang="ko-KR" altLang="en-US" sz="2000" dirty="0"/>
              <a:t>그리고 파일을 다시 읽으면 ‘</a:t>
            </a:r>
            <a:r>
              <a:rPr lang="en-US" altLang="ko-KR" sz="2000" dirty="0"/>
              <a:t>\r\n’</a:t>
            </a:r>
            <a:r>
              <a:rPr lang="ko-KR" altLang="en-US" sz="2000" dirty="0"/>
              <a:t>은 단일 ‘</a:t>
            </a:r>
            <a:r>
              <a:rPr lang="en-US" altLang="ko-KR" sz="2000" dirty="0"/>
              <a:t>\n’</a:t>
            </a:r>
            <a:r>
              <a:rPr lang="ko-KR" altLang="en-US" sz="2000" dirty="0"/>
              <a:t>으로 다시 </a:t>
            </a:r>
            <a:r>
              <a:rPr lang="ko-KR" altLang="en-US" sz="2000" dirty="0" smtClean="0"/>
              <a:t>변환된다</a:t>
            </a:r>
            <a:r>
              <a:rPr lang="en-US" altLang="ko-KR" sz="2000" dirty="0" smtClean="0"/>
              <a:t>).</a:t>
            </a:r>
          </a:p>
          <a:p>
            <a:r>
              <a:rPr lang="ko-KR" altLang="en-US" sz="2000" dirty="0" smtClean="0"/>
              <a:t>이진 </a:t>
            </a:r>
            <a:r>
              <a:rPr lang="ko-KR" altLang="en-US" sz="2000" dirty="0"/>
              <a:t>데이터를 가지고 작업을 할 경우에는 ‘</a:t>
            </a:r>
            <a:r>
              <a:rPr lang="en-US" altLang="ko-KR" sz="2000" dirty="0" err="1"/>
              <a:t>rb</a:t>
            </a:r>
            <a:r>
              <a:rPr lang="ko-KR" altLang="en-US" sz="2000" dirty="0"/>
              <a:t>’ 또는 ‘</a:t>
            </a:r>
            <a:r>
              <a:rPr lang="en-US" altLang="ko-KR" sz="2000" dirty="0" err="1"/>
              <a:t>wb</a:t>
            </a:r>
            <a:r>
              <a:rPr lang="en-US" altLang="ko-KR" sz="2000" dirty="0"/>
              <a:t>’</a:t>
            </a:r>
            <a:r>
              <a:rPr lang="ko-KR" altLang="en-US" sz="2000" dirty="0"/>
              <a:t>와 같이 파일 </a:t>
            </a:r>
            <a:r>
              <a:rPr lang="ko-KR" altLang="en-US" sz="2000" dirty="0" smtClean="0"/>
              <a:t>모드에 </a:t>
            </a:r>
            <a:r>
              <a:rPr lang="ko-KR" altLang="en-US" sz="2000" dirty="0"/>
              <a:t>‘</a:t>
            </a:r>
            <a:r>
              <a:rPr lang="en-US" altLang="ko-KR" sz="2000" dirty="0"/>
              <a:t>b’</a:t>
            </a:r>
            <a:r>
              <a:rPr lang="ko-KR" altLang="en-US" sz="2000" dirty="0"/>
              <a:t>를 추가하면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하면 </a:t>
            </a:r>
            <a:r>
              <a:rPr lang="ko-KR" altLang="en-US" sz="2000" dirty="0" err="1"/>
              <a:t>줄바꿈</a:t>
            </a:r>
            <a:r>
              <a:rPr lang="ko-KR" altLang="en-US" sz="2000" dirty="0"/>
              <a:t> 문자 변환을 수행하지 않는다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7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1"/>
            <a:ext cx="10515600" cy="536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파일을 직접 수정하려면 </a:t>
            </a:r>
            <a:r>
              <a:rPr lang="en-US" altLang="ko-KR" sz="2000" dirty="0"/>
              <a:t>r+' </a:t>
            </a:r>
            <a:r>
              <a:rPr lang="ko-KR" altLang="en-US" sz="2000" dirty="0"/>
              <a:t>또는 ‘</a:t>
            </a:r>
            <a:r>
              <a:rPr lang="en-US" altLang="ko-KR" sz="2000" dirty="0"/>
              <a:t>w+’</a:t>
            </a:r>
            <a:r>
              <a:rPr lang="ko-KR" altLang="en-US" sz="2000" dirty="0"/>
              <a:t>와 같이 플러스</a:t>
            </a:r>
            <a:r>
              <a:rPr lang="en-US" altLang="ko-KR" sz="2000" dirty="0"/>
              <a:t>(+) </a:t>
            </a:r>
            <a:r>
              <a:rPr lang="ko-KR" altLang="en-US" sz="2000" dirty="0"/>
              <a:t>문자를 추가하여 </a:t>
            </a:r>
            <a:r>
              <a:rPr lang="ko-KR" altLang="en-US" sz="2000" dirty="0" smtClean="0"/>
              <a:t>파일을 </a:t>
            </a:r>
            <a:r>
              <a:rPr lang="ko-KR" altLang="en-US" sz="2000" dirty="0"/>
              <a:t>열면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파일을 </a:t>
            </a:r>
            <a:r>
              <a:rPr lang="ko-KR" altLang="en-US" sz="2000" dirty="0"/>
              <a:t>수정 모드로 열고 나면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입력 연산을 수행하기 전에 </a:t>
            </a:r>
            <a:r>
              <a:rPr lang="ko-KR" altLang="en-US" sz="2000" dirty="0" smtClean="0"/>
              <a:t>모든 </a:t>
            </a:r>
            <a:r>
              <a:rPr lang="ko-KR" altLang="en-US" sz="2000" dirty="0"/>
              <a:t>이전 출력 연산의 결과를 </a:t>
            </a:r>
            <a:r>
              <a:rPr lang="ko-KR" altLang="en-US" sz="2000" dirty="0" smtClean="0"/>
              <a:t>내보내기만 하면 </a:t>
            </a:r>
            <a:r>
              <a:rPr lang="ko-KR" altLang="en-US" sz="2000" dirty="0"/>
              <a:t>파일에 대해 </a:t>
            </a:r>
            <a:r>
              <a:rPr lang="ko-KR" altLang="en-US" sz="2000" dirty="0" smtClean="0"/>
              <a:t>입력과 출력을 모두 수행할 </a:t>
            </a:r>
            <a:r>
              <a:rPr lang="ko-KR" altLang="en-US" sz="2000" dirty="0"/>
              <a:t>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파일을 </a:t>
            </a:r>
            <a:r>
              <a:rPr lang="ko-KR" altLang="en-US" sz="2000" dirty="0"/>
              <a:t>‘</a:t>
            </a:r>
            <a:r>
              <a:rPr lang="en-US" altLang="ko-KR" sz="2000" dirty="0"/>
              <a:t>w+</a:t>
            </a:r>
            <a:r>
              <a:rPr lang="ko-KR" altLang="en-US" sz="2000" dirty="0"/>
              <a:t>’ 모드로 </a:t>
            </a:r>
            <a:r>
              <a:rPr lang="ko-KR" altLang="en-US" sz="2000" dirty="0" smtClean="0"/>
              <a:t>열면 </a:t>
            </a:r>
            <a:r>
              <a:rPr lang="ko-KR" altLang="en-US" sz="2000" dirty="0"/>
              <a:t>파일 길이가 먼저 </a:t>
            </a:r>
            <a:r>
              <a:rPr lang="en-US" altLang="ko-KR" sz="2000" dirty="0"/>
              <a:t>0</a:t>
            </a:r>
            <a:r>
              <a:rPr lang="ko-KR" altLang="en-US" sz="2000" dirty="0" smtClean="0"/>
              <a:t>으로 줄어든다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파일을 </a:t>
            </a:r>
            <a:r>
              <a:rPr lang="en-US" altLang="ko-KR" sz="2000" dirty="0" smtClean="0"/>
              <a:t>‘U’ </a:t>
            </a:r>
            <a:r>
              <a:rPr lang="ko-KR" altLang="en-US" sz="2000" dirty="0"/>
              <a:t>또는 ‘ </a:t>
            </a:r>
            <a:r>
              <a:rPr lang="en-US" altLang="ko-KR" sz="2000" dirty="0" err="1"/>
              <a:t>rU</a:t>
            </a:r>
            <a:r>
              <a:rPr lang="en-US" altLang="ko-KR" sz="2000" dirty="0"/>
              <a:t>’</a:t>
            </a:r>
            <a:r>
              <a:rPr lang="ko-KR" altLang="en-US" sz="2000" dirty="0"/>
              <a:t>모드로 열 경우 파일을 읽을 때 보편 </a:t>
            </a:r>
            <a:r>
              <a:rPr lang="ko-KR" altLang="en-US" sz="2000" dirty="0" err="1"/>
              <a:t>줄바꿈</a:t>
            </a:r>
            <a:r>
              <a:rPr lang="ko-KR" altLang="en-US" sz="2000" dirty="0"/>
              <a:t> 문자 </a:t>
            </a:r>
            <a:r>
              <a:rPr lang="ko-KR" altLang="en-US" sz="2000" dirty="0" smtClean="0"/>
              <a:t>기능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universal newline support)</a:t>
            </a:r>
            <a:r>
              <a:rPr lang="ko-KR" altLang="en-US" sz="2000" dirty="0"/>
              <a:t>이 지원된다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기능은 다양한 파일 </a:t>
            </a:r>
            <a:r>
              <a:rPr lang="en-US" altLang="ko-KR" sz="2000" dirty="0"/>
              <a:t>I/0 </a:t>
            </a:r>
            <a:r>
              <a:rPr lang="ko-KR" altLang="en-US" sz="2000" dirty="0" smtClean="0"/>
              <a:t>함수로부터 반환되는 </a:t>
            </a:r>
            <a:r>
              <a:rPr lang="ko-KR" altLang="en-US" sz="2000" dirty="0"/>
              <a:t>문자열에서 여러 </a:t>
            </a:r>
            <a:r>
              <a:rPr lang="ko-KR" altLang="en-US" sz="2000" dirty="0" err="1"/>
              <a:t>줄바꿈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인코딩</a:t>
            </a:r>
            <a:r>
              <a:rPr lang="en-US" altLang="ko-KR" sz="2000" dirty="0"/>
              <a:t>(‘\n’, </a:t>
            </a:r>
            <a:r>
              <a:rPr lang="ko-KR" altLang="en-US" sz="2000" dirty="0"/>
              <a:t>‘</a:t>
            </a:r>
            <a:r>
              <a:rPr lang="en-US" altLang="ko-KR" sz="2000" dirty="0"/>
              <a:t>\r</a:t>
            </a:r>
            <a:r>
              <a:rPr lang="ko-KR" altLang="en-US" sz="2000" dirty="0"/>
              <a:t>’</a:t>
            </a:r>
            <a:r>
              <a:rPr lang="en-US" altLang="ko-KR" sz="2000" dirty="0"/>
              <a:t>, ‘\r\n</a:t>
            </a:r>
            <a:r>
              <a:rPr lang="ko-KR" altLang="en-US" sz="2000" dirty="0"/>
              <a:t>’ 같은</a:t>
            </a:r>
            <a:r>
              <a:rPr lang="en-US" altLang="ko-KR" sz="2000" dirty="0"/>
              <a:t>)</a:t>
            </a:r>
            <a:r>
              <a:rPr lang="ko-KR" altLang="en-US" sz="2000" dirty="0"/>
              <a:t>을 표준 문자 ‘</a:t>
            </a:r>
            <a:r>
              <a:rPr lang="en-US" altLang="ko-KR" sz="2000" dirty="0"/>
              <a:t>\n</a:t>
            </a:r>
            <a:r>
              <a:rPr lang="ko-KR" altLang="en-US" sz="2000" dirty="0" smtClean="0"/>
              <a:t>’으로 </a:t>
            </a:r>
            <a:r>
              <a:rPr lang="ko-KR" altLang="en-US" sz="2000" dirty="0"/>
              <a:t>바꾸어주기 때문에 </a:t>
            </a:r>
            <a:r>
              <a:rPr lang="ko-KR" altLang="en-US" sz="2000" dirty="0" smtClean="0"/>
              <a:t>서로 다른 플랫폼 사이에 </a:t>
            </a:r>
            <a:r>
              <a:rPr lang="ko-KR" altLang="en-US" sz="2000" dirty="0"/>
              <a:t>호환이 </a:t>
            </a:r>
            <a:r>
              <a:rPr lang="ko-KR" altLang="en-US" sz="2000" dirty="0" smtClean="0"/>
              <a:t>필요한 작업을 </a:t>
            </a:r>
            <a:r>
              <a:rPr lang="ko-KR" altLang="en-US" sz="2000" dirty="0"/>
              <a:t>수행할 </a:t>
            </a:r>
            <a:r>
              <a:rPr lang="ko-KR" altLang="en-US" sz="2000" dirty="0" smtClean="0"/>
              <a:t>때 유용하다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옵션인 매개변수 </a:t>
            </a:r>
            <a:r>
              <a:rPr lang="en-US" altLang="ko-KR" sz="2000" dirty="0" err="1" smtClean="0"/>
              <a:t>bufsize</a:t>
            </a:r>
            <a:r>
              <a:rPr lang="ko-KR" altLang="en-US" sz="2000" dirty="0" err="1" smtClean="0"/>
              <a:t>려는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파일의 </a:t>
            </a:r>
            <a:r>
              <a:rPr lang="ko-KR" altLang="en-US" sz="2000" dirty="0" err="1"/>
              <a:t>버퍼링</a:t>
            </a:r>
            <a:r>
              <a:rPr lang="ko-KR" altLang="en-US" sz="2000" dirty="0"/>
              <a:t> 방식을 지정한다</a:t>
            </a:r>
            <a:r>
              <a:rPr lang="en-US" altLang="ko-KR" sz="2000" dirty="0"/>
              <a:t>. </a:t>
            </a:r>
            <a:endParaRPr lang="en-US" altLang="ko-KR" sz="2000" dirty="0"/>
          </a:p>
          <a:p>
            <a:r>
              <a:rPr lang="en-US" altLang="ko-KR" sz="2000" dirty="0" smtClean="0"/>
              <a:t>0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버퍼링하지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않는것</a:t>
            </a:r>
            <a:r>
              <a:rPr lang="en-US" altLang="ko-KR" sz="2000" dirty="0"/>
              <a:t>, 1</a:t>
            </a:r>
            <a:r>
              <a:rPr lang="ko-KR" altLang="en-US" sz="2000" dirty="0"/>
              <a:t>은 줄 </a:t>
            </a:r>
            <a:r>
              <a:rPr lang="ko-KR" altLang="en-US" sz="2000" dirty="0" err="1"/>
              <a:t>버퍼링을</a:t>
            </a:r>
            <a:r>
              <a:rPr lang="ko-KR" altLang="en-US" sz="2000" dirty="0"/>
              <a:t> 의미하며 음수는 </a:t>
            </a:r>
            <a:r>
              <a:rPr lang="ko-KR" altLang="en-US" sz="2000" dirty="0" smtClean="0"/>
              <a:t>시스템 </a:t>
            </a:r>
            <a:r>
              <a:rPr lang="ko-KR" altLang="en-US" sz="2000" dirty="0"/>
              <a:t>기본 값의 시용을 의미한다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기타 </a:t>
            </a:r>
            <a:r>
              <a:rPr lang="ko-KR" altLang="en-US" sz="2000" dirty="0" err="1" smtClean="0"/>
              <a:t>양수값은</a:t>
            </a:r>
            <a:r>
              <a:rPr lang="ko-KR" altLang="en-US" sz="2000" dirty="0" smtClean="0"/>
              <a:t> 사용될 </a:t>
            </a:r>
            <a:r>
              <a:rPr lang="ko-KR" altLang="en-US" sz="2000" dirty="0"/>
              <a:t>대략적인 버퍼 </a:t>
            </a:r>
            <a:r>
              <a:rPr lang="ko-KR" altLang="en-US" sz="2000" dirty="0" smtClean="0"/>
              <a:t>크기를 바이트로 나타낸다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27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객체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1355431"/>
            <a:ext cx="10515600" cy="438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3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open() </a:t>
            </a:r>
            <a:r>
              <a:rPr lang="ko-KR" altLang="en-US" sz="2000" dirty="0"/>
              <a:t>함수에 </a:t>
            </a:r>
            <a:r>
              <a:rPr lang="en-US" altLang="ko-KR" sz="2000" dirty="0"/>
              <a:t>4</a:t>
            </a:r>
            <a:r>
              <a:rPr lang="ko-KR" altLang="en-US" sz="2000" dirty="0"/>
              <a:t>개의 매개변수가 추가되었고 </a:t>
            </a:r>
            <a:r>
              <a:rPr lang="en-US" altLang="ko-KR" sz="2000" b="1" dirty="0"/>
              <a:t>open(name </a:t>
            </a:r>
            <a:r>
              <a:rPr lang="en-US" altLang="ko-KR" sz="2000" b="1" dirty="0" smtClean="0"/>
              <a:t>[,mode </a:t>
            </a:r>
            <a:r>
              <a:rPr lang="en-US" altLang="ko-KR" sz="2000" b="1" dirty="0"/>
              <a:t>[, </a:t>
            </a:r>
            <a:r>
              <a:rPr lang="en-US" altLang="ko-KR" sz="2000" b="1" dirty="0" err="1"/>
              <a:t>bufsize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[,encoding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[,errors [,newline [,</a:t>
            </a:r>
            <a:r>
              <a:rPr lang="en-US" altLang="ko-KR" sz="2000" b="1" dirty="0" err="1" smtClean="0"/>
              <a:t>closefd</a:t>
            </a:r>
            <a:r>
              <a:rPr lang="en-US" altLang="ko-KR" sz="2000" b="1" dirty="0"/>
              <a:t>] ] ] ] ] ])</a:t>
            </a:r>
            <a:r>
              <a:rPr lang="en-US" altLang="ko-KR" sz="2000" dirty="0"/>
              <a:t> </a:t>
            </a:r>
            <a:r>
              <a:rPr lang="ko-KR" altLang="en-US" sz="2000" dirty="0"/>
              <a:t>형식으로 호출한다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encoding</a:t>
            </a:r>
            <a:r>
              <a:rPr lang="ko-KR" altLang="en-US" sz="2000" dirty="0"/>
              <a:t>은 ‘</a:t>
            </a:r>
            <a:r>
              <a:rPr lang="en-US" altLang="ko-KR" sz="2000" dirty="0"/>
              <a:t>utf-8' </a:t>
            </a:r>
            <a:r>
              <a:rPr lang="ko-KR" altLang="en-US" sz="2000" dirty="0"/>
              <a:t>또는 ‘</a:t>
            </a:r>
            <a:r>
              <a:rPr lang="en-US" altLang="ko-KR" sz="2000" dirty="0" err="1"/>
              <a:t>ascii</a:t>
            </a:r>
            <a:r>
              <a:rPr lang="ko-KR" altLang="en-US" sz="2000" dirty="0"/>
              <a:t>’ 같은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이름을 나타낸다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errors</a:t>
            </a:r>
            <a:r>
              <a:rPr lang="ko-KR" altLang="en-US" sz="2000" dirty="0"/>
              <a:t>논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에러에 </a:t>
            </a:r>
            <a:r>
              <a:rPr lang="ko-KR" altLang="en-US" sz="2000" dirty="0"/>
              <a:t>대한 에러 처리 정책을 </a:t>
            </a:r>
            <a:r>
              <a:rPr lang="ko-KR" altLang="en-US" sz="2000" dirty="0" smtClean="0"/>
              <a:t>나타낸다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newline</a:t>
            </a:r>
            <a:r>
              <a:rPr lang="ko-KR" altLang="en-US" sz="2000" dirty="0"/>
              <a:t>은 보편 </a:t>
            </a:r>
            <a:r>
              <a:rPr lang="ko-KR" altLang="en-US" sz="2000" dirty="0" err="1"/>
              <a:t>줄바꿈</a:t>
            </a:r>
            <a:r>
              <a:rPr lang="ko-KR" altLang="en-US" sz="2000" dirty="0"/>
              <a:t> 모드의 작동 방식을 제어하며 </a:t>
            </a:r>
            <a:r>
              <a:rPr lang="en-US" altLang="ko-KR" sz="2000" dirty="0"/>
              <a:t>None, </a:t>
            </a:r>
            <a:r>
              <a:rPr lang="ko-KR" altLang="en-US" sz="2000" dirty="0"/>
              <a:t>‘ 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‘</a:t>
            </a:r>
            <a:r>
              <a:rPr lang="en-US" altLang="ko-KR" sz="2000" dirty="0"/>
              <a:t>\n</a:t>
            </a:r>
            <a:r>
              <a:rPr lang="ko-KR" altLang="en-US" sz="2000" dirty="0"/>
              <a:t>’</a:t>
            </a:r>
            <a:r>
              <a:rPr lang="en-US" altLang="ko-KR" sz="2000" dirty="0"/>
              <a:t>, ‘\r</a:t>
            </a:r>
            <a:r>
              <a:rPr lang="ko-KR" altLang="en-US" sz="2000" dirty="0"/>
              <a:t>’</a:t>
            </a:r>
            <a:r>
              <a:rPr lang="en-US" altLang="ko-KR" sz="2000" dirty="0"/>
              <a:t>, ‘\r\n</a:t>
            </a:r>
            <a:r>
              <a:rPr lang="ko-KR" altLang="en-US" sz="2000" dirty="0"/>
              <a:t>’ 중 하나가 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None</a:t>
            </a:r>
            <a:r>
              <a:rPr lang="ko-KR" altLang="en-US" sz="2000" dirty="0"/>
              <a:t>으로 설정하면</a:t>
            </a:r>
            <a:r>
              <a:rPr lang="en-US" altLang="ko-KR" sz="2000" dirty="0"/>
              <a:t>, </a:t>
            </a:r>
            <a:r>
              <a:rPr lang="ko-KR" altLang="en-US" sz="2000" dirty="0"/>
              <a:t>‘</a:t>
            </a:r>
            <a:r>
              <a:rPr lang="en-US" altLang="ko-KR" sz="2000" dirty="0"/>
              <a:t>\n</a:t>
            </a:r>
            <a:r>
              <a:rPr lang="ko-KR" altLang="en-US" sz="2000" dirty="0"/>
              <a:t>’</a:t>
            </a:r>
            <a:r>
              <a:rPr lang="en-US" altLang="ko-KR" sz="2000" dirty="0"/>
              <a:t>, ‘\r</a:t>
            </a:r>
            <a:r>
              <a:rPr lang="ko-KR" altLang="en-US" sz="2000" dirty="0"/>
              <a:t>’</a:t>
            </a:r>
            <a:r>
              <a:rPr lang="en-US" altLang="ko-KR" sz="2000" dirty="0"/>
              <a:t>, ‘\r\n</a:t>
            </a:r>
            <a:r>
              <a:rPr lang="ko-KR" altLang="en-US" sz="2000" dirty="0"/>
              <a:t>’ </a:t>
            </a:r>
            <a:r>
              <a:rPr lang="ko-KR" altLang="en-US" sz="2000" dirty="0" smtClean="0"/>
              <a:t>형태의 줄 </a:t>
            </a:r>
            <a:r>
              <a:rPr lang="ko-KR" altLang="en-US" sz="2000" dirty="0"/>
              <a:t>끝 표시를 ‘</a:t>
            </a:r>
            <a:r>
              <a:rPr lang="en-US" altLang="ko-KR" sz="2000" dirty="0"/>
              <a:t>\n’</a:t>
            </a:r>
            <a:r>
              <a:rPr lang="ko-KR" altLang="en-US" sz="2000" dirty="0"/>
              <a:t>으로 변환한다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‘ </a:t>
            </a:r>
            <a:r>
              <a:rPr lang="ko-KR" altLang="en-US" sz="2000" dirty="0"/>
              <a:t>’</a:t>
            </a:r>
            <a:r>
              <a:rPr lang="en-US" altLang="ko-KR" sz="2000" dirty="0"/>
              <a:t>(</a:t>
            </a:r>
            <a:r>
              <a:rPr lang="ko-KR" altLang="en-US" sz="2000" dirty="0"/>
              <a:t>빈 문자열</a:t>
            </a:r>
            <a:r>
              <a:rPr lang="en-US" altLang="ko-KR" sz="2000" dirty="0"/>
              <a:t>)</a:t>
            </a:r>
            <a:r>
              <a:rPr lang="ko-KR" altLang="en-US" sz="2000" dirty="0"/>
              <a:t>로 설정할 경우 줄 끝 표시가 </a:t>
            </a:r>
            <a:r>
              <a:rPr lang="ko-KR" altLang="en-US" sz="2000" dirty="0" smtClean="0"/>
              <a:t>문자로 </a:t>
            </a:r>
            <a:r>
              <a:rPr lang="ko-KR" altLang="en-US" sz="2000" dirty="0"/>
              <a:t>인식되지만 입력 텍스트에 변환되지 않은 채로 남겨진다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줄바꿈이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기타 값을 </a:t>
            </a:r>
            <a:r>
              <a:rPr lang="ko-KR" altLang="en-US" sz="2000" dirty="0" smtClean="0"/>
              <a:t>가지면 </a:t>
            </a:r>
            <a:r>
              <a:rPr lang="ko-KR" altLang="en-US" sz="2000" dirty="0"/>
              <a:t>그것이 </a:t>
            </a:r>
            <a:r>
              <a:rPr lang="ko-KR" altLang="en-US" sz="2000" dirty="0" err="1"/>
              <a:t>줄바꿈</a:t>
            </a:r>
            <a:r>
              <a:rPr lang="ko-KR" altLang="en-US" sz="2000" dirty="0"/>
              <a:t> 문자로 사용된다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err="1" smtClean="0"/>
              <a:t>closefd</a:t>
            </a:r>
            <a:r>
              <a:rPr lang="ko-KR" altLang="en-US" sz="2000" dirty="0"/>
              <a:t>논 </a:t>
            </a:r>
            <a:r>
              <a:rPr lang="en-US" altLang="ko-KR" sz="2000" dirty="0"/>
              <a:t>close() </a:t>
            </a:r>
            <a:r>
              <a:rPr lang="ko-KR" altLang="en-US" sz="2000" dirty="0" err="1"/>
              <a:t>메서드가</a:t>
            </a:r>
            <a:r>
              <a:rPr lang="ko-KR" altLang="en-US" sz="2000" dirty="0"/>
              <a:t> 호출될 때 </a:t>
            </a:r>
            <a:r>
              <a:rPr lang="ko-KR" altLang="en-US" sz="2000" dirty="0" smtClean="0"/>
              <a:t>내부파일 </a:t>
            </a:r>
            <a:r>
              <a:rPr lang="ko-KR" altLang="en-US" sz="2000" dirty="0"/>
              <a:t>기술자</a:t>
            </a:r>
            <a:r>
              <a:rPr lang="en-US" altLang="ko-KR" sz="2000" dirty="0"/>
              <a:t>(file descriptor)</a:t>
            </a:r>
            <a:r>
              <a:rPr lang="ko-KR" altLang="en-US" sz="2000" dirty="0"/>
              <a:t>를 실제로 닫을 것인지 여부를 제어한다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값은 </a:t>
            </a:r>
            <a:r>
              <a:rPr lang="ko-KR" altLang="en-US" sz="2000" dirty="0" smtClean="0"/>
              <a:t>기본으로 </a:t>
            </a:r>
            <a:r>
              <a:rPr lang="en-US" altLang="ko-KR" sz="2000" dirty="0"/>
              <a:t>True</a:t>
            </a:r>
            <a:r>
              <a:rPr lang="ko-KR" altLang="en-US" sz="2000" dirty="0"/>
              <a:t>로 설정된다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34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5126</Words>
  <Application>Microsoft Office PowerPoint</Application>
  <PresentationFormat>와이드스크린</PresentationFormat>
  <Paragraphs>590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맑은 고딕</vt:lpstr>
      <vt:lpstr>Arial</vt:lpstr>
      <vt:lpstr>DejaVu Sans Mono</vt:lpstr>
      <vt:lpstr>Office 테마</vt:lpstr>
      <vt:lpstr>파이썬 완벽 가이드</vt:lpstr>
      <vt:lpstr>PowerPoint 프레젠테이션</vt:lpstr>
      <vt:lpstr>명령줄 옵션 읽기</vt:lpstr>
      <vt:lpstr>명령줄 옵션 읽기</vt:lpstr>
      <vt:lpstr>명령줄 옵션 읽기</vt:lpstr>
      <vt:lpstr>환경 변수</vt:lpstr>
      <vt:lpstr>파일과 파일 객체</vt:lpstr>
      <vt:lpstr>파일과 파일 객체</vt:lpstr>
      <vt:lpstr>파일과 파일 객체</vt:lpstr>
      <vt:lpstr>파일과 파일 객체</vt:lpstr>
      <vt:lpstr>파일과 파일 객체</vt:lpstr>
      <vt:lpstr>파일과 파일 객체</vt:lpstr>
      <vt:lpstr>파일과 파일 객체</vt:lpstr>
      <vt:lpstr>파일과 파일 객체</vt:lpstr>
      <vt:lpstr>파일과 파일 객체</vt:lpstr>
      <vt:lpstr>표준 입력, 출력과 에러</vt:lpstr>
      <vt:lpstr>표준 입력, 출력과 에러</vt:lpstr>
      <vt:lpstr>표준 입력, 출력과 에러</vt:lpstr>
      <vt:lpstr>print문</vt:lpstr>
      <vt:lpstr>print문</vt:lpstr>
      <vt:lpstr>print() 함수</vt:lpstr>
      <vt:lpstr>print() 함수</vt:lpstr>
      <vt:lpstr>텍스트 출력에서 변수 보간</vt:lpstr>
      <vt:lpstr>텍스트 출력에서 변수 보간</vt:lpstr>
      <vt:lpstr>텍스트 출력에서 변수 보간</vt:lpstr>
      <vt:lpstr>출력 생성</vt:lpstr>
      <vt:lpstr>출력 생성</vt:lpstr>
      <vt:lpstr>출력 생성</vt:lpstr>
      <vt:lpstr>출력 생성</vt:lpstr>
      <vt:lpstr>유니코드 문자열 처리</vt:lpstr>
      <vt:lpstr>유니코드 문자열 처리</vt:lpstr>
      <vt:lpstr>유니코드 문자열 처리</vt:lpstr>
      <vt:lpstr>유니코드 문자열 처리</vt:lpstr>
      <vt:lpstr>유니코드 문자열 처리</vt:lpstr>
      <vt:lpstr>유니코드 I/O</vt:lpstr>
      <vt:lpstr>유니코드 I/O</vt:lpstr>
      <vt:lpstr>유니코드 I/O</vt:lpstr>
      <vt:lpstr>유니코드 I/O</vt:lpstr>
      <vt:lpstr>유니코드 I/O</vt:lpstr>
      <vt:lpstr>유니코드 I/O</vt:lpstr>
      <vt:lpstr>유니코드 I/O</vt:lpstr>
      <vt:lpstr>유니코드 I/O</vt:lpstr>
      <vt:lpstr>유니코드 I/O</vt:lpstr>
      <vt:lpstr>유니코드 I/O</vt:lpstr>
      <vt:lpstr>객체 영속화와 pickle 모듈</vt:lpstr>
      <vt:lpstr>객체 영속화와 pickle 모듈</vt:lpstr>
      <vt:lpstr>객체 영속화와 pickle 모듈</vt:lpstr>
      <vt:lpstr>객체 영속화와 pickle 모듈</vt:lpstr>
      <vt:lpstr>객체 영속화와 pickle 모듈</vt:lpstr>
      <vt:lpstr>객체 영속화와 pickle 모듈</vt:lpstr>
      <vt:lpstr>객체 영속화와 pickle 모듈</vt:lpstr>
      <vt:lpstr>파이썬 완벽 가이드 – Ch9. 입력과 출력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Spike</cp:lastModifiedBy>
  <cp:revision>161</cp:revision>
  <cp:lastPrinted>2014-09-10T07:10:43Z</cp:lastPrinted>
  <dcterms:created xsi:type="dcterms:W3CDTF">2014-09-03T03:41:48Z</dcterms:created>
  <dcterms:modified xsi:type="dcterms:W3CDTF">2016-01-20T08:15:15Z</dcterms:modified>
</cp:coreProperties>
</file>