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1" r:id="rId3"/>
    <p:sldId id="316" r:id="rId4"/>
    <p:sldId id="315" r:id="rId5"/>
    <p:sldId id="281" r:id="rId6"/>
    <p:sldId id="317" r:id="rId7"/>
    <p:sldId id="282" r:id="rId8"/>
    <p:sldId id="283" r:id="rId9"/>
    <p:sldId id="318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7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298" r:id="rId36"/>
    <p:sldId id="299" r:id="rId37"/>
    <p:sldId id="300" r:id="rId38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9649" autoAdjust="0"/>
  </p:normalViewPr>
  <p:slideViewPr>
    <p:cSldViewPr snapToGrid="0">
      <p:cViewPr>
        <p:scale>
          <a:sx n="89" d="100"/>
          <a:sy n="89" d="100"/>
        </p:scale>
        <p:origin x="-1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클래스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TwoTimes</a:t>
            </a:r>
            <a:r>
              <a:rPr lang="ko-KR" altLang="en-US" dirty="0" smtClean="0"/>
              <a:t>가 객체로서 전달됨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내용 </a:t>
            </a:r>
            <a:r>
              <a:rPr lang="ko-KR" altLang="en-US" dirty="0" err="1" smtClean="0"/>
              <a:t>에러남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6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69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이후의 설명은 반은 이해 안되고 반은 이해됨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7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 자료 </a:t>
            </a:r>
            <a:r>
              <a:rPr lang="ko-KR" altLang="en-US" dirty="0" err="1" smtClean="0"/>
              <a:t>참고해야함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0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클레스문</a:t>
            </a:r>
            <a:r>
              <a:rPr lang="ko-KR" altLang="en-US" dirty="0" smtClean="0"/>
              <a:t> 자체는 </a:t>
            </a:r>
            <a:r>
              <a:rPr lang="ko-KR" altLang="en-US" dirty="0" err="1" smtClean="0"/>
              <a:t>클레스의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생성하지 않음 </a:t>
            </a:r>
            <a:endParaRPr lang="en-US" altLang="ko-KR" dirty="0" smtClean="0"/>
          </a:p>
          <a:p>
            <a:r>
              <a:rPr lang="ko-KR" altLang="en-US" dirty="0" smtClean="0"/>
              <a:t>단지 나중에 생성될 모든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공통적인 속성을 설정하는 일을 함</a:t>
            </a:r>
            <a:endParaRPr lang="en-US" altLang="ko-KR" dirty="0" smtClean="0"/>
          </a:p>
          <a:p>
            <a:r>
              <a:rPr lang="ko-KR" altLang="en-US" dirty="0" err="1" smtClean="0"/>
              <a:t>클레스안에서</a:t>
            </a:r>
            <a:r>
              <a:rPr lang="ko-KR" altLang="en-US" dirty="0" smtClean="0"/>
              <a:t> 정의된 함수는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메서드라함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인수로 넘어오는 클래스의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대해 작동하는 함수임</a:t>
            </a:r>
            <a:endParaRPr lang="en-US" altLang="ko-KR" dirty="0" smtClean="0"/>
          </a:p>
          <a:p>
            <a:r>
              <a:rPr lang="ko-KR" altLang="en-US" dirty="0" err="1" smtClean="0"/>
              <a:t>적헙한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이름이라면 아무것이나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인수를 </a:t>
            </a:r>
            <a:r>
              <a:rPr lang="ko-KR" altLang="en-US" dirty="0" err="1" smtClean="0"/>
              <a:t>가르키는데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쓸수</a:t>
            </a:r>
            <a:r>
              <a:rPr lang="ko-KR" altLang="en-US" dirty="0" smtClean="0"/>
              <a:t> 있지만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관례적으로 </a:t>
            </a:r>
            <a:r>
              <a:rPr lang="en-US" altLang="ko-KR" baseline="0" dirty="0" smtClean="0"/>
              <a:t>self</a:t>
            </a:r>
            <a:r>
              <a:rPr lang="ko-KR" altLang="en-US" baseline="0" dirty="0" smtClean="0"/>
              <a:t>를 씀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sz="1200" dirty="0" smtClean="0"/>
              <a:t>Deposit, withdraw, </a:t>
            </a:r>
            <a:r>
              <a:rPr lang="en-US" altLang="ko-KR" sz="1200" dirty="0" err="1" smtClean="0"/>
              <a:t>inqury</a:t>
            </a:r>
            <a:r>
              <a:rPr lang="ko-KR" altLang="en-US" sz="1200" dirty="0" err="1" smtClean="0"/>
              <a:t>이런것이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인스턴스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메서드</a:t>
            </a:r>
            <a:endParaRPr lang="en-US" altLang="ko-KR" sz="120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 smtClean="0"/>
              <a:t>num_accounts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글래스</a:t>
            </a:r>
            <a:r>
              <a:rPr lang="ko-KR" altLang="en-US" sz="1200" dirty="0" smtClean="0"/>
              <a:t> 변수로 클래스의 모든 </a:t>
            </a:r>
            <a:r>
              <a:rPr lang="ko-KR" altLang="en-US" sz="1200" dirty="0" err="1" smtClean="0"/>
              <a:t>인스턴스에서</a:t>
            </a:r>
            <a:r>
              <a:rPr lang="ko-KR" altLang="en-US" sz="1200" dirty="0" smtClean="0"/>
              <a:t> 공유되는 값을 담음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4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점연산자는</a:t>
            </a:r>
            <a:r>
              <a:rPr lang="ko-KR" altLang="en-US" dirty="0" smtClean="0"/>
              <a:t> 속성 바인딩을 수행함</a:t>
            </a:r>
            <a:endParaRPr lang="en-US" altLang="ko-KR" dirty="0" smtClean="0"/>
          </a:p>
          <a:p>
            <a:r>
              <a:rPr lang="ko-KR" altLang="en-US" dirty="0" smtClean="0"/>
              <a:t>속성에 </a:t>
            </a:r>
            <a:r>
              <a:rPr lang="ko-KR" altLang="en-US" dirty="0" err="1" smtClean="0"/>
              <a:t>접근할때</a:t>
            </a:r>
            <a:r>
              <a:rPr lang="ko-KR" altLang="en-US" dirty="0" smtClean="0"/>
              <a:t> 속성의 값은 </a:t>
            </a:r>
            <a:r>
              <a:rPr lang="ko-KR" altLang="en-US" dirty="0" err="1" smtClean="0"/>
              <a:t>여러곳에서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올수있음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a.name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속성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를 반환함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반면 </a:t>
            </a:r>
            <a:r>
              <a:rPr lang="en-US" altLang="ko-KR" dirty="0" err="1" smtClean="0"/>
              <a:t>a.deposit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Account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deposit</a:t>
            </a:r>
            <a:r>
              <a:rPr lang="ko-KR" altLang="en-US" dirty="0" smtClean="0"/>
              <a:t>속성을 반환함</a:t>
            </a:r>
            <a:endParaRPr lang="en-US" altLang="ko-KR" dirty="0" smtClean="0"/>
          </a:p>
          <a:p>
            <a:r>
              <a:rPr lang="ko-KR" altLang="en-US" dirty="0" smtClean="0"/>
              <a:t>속성에 접근하면 먼저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검사하고 해당 속성이 없으면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클래스를 계속해서 검사함 </a:t>
            </a:r>
            <a:endParaRPr lang="en-US" altLang="ko-KR" dirty="0" smtClean="0"/>
          </a:p>
          <a:p>
            <a:r>
              <a:rPr lang="ko-KR" altLang="en-US" dirty="0" smtClean="0"/>
              <a:t>이러한 </a:t>
            </a:r>
            <a:r>
              <a:rPr lang="ko-KR" altLang="en-US" dirty="0" err="1" smtClean="0"/>
              <a:t>내부메터니즘으로</a:t>
            </a:r>
            <a:r>
              <a:rPr lang="ko-KR" altLang="en-US" dirty="0" smtClean="0"/>
              <a:t> 클래스의 속성이 모든 </a:t>
            </a:r>
            <a:r>
              <a:rPr lang="ko-KR" altLang="en-US" dirty="0" err="1" smtClean="0"/>
              <a:t>인스턴스에서</a:t>
            </a:r>
            <a:r>
              <a:rPr lang="ko-KR" altLang="en-US" dirty="0" smtClean="0"/>
              <a:t> 공유됨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0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C++/</a:t>
            </a:r>
            <a:r>
              <a:rPr lang="ko-KR" altLang="en-US" dirty="0" smtClean="0"/>
              <a:t>자바에서 </a:t>
            </a:r>
            <a:r>
              <a:rPr lang="en-US" altLang="ko-KR" dirty="0" smtClean="0"/>
              <a:t>this</a:t>
            </a:r>
            <a:r>
              <a:rPr lang="ko-KR" altLang="en-US" baseline="0" dirty="0" smtClean="0"/>
              <a:t> 포인터와 파이선의</a:t>
            </a:r>
            <a:r>
              <a:rPr lang="en-US" altLang="ko-KR" baseline="0" dirty="0" smtClean="0"/>
              <a:t> self </a:t>
            </a:r>
            <a:r>
              <a:rPr lang="ko-KR" altLang="en-US" baseline="0" dirty="0" smtClean="0"/>
              <a:t>매개변수가 같다고 </a:t>
            </a:r>
            <a:r>
              <a:rPr lang="ko-KR" altLang="en-US" baseline="0" dirty="0" err="1" smtClean="0"/>
              <a:t>보면됨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파이선에서는</a:t>
            </a:r>
            <a:r>
              <a:rPr lang="ko-KR" altLang="en-US" baseline="0" dirty="0" smtClean="0"/>
              <a:t> 변수를 명시적으로 선언할 수 있는 방법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int</a:t>
            </a:r>
            <a:r>
              <a:rPr lang="en-US" altLang="ko-KR" baseline="0" dirty="0" smtClean="0"/>
              <a:t> x, float y)</a:t>
            </a:r>
            <a:r>
              <a:rPr lang="ko-KR" altLang="en-US" baseline="0" dirty="0" smtClean="0"/>
              <a:t>이 없기 때문에 </a:t>
            </a:r>
            <a:r>
              <a:rPr lang="en-US" altLang="ko-KR" baseline="0" dirty="0" smtClean="0"/>
              <a:t>self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써주어야함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그렇지 않으면 </a:t>
            </a:r>
            <a:r>
              <a:rPr lang="ko-KR" altLang="en-US" baseline="0" dirty="0" err="1" smtClean="0"/>
              <a:t>메서드에서</a:t>
            </a:r>
            <a:r>
              <a:rPr lang="ko-KR" altLang="en-US" baseline="0" dirty="0" smtClean="0"/>
              <a:t> 변수에 값을 대입할 때 이 값이 지역변수인지 </a:t>
            </a:r>
            <a:r>
              <a:rPr lang="ko-KR" altLang="en-US" baseline="0" dirty="0" err="1" smtClean="0"/>
              <a:t>인스턴스</a:t>
            </a:r>
            <a:r>
              <a:rPr lang="ko-KR" altLang="en-US" baseline="0" dirty="0" smtClean="0"/>
              <a:t> 속성에 </a:t>
            </a:r>
            <a:r>
              <a:rPr lang="ko-KR" altLang="en-US" baseline="0" dirty="0" err="1" smtClean="0"/>
              <a:t>저장되야하는지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알수가</a:t>
            </a:r>
            <a:r>
              <a:rPr lang="ko-KR" altLang="en-US" baseline="0" dirty="0" smtClean="0"/>
              <a:t> 없음</a:t>
            </a:r>
            <a:endParaRPr lang="en-US" altLang="ko-KR" baseline="0" dirty="0" smtClean="0"/>
          </a:p>
          <a:p>
            <a:r>
              <a:rPr lang="en-US" altLang="ko-KR" baseline="0" dirty="0" smtClean="0"/>
              <a:t>Self</a:t>
            </a:r>
            <a:r>
              <a:rPr lang="ko-KR" altLang="en-US" baseline="0" dirty="0" smtClean="0"/>
              <a:t>에 저장되는 값은 모두 </a:t>
            </a:r>
            <a:r>
              <a:rPr lang="ko-KR" altLang="en-US" baseline="0" dirty="0" err="1" smtClean="0"/>
              <a:t>인스턴스의</a:t>
            </a:r>
            <a:r>
              <a:rPr lang="ko-KR" altLang="en-US" baseline="0" dirty="0" smtClean="0"/>
              <a:t> 일부가 되고 나머지는 모두 지역변수에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1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예는 현재상황에 주의를 기울이지 </a:t>
            </a:r>
            <a:r>
              <a:rPr lang="ko-KR" altLang="en-US" dirty="0" err="1" smtClean="0"/>
              <a:t>않는사람에게</a:t>
            </a:r>
            <a:r>
              <a:rPr lang="ko-KR" altLang="en-US" dirty="0" smtClean="0"/>
              <a:t> 서브 </a:t>
            </a:r>
            <a:r>
              <a:rPr lang="ko-KR" altLang="en-US" dirty="0" err="1" smtClean="0"/>
              <a:t>프라임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모기지를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상황할때</a:t>
            </a:r>
            <a:r>
              <a:rPr lang="ko-KR" altLang="en-US" dirty="0" smtClean="0"/>
              <a:t> 큰 불이익이 발생하도록 주기적으로 현재 잔고를 부풀려 보고함으로써 </a:t>
            </a:r>
            <a:endParaRPr lang="en-US" altLang="ko-KR" dirty="0" smtClean="0"/>
          </a:p>
          <a:p>
            <a:r>
              <a:rPr lang="ko-KR" altLang="en-US" dirty="0" smtClean="0"/>
              <a:t>계좌에서 돈을 과도하게 인출하게 만들도록 </a:t>
            </a:r>
            <a:r>
              <a:rPr lang="en-US" altLang="ko-KR" dirty="0" smtClean="0"/>
              <a:t>inquiry()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메소드를</a:t>
            </a:r>
            <a:r>
              <a:rPr lang="ko-KR" altLang="en-US" baseline="0" dirty="0" smtClean="0"/>
              <a:t> 변형한 것</a:t>
            </a:r>
            <a:endParaRPr lang="en-US" altLang="ko-KR" baseline="0" dirty="0" smtClean="0"/>
          </a:p>
          <a:p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연산자의 작동 방식을 약간 개선함으로써 상속이 구현됨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속성검색을 수행할 때 </a:t>
            </a:r>
            <a:r>
              <a:rPr lang="ko-KR" altLang="en-US" baseline="0" dirty="0" err="1" smtClean="0"/>
              <a:t>인스턴스나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인스턴스의</a:t>
            </a:r>
            <a:r>
              <a:rPr lang="ko-KR" altLang="en-US" baseline="0" dirty="0" smtClean="0"/>
              <a:t> 클래스에서 부합하는 속성을 찾지 못할 경우 기반 클래스에서 속성을 계속해서 찾음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과정은 더 찾아볼 기반클래스가 없을 때까지 계속 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따라서 위 예제에서 </a:t>
            </a:r>
            <a:r>
              <a:rPr lang="en-US" altLang="ko-KR" baseline="0" dirty="0" err="1" smtClean="0"/>
              <a:t>c.deposit</a:t>
            </a:r>
            <a:r>
              <a:rPr lang="en-US" altLang="ko-KR" baseline="0" dirty="0" smtClean="0"/>
              <a:t>()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호출할 때도 </a:t>
            </a:r>
            <a:r>
              <a:rPr lang="en-US" altLang="ko-KR" baseline="0" dirty="0" smtClean="0"/>
              <a:t>Account </a:t>
            </a:r>
            <a:r>
              <a:rPr lang="ko-KR" altLang="en-US" baseline="0" dirty="0" smtClean="0"/>
              <a:t>클래스에 정의된 </a:t>
            </a:r>
            <a:r>
              <a:rPr lang="en-US" altLang="ko-KR" baseline="0" dirty="0" smtClean="0"/>
              <a:t>deposit()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호출되는것임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1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Super(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, instance)</a:t>
            </a:r>
            <a:r>
              <a:rPr lang="ko-KR" altLang="en-US" dirty="0" smtClean="0"/>
              <a:t>는 기반 클래스에 대해 속성 검색을 수행하는 특수한 객체를 반환함</a:t>
            </a:r>
            <a:endParaRPr lang="en-US" altLang="ko-KR" dirty="0" smtClean="0"/>
          </a:p>
          <a:p>
            <a:r>
              <a:rPr lang="ko-KR" altLang="en-US" dirty="0" smtClean="0"/>
              <a:t>속성 검색은 보통의 검색 규칙에 따라 기반 클래스에 대해 수행됨</a:t>
            </a:r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super()</a:t>
            </a:r>
            <a:r>
              <a:rPr lang="ko-KR" altLang="en-US" dirty="0" smtClean="0"/>
              <a:t>문법은 개선여지가 많음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9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정적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두번째꺼</a:t>
            </a:r>
            <a:r>
              <a:rPr lang="ko-KR" altLang="en-US" dirty="0" smtClean="0"/>
              <a:t> 안됨 </a:t>
            </a:r>
            <a:r>
              <a:rPr lang="en-US" altLang="ko-KR" sz="1200" dirty="0" smtClean="0"/>
              <a:t>import time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안먹는듯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now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tomorrow</a:t>
            </a:r>
            <a:r>
              <a:rPr lang="ko-KR" altLang="en-US" sz="1200" dirty="0" smtClean="0"/>
              <a:t>가</a:t>
            </a:r>
            <a:r>
              <a:rPr lang="ko-KR" altLang="en-US" sz="1200" baseline="0" dirty="0" smtClean="0"/>
              <a:t> </a:t>
            </a:r>
            <a:r>
              <a:rPr lang="ko-KR" altLang="en-US" sz="1200" baseline="0" dirty="0" err="1" smtClean="0"/>
              <a:t>실행안댐</a:t>
            </a:r>
            <a:endParaRPr lang="en-US" altLang="ko-KR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6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클래스와 객체지향 프로그래밍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김상균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하위 클래스에서 자신만의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__() </a:t>
            </a:r>
            <a:r>
              <a:rPr lang="ko-KR" altLang="en-US" sz="1800" dirty="0" smtClean="0"/>
              <a:t>버전을 정의함으로써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새로운 속성을 추가가능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파생클래스에서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정의하면 기반 클래스의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는 자동으로 </a:t>
            </a:r>
            <a:r>
              <a:rPr lang="ko-KR" altLang="en-US" sz="1800" dirty="0" err="1" smtClean="0"/>
              <a:t>호출되지않음</a:t>
            </a:r>
            <a:endParaRPr lang="en-US" altLang="ko-KR" sz="1800" dirty="0" smtClean="0"/>
          </a:p>
          <a:p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호출해서 기반 클래스를 적절하게 초기와 </a:t>
            </a:r>
            <a:r>
              <a:rPr lang="ko-KR" altLang="en-US" sz="1800" dirty="0" err="1" smtClean="0"/>
              <a:t>하는일은</a:t>
            </a:r>
            <a:r>
              <a:rPr lang="ko-KR" altLang="en-US" sz="1800" dirty="0" smtClean="0"/>
              <a:t> 파생 클래스의 몫임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67434" y="2302133"/>
            <a:ext cx="4582756" cy="265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 smtClean="0"/>
              <a:t>EvilAccounts</a:t>
            </a:r>
            <a:r>
              <a:rPr lang="en-US" altLang="ko-KR" sz="1200" dirty="0" smtClean="0"/>
              <a:t>(Account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 smtClean="0"/>
              <a:t>init</a:t>
            </a:r>
            <a:r>
              <a:rPr lang="en-US" altLang="ko-KR" sz="1200" dirty="0"/>
              <a:t>__(self, name, balance, </a:t>
            </a:r>
            <a:r>
              <a:rPr lang="en-US" altLang="ko-KR" sz="1200" dirty="0" err="1"/>
              <a:t>evilfactor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Account.__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name, balance)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self.evilfactor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evilfactor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inquiry(self):</a:t>
            </a:r>
          </a:p>
          <a:p>
            <a:pPr marL="0" indent="0">
              <a:buNone/>
            </a:pPr>
            <a:r>
              <a:rPr lang="en-US" altLang="ko-KR" sz="1200" dirty="0"/>
              <a:t>        if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(0,4) == 1: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self.</a:t>
            </a:r>
            <a:r>
              <a:rPr lang="en-US" altLang="ko-KR" sz="1200" dirty="0" err="1" smtClean="0"/>
              <a:t>evilfactor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else: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0816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406062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ko-KR" altLang="en-US" sz="1800" dirty="0" smtClean="0"/>
              <a:t>파생클래스에서 어떤 </a:t>
            </a:r>
            <a:r>
              <a:rPr lang="ko-KR" altLang="en-US" sz="1800" dirty="0" err="1" smtClean="0"/>
              <a:t>매소드를</a:t>
            </a:r>
            <a:r>
              <a:rPr lang="ko-KR" altLang="en-US" sz="1800" dirty="0" smtClean="0"/>
              <a:t> 다시 구현하였지만 원래 </a:t>
            </a:r>
            <a:r>
              <a:rPr lang="ko-KR" altLang="en-US" sz="1800" dirty="0" err="1" smtClean="0"/>
              <a:t>매소드의</a:t>
            </a:r>
            <a:r>
              <a:rPr lang="ko-KR" altLang="en-US" sz="1800" dirty="0" smtClean="0"/>
              <a:t> 구현을 호출하고 싶은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다음과 같이 기반 클래스의 원래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직접 호출하면서 첫 번째 매개변수로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self</a:t>
            </a:r>
            <a:r>
              <a:rPr lang="ko-KR" altLang="en-US" sz="1800" dirty="0" smtClean="0"/>
              <a:t>를 넘겨주면 됨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EvilAccount</a:t>
            </a:r>
            <a:r>
              <a:rPr lang="ko-KR" altLang="en-US" sz="1800" dirty="0" smtClean="0"/>
              <a:t>는 실제로 </a:t>
            </a:r>
            <a:r>
              <a:rPr lang="en-US" altLang="ko-KR" sz="1800" dirty="0" smtClean="0"/>
              <a:t>deposit()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구현하고 있지 한고 </a:t>
            </a:r>
            <a:r>
              <a:rPr lang="en-US" altLang="ko-KR" sz="1800" dirty="0" smtClean="0"/>
              <a:t>Account </a:t>
            </a:r>
            <a:r>
              <a:rPr lang="ko-KR" altLang="en-US" sz="1800" dirty="0" smtClean="0"/>
              <a:t>클래스에서 구현된 것임</a:t>
            </a:r>
            <a:endParaRPr lang="en-US" altLang="ko-KR" sz="1800" dirty="0" smtClean="0"/>
          </a:p>
          <a:p>
            <a:r>
              <a:rPr lang="ko-KR" altLang="en-US" sz="1800" dirty="0" smtClean="0"/>
              <a:t>다른 사람들이 이 코드를 보고 혼동할 수 </a:t>
            </a:r>
            <a:r>
              <a:rPr lang="ko-KR" altLang="en-US" sz="1800" dirty="0" err="1" smtClean="0"/>
              <a:t>있기때문에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super() </a:t>
            </a:r>
            <a:r>
              <a:rPr lang="ko-KR" altLang="en-US" sz="1800" dirty="0" smtClean="0"/>
              <a:t>함수를 사용하는 방법도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Super(</a:t>
            </a:r>
            <a:r>
              <a:rPr lang="en-US" altLang="ko-KR" sz="1800" dirty="0" err="1"/>
              <a:t>cls</a:t>
            </a:r>
            <a:r>
              <a:rPr lang="en-US" altLang="ko-KR" sz="1800" dirty="0"/>
              <a:t>, instance)</a:t>
            </a:r>
            <a:r>
              <a:rPr lang="ko-KR" altLang="en-US" sz="1800" dirty="0"/>
              <a:t>는 기반 클래스에 대해 속성 검색을 수행하는 특수한 객체를 반환함</a:t>
            </a:r>
            <a:endParaRPr lang="en-US" altLang="ko-KR" sz="1800" dirty="0"/>
          </a:p>
          <a:p>
            <a:r>
              <a:rPr lang="ko-KR" altLang="en-US" sz="1800" dirty="0"/>
              <a:t>속성 검색은 보통의 검색 규칙에 따라 기반 클래스에 대해 </a:t>
            </a:r>
            <a:r>
              <a:rPr lang="ko-KR" altLang="en-US" sz="1800" dirty="0" smtClean="0"/>
              <a:t>수행되지만 </a:t>
            </a:r>
            <a:r>
              <a:rPr lang="en-US" altLang="ko-KR" sz="1800" dirty="0" smtClean="0"/>
              <a:t>super</a:t>
            </a:r>
            <a:r>
              <a:rPr lang="en-US" altLang="ko-KR" sz="1800" dirty="0"/>
              <a:t>()</a:t>
            </a:r>
            <a:r>
              <a:rPr lang="ko-KR" altLang="en-US" sz="1800" dirty="0"/>
              <a:t>문법은 개선여지가 많음</a:t>
            </a:r>
          </a:p>
          <a:p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55934" y="2108469"/>
            <a:ext cx="4582756" cy="1328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MoreEvilAccount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EvilAccounts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amount):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(5.00)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EvilAccounts.deposit</a:t>
            </a:r>
            <a:r>
              <a:rPr lang="en-US" altLang="ko-KR" sz="1200" dirty="0"/>
              <a:t>(self, amount)</a:t>
            </a:r>
            <a:endParaRPr lang="ko-KR" altLang="en-US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55934" y="4218759"/>
            <a:ext cx="4582756" cy="1328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MoreEvilAccount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EvilAccounts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amount):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(5.00)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super(</a:t>
            </a:r>
            <a:r>
              <a:rPr lang="en-US" altLang="ko-KR" sz="1200" dirty="0" err="1" smtClean="0"/>
              <a:t>MoreEvilAccount</a:t>
            </a:r>
            <a:r>
              <a:rPr lang="en-US" altLang="ko-KR" sz="1200" dirty="0" smtClean="0"/>
              <a:t>, self).deposit(amount)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88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파이선은</a:t>
            </a:r>
            <a:r>
              <a:rPr lang="ko-KR" altLang="en-US" sz="1800" dirty="0" smtClean="0"/>
              <a:t> 다중 상속을 지원함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13646" y="2280621"/>
            <a:ext cx="4582756" cy="4577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DepositCharge</a:t>
            </a:r>
            <a:r>
              <a:rPr lang="en-US" altLang="ko-KR" sz="1200" dirty="0"/>
              <a:t>(object):</a:t>
            </a:r>
          </a:p>
          <a:p>
            <a:pPr marL="0" indent="0">
              <a:buNone/>
            </a:pPr>
            <a:r>
              <a:rPr lang="en-US" altLang="ko-KR" sz="1200" dirty="0"/>
              <a:t>    fee = 5.00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deposit_fee</a:t>
            </a:r>
            <a:r>
              <a:rPr lang="en-US" altLang="ko-KR" sz="1200" dirty="0"/>
              <a:t>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self.fee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WithdrawCharge</a:t>
            </a:r>
            <a:r>
              <a:rPr lang="en-US" altLang="ko-KR" sz="1200" dirty="0"/>
              <a:t>(object):</a:t>
            </a:r>
          </a:p>
          <a:p>
            <a:pPr marL="0" indent="0">
              <a:buNone/>
            </a:pPr>
            <a:r>
              <a:rPr lang="en-US" altLang="ko-KR" sz="1200" dirty="0"/>
              <a:t>    fee = 2.50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withdraw_fee</a:t>
            </a:r>
            <a:r>
              <a:rPr lang="en-US" altLang="ko-KR" sz="1200" dirty="0" smtClean="0"/>
              <a:t>(self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self.fee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EvilAccounts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DepositCharge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WithdrawCharge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deposit(self, 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self.deposit_fee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super(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, self).deposit(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withdraw(self, 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self.withdraw_fee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s</a:t>
            </a:r>
            <a:r>
              <a:rPr lang="en-US" altLang="ko-KR" sz="1200" dirty="0" smtClean="0"/>
              <a:t>uper(</a:t>
            </a:r>
            <a:r>
              <a:rPr lang="en-US" altLang="ko-KR" sz="1200" dirty="0" err="1" smtClean="0"/>
              <a:t>MostEvilAccount</a:t>
            </a:r>
            <a:r>
              <a:rPr lang="en-US" altLang="ko-KR" sz="1200" dirty="0"/>
              <a:t>, self).withdraw(</a:t>
            </a:r>
            <a:r>
              <a:rPr lang="en-US" altLang="ko-KR" sz="1200" dirty="0" err="1"/>
              <a:t>amt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024282" y="1775012"/>
            <a:ext cx="5481918" cy="52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다중 상속에서는 속성 바인딩을 수행할 때 많은 경로가 존재할 수 있기 때문에 속성을 분석하는 일이 훨씬 복잡함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779110" y="2678654"/>
            <a:ext cx="4582756" cy="4428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d = 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("Dave", 500.00, 1.10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err="1" smtClean="0"/>
              <a:t>d.deposit_fee</a:t>
            </a:r>
            <a:r>
              <a:rPr lang="en-US" altLang="ko-KR" sz="1200" dirty="0"/>
              <a:t>()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/>
              <a:t>d.withraw_fee</a:t>
            </a:r>
            <a:r>
              <a:rPr lang="en-US" altLang="ko-KR" sz="1200" dirty="0" smtClean="0"/>
              <a:t>()</a:t>
            </a:r>
          </a:p>
          <a:p>
            <a:pPr marL="0" indent="0">
              <a:buNone/>
            </a:pPr>
            <a:r>
              <a:rPr lang="en-US" altLang="ko-KR" sz="1200" dirty="0" smtClean="0"/>
              <a:t># </a:t>
            </a:r>
            <a:r>
              <a:rPr lang="ko-KR" altLang="en-US" sz="1200" dirty="0" smtClean="0"/>
              <a:t>여기서 </a:t>
            </a:r>
            <a:r>
              <a:rPr lang="ko-KR" altLang="en-US" sz="1200" dirty="0" err="1" smtClean="0"/>
              <a:t>에러나는데</a:t>
            </a:r>
            <a:r>
              <a:rPr lang="ko-KR" altLang="en-US" sz="1200" dirty="0" smtClean="0"/>
              <a:t> 왜나는지 모르겠음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#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AttributeError</a:t>
            </a:r>
            <a:r>
              <a:rPr lang="en-US" altLang="ko-KR" sz="1200" dirty="0"/>
              <a:t>: '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' object has no attribute '</a:t>
            </a:r>
            <a:r>
              <a:rPr lang="en-US" altLang="ko-KR" sz="1200" dirty="0" err="1"/>
              <a:t>withdraw_fee</a:t>
            </a:r>
            <a:r>
              <a:rPr lang="en-US" altLang="ko-KR" sz="1200" dirty="0"/>
              <a:t>' 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#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에러만나옴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#</a:t>
            </a:r>
            <a:r>
              <a:rPr lang="ko-KR" altLang="en-US" sz="1200" dirty="0" smtClean="0"/>
              <a:t>더해보고 발표 </a:t>
            </a:r>
            <a:r>
              <a:rPr lang="ko-KR" altLang="en-US" sz="1200" dirty="0" err="1" smtClean="0"/>
              <a:t>다시하겠음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764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다중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상속에서 속성을 </a:t>
            </a:r>
            <a:r>
              <a:rPr lang="ko-KR" altLang="en-US" sz="1800" dirty="0" err="1" smtClean="0"/>
              <a:t>찾을때</a:t>
            </a:r>
            <a:r>
              <a:rPr lang="ko-KR" altLang="en-US" sz="1800" dirty="0" smtClean="0"/>
              <a:t> 먼저 모든 기반 클래스를 가장 특수화된 것부터 덜 특수화된 것 순으로 나열함</a:t>
            </a:r>
            <a:endParaRPr lang="en-US" altLang="ko-KR" sz="1800" dirty="0" smtClean="0"/>
          </a:p>
          <a:p>
            <a:r>
              <a:rPr lang="ko-KR" altLang="en-US" sz="1800" dirty="0" smtClean="0"/>
              <a:t>다음으로 찾고자 하는 속성의 </a:t>
            </a:r>
            <a:r>
              <a:rPr lang="ko-KR" altLang="en-US" sz="1800" dirty="0" err="1" smtClean="0"/>
              <a:t>첫번째</a:t>
            </a:r>
            <a:r>
              <a:rPr lang="ko-KR" altLang="en-US" sz="1800" dirty="0" smtClean="0"/>
              <a:t> 정의가 발견될 때까지 </a:t>
            </a:r>
            <a:r>
              <a:rPr lang="ko-KR" altLang="en-US" sz="1800" dirty="0" err="1" smtClean="0"/>
              <a:t>이목록을</a:t>
            </a:r>
            <a:r>
              <a:rPr lang="ko-KR" altLang="en-US" sz="1800" dirty="0" smtClean="0"/>
              <a:t> 차례로 검색함</a:t>
            </a:r>
            <a:endParaRPr lang="en-US" altLang="ko-KR" sz="1800" dirty="0" smtClean="0"/>
          </a:p>
          <a:p>
            <a:r>
              <a:rPr lang="en-US" altLang="ko-KR" sz="1800" dirty="0" err="1" smtClean="0"/>
              <a:t>EvilAccount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Account </a:t>
            </a:r>
            <a:r>
              <a:rPr lang="ko-KR" altLang="en-US" sz="1800" dirty="0" smtClean="0"/>
              <a:t>에서 상속을 받았기 때문에 더 </a:t>
            </a:r>
            <a:r>
              <a:rPr lang="ko-KR" altLang="en-US" sz="1800" dirty="0" err="1" smtClean="0"/>
              <a:t>특수화된것으로</a:t>
            </a:r>
            <a:r>
              <a:rPr lang="ko-KR" altLang="en-US" sz="1800" dirty="0" smtClean="0"/>
              <a:t> 처리되며 비슷하게 </a:t>
            </a:r>
            <a:r>
              <a:rPr lang="en-US" altLang="ko-KR" sz="1800" dirty="0" err="1" smtClean="0"/>
              <a:t>MostEvilAccount</a:t>
            </a:r>
            <a:r>
              <a:rPr lang="ko-KR" altLang="en-US" sz="1800" dirty="0" smtClean="0"/>
              <a:t>에서 </a:t>
            </a:r>
            <a:r>
              <a:rPr lang="en-US" altLang="ko-KR" sz="1800" dirty="0" err="1" smtClean="0"/>
              <a:t>DepositCharge</a:t>
            </a:r>
            <a:r>
              <a:rPr lang="ko-KR" altLang="en-US" sz="1800" dirty="0" smtClean="0"/>
              <a:t>는 기반 클래스 목록에서 먼저 나왔기 때문에 </a:t>
            </a:r>
            <a:r>
              <a:rPr lang="en-US" altLang="ko-KR" sz="1800" dirty="0" err="1" smtClean="0"/>
              <a:t>WithdrawCharge</a:t>
            </a:r>
            <a:r>
              <a:rPr lang="ko-KR" altLang="en-US" sz="1800" dirty="0" smtClean="0"/>
              <a:t>보다 더 특수화된 것으로 간주됨</a:t>
            </a:r>
            <a:endParaRPr lang="en-US" altLang="ko-KR" sz="1800" dirty="0" smtClean="0"/>
          </a:p>
          <a:p>
            <a:r>
              <a:rPr lang="ko-KR" altLang="en-US" sz="1800" dirty="0" smtClean="0"/>
              <a:t>어떤 클래스의 기반 클래스 순서는 </a:t>
            </a:r>
            <a:r>
              <a:rPr lang="en-US" altLang="ko-KR" sz="1800" dirty="0" smtClean="0"/>
              <a:t>__MRO__</a:t>
            </a:r>
            <a:r>
              <a:rPr lang="ko-KR" altLang="en-US" sz="1800" dirty="0" smtClean="0"/>
              <a:t>속성을 출력해보면 </a:t>
            </a:r>
            <a:r>
              <a:rPr lang="ko-KR" altLang="en-US" sz="1800" dirty="0" err="1" smtClean="0"/>
              <a:t>알수있음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파이선에서는</a:t>
            </a:r>
            <a:r>
              <a:rPr lang="ko-KR" altLang="en-US" sz="1800" dirty="0" smtClean="0"/>
              <a:t> 특정 종류의 클래스 계층을 생성할 수 없고 그러한 계층을 </a:t>
            </a:r>
            <a:r>
              <a:rPr lang="ko-KR" altLang="en-US" sz="1800" dirty="0" err="1" smtClean="0"/>
              <a:t>생성하려할</a:t>
            </a:r>
            <a:r>
              <a:rPr lang="ko-KR" altLang="en-US" sz="1800" dirty="0" smtClean="0"/>
              <a:t> 경우 </a:t>
            </a:r>
            <a:r>
              <a:rPr lang="en-US" altLang="ko-KR" sz="1800" dirty="0" err="1" smtClean="0"/>
              <a:t>TypeError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예외가 발생함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874084" y="4152451"/>
            <a:ext cx="4582756" cy="1893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/>
              <a:t>MostEvilAccount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mro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/>
              <a:t>(__main__.</a:t>
            </a:r>
            <a:r>
              <a:rPr lang="en-US" altLang="ko-KR" sz="1200" dirty="0" err="1"/>
              <a:t>MostEvilAccount</a:t>
            </a:r>
            <a:r>
              <a:rPr lang="en-US" altLang="ko-KR" sz="1200" dirty="0"/>
              <a:t>, __main__.</a:t>
            </a:r>
            <a:r>
              <a:rPr lang="en-US" altLang="ko-KR" sz="1200" dirty="0" err="1"/>
              <a:t>EvilAccount</a:t>
            </a:r>
            <a:r>
              <a:rPr lang="en-US" altLang="ko-KR" sz="1200" dirty="0"/>
              <a:t>, __</a:t>
            </a:r>
            <a:r>
              <a:rPr lang="en-US" altLang="ko-KR" sz="1200" dirty="0" err="1"/>
              <a:t>main__.Account</a:t>
            </a:r>
            <a:r>
              <a:rPr lang="en-US" altLang="ko-KR" sz="1200" dirty="0"/>
              <a:t>, __main__.</a:t>
            </a:r>
            <a:r>
              <a:rPr lang="en-US" altLang="ko-KR" sz="1200" dirty="0" err="1"/>
              <a:t>DepositCharge</a:t>
            </a:r>
            <a:r>
              <a:rPr lang="en-US" altLang="ko-KR" sz="1200" dirty="0"/>
              <a:t>, __main__.</a:t>
            </a:r>
            <a:r>
              <a:rPr lang="en-US" altLang="ko-KR" sz="1200" dirty="0" err="1"/>
              <a:t>WithdrawCharge</a:t>
            </a:r>
            <a:r>
              <a:rPr lang="en-US" altLang="ko-KR" sz="1200" dirty="0"/>
              <a:t>, object)</a:t>
            </a:r>
            <a:endParaRPr lang="ko-KR" altLang="en-US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74084" y="5819887"/>
            <a:ext cx="6259158" cy="103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</a:t>
            </a:r>
            <a:r>
              <a:rPr lang="en-US" altLang="ko-KR" sz="1200" dirty="0" smtClean="0"/>
              <a:t>lass X(object): pass</a:t>
            </a:r>
          </a:p>
          <a:p>
            <a:pPr marL="0" indent="0">
              <a:buNone/>
            </a:pPr>
            <a:r>
              <a:rPr lang="en-US" altLang="ko-KR" sz="1200" dirty="0"/>
              <a:t>c</a:t>
            </a:r>
            <a:r>
              <a:rPr lang="en-US" altLang="ko-KR" sz="1200" dirty="0" smtClean="0"/>
              <a:t>lass Y(X): pass</a:t>
            </a:r>
          </a:p>
          <a:p>
            <a:pPr marL="0" indent="0">
              <a:buNone/>
            </a:pPr>
            <a:r>
              <a:rPr lang="en-US" altLang="ko-KR" sz="1200" dirty="0" smtClean="0"/>
              <a:t>class Z(X,Y): pass #</a:t>
            </a:r>
            <a:r>
              <a:rPr lang="ko-KR" altLang="en-US" sz="1200" dirty="0" smtClean="0"/>
              <a:t>타입에러발생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이전 </a:t>
            </a:r>
            <a:r>
              <a:rPr lang="ko-KR" altLang="en-US" sz="1200" dirty="0" err="1" smtClean="0"/>
              <a:t>순서가까지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Y&gt;X </a:t>
            </a:r>
            <a:r>
              <a:rPr lang="ko-KR" altLang="en-US" sz="1200" dirty="0" smtClean="0"/>
              <a:t>였는데 여기서는 </a:t>
            </a:r>
            <a:r>
              <a:rPr lang="en-US" altLang="ko-KR" sz="1200" dirty="0" smtClean="0"/>
              <a:t>X&gt;Y</a:t>
            </a:r>
            <a:r>
              <a:rPr lang="ko-KR" altLang="en-US" sz="1200" dirty="0" smtClean="0"/>
              <a:t>임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1334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동적 바인딩과 오리 타입화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동적 바인딩은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타입을 신경 쓰지 않고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사용할 수 있게 해주는 메커니즘임</a:t>
            </a:r>
            <a:endParaRPr lang="en-US" altLang="ko-KR" sz="1800" dirty="0" smtClean="0"/>
          </a:p>
          <a:p>
            <a:r>
              <a:rPr lang="ko-KR" altLang="en-US" sz="1800" dirty="0" smtClean="0"/>
              <a:t>동적 바인딩은 전적으로 </a:t>
            </a:r>
            <a:r>
              <a:rPr lang="ko-KR" altLang="en-US" sz="1800" dirty="0" err="1" smtClean="0"/>
              <a:t>이전절에서</a:t>
            </a:r>
            <a:r>
              <a:rPr lang="ko-KR" altLang="en-US" sz="1800" dirty="0" smtClean="0"/>
              <a:t> 상속과 관련된 속성 검색 과정을 통해서 이루어짐</a:t>
            </a:r>
            <a:endParaRPr lang="en-US" altLang="ko-KR" sz="1800" dirty="0" smtClean="0"/>
          </a:p>
          <a:p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obj.attr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통해 속성에 접근하면 먼저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자체에서 </a:t>
            </a:r>
            <a:r>
              <a:rPr lang="en-US" altLang="ko-KR" sz="1800" dirty="0" err="1" smtClean="0"/>
              <a:t>attr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검색하고 다음으로 </a:t>
            </a:r>
            <a:r>
              <a:rPr lang="ko-KR" altLang="en-US" sz="1800" dirty="0" err="1" smtClean="0"/>
              <a:t>인슨턴스의</a:t>
            </a:r>
            <a:r>
              <a:rPr lang="ko-KR" altLang="en-US" sz="1800" dirty="0" smtClean="0"/>
              <a:t> 클래스 정의에서 검색 후 기반 클래스에서 검색함 </a:t>
            </a:r>
            <a:r>
              <a:rPr lang="ko-KR" altLang="en-US" sz="1800" dirty="0" err="1" smtClean="0"/>
              <a:t>이를과정에서</a:t>
            </a:r>
            <a:r>
              <a:rPr lang="ko-KR" altLang="en-US" sz="1800" dirty="0" smtClean="0"/>
              <a:t> 가장먼저 검색된 속성이 반환됨</a:t>
            </a:r>
            <a:endParaRPr lang="en-US" altLang="ko-KR" sz="1800" dirty="0" smtClean="0"/>
          </a:p>
          <a:p>
            <a:r>
              <a:rPr lang="ko-KR" altLang="en-US" sz="1800" dirty="0" smtClean="0"/>
              <a:t>동적으로 속성을 </a:t>
            </a:r>
            <a:r>
              <a:rPr lang="ko-KR" altLang="en-US" sz="1800" dirty="0" err="1" smtClean="0"/>
              <a:t>바인딩하는</a:t>
            </a:r>
            <a:r>
              <a:rPr lang="ko-KR" altLang="en-US" sz="1800" dirty="0" smtClean="0"/>
              <a:t> 과정은 객체 </a:t>
            </a:r>
            <a:r>
              <a:rPr lang="en-US" altLang="ko-KR" sz="1800" dirty="0" err="1" smtClean="0"/>
              <a:t>obj</a:t>
            </a:r>
            <a:r>
              <a:rPr lang="ko-KR" altLang="en-US" sz="1800" dirty="0" smtClean="0"/>
              <a:t>가 실제로 어떤 타입인지와는 아무런 상관이 없음</a:t>
            </a:r>
            <a:endParaRPr lang="en-US" altLang="ko-KR" sz="1800" dirty="0" smtClean="0"/>
          </a:p>
          <a:p>
            <a:r>
              <a:rPr lang="en-US" altLang="ko-KR" sz="1800" dirty="0" smtClean="0"/>
              <a:t>Ojb.name </a:t>
            </a:r>
            <a:r>
              <a:rPr lang="ko-KR" altLang="en-US" sz="1800" dirty="0" smtClean="0"/>
              <a:t>같은 속성 검색은 </a:t>
            </a:r>
            <a:r>
              <a:rPr lang="en-US" altLang="ko-KR" sz="1800" dirty="0" smtClean="0"/>
              <a:t>name </a:t>
            </a:r>
            <a:r>
              <a:rPr lang="ko-KR" altLang="en-US" sz="1800" dirty="0" smtClean="0"/>
              <a:t>속성을 </a:t>
            </a:r>
            <a:r>
              <a:rPr lang="ko-KR" altLang="en-US" sz="1800" dirty="0" err="1" smtClean="0"/>
              <a:t>갖고있는</a:t>
            </a:r>
            <a:r>
              <a:rPr lang="ko-KR" altLang="en-US" sz="1800" dirty="0" smtClean="0"/>
              <a:t> 객체라면 어떤 객체에 대해서든지 제대로 작동하며 이러한 방식이 오리타입화라고 부름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5797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 정의에서 모든 함수는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대해서 작동하는 것으로 </a:t>
            </a:r>
            <a:r>
              <a:rPr lang="ko-KR" altLang="en-US" sz="1800" dirty="0" err="1" smtClean="0"/>
              <a:t>가정하기때문에</a:t>
            </a:r>
            <a:r>
              <a:rPr lang="ko-KR" altLang="en-US" sz="1800" dirty="0" smtClean="0"/>
              <a:t> 첫 번째 매개변수로서 항상 </a:t>
            </a:r>
            <a:r>
              <a:rPr lang="en-US" altLang="ko-KR" sz="1800" dirty="0" smtClean="0"/>
              <a:t>self</a:t>
            </a:r>
            <a:r>
              <a:rPr lang="ko-KR" altLang="en-US" sz="1800" dirty="0" smtClean="0"/>
              <a:t>가 전달됨</a:t>
            </a:r>
            <a:endParaRPr lang="en-US" altLang="ko-KR" sz="1800" dirty="0" smtClean="0"/>
          </a:p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클래스에 의해 정의되는 네임스페이스에 들어있는 보통의 함수임</a:t>
            </a:r>
            <a:endParaRPr lang="en-US" altLang="ko-KR" sz="1800" dirty="0" smtClean="0"/>
          </a:p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대해서 작동하지 않으며 정의하려면 다음과 같이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staticmethod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이용하면됨</a:t>
            </a:r>
            <a:endParaRPr lang="en-US" altLang="ko-KR" sz="1800" dirty="0" smtClean="0"/>
          </a:p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다양한 방식으로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생성하는 클래스를 작성할 때 흔히 사용되며 클래스에서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 </a:t>
            </a:r>
            <a:r>
              <a:rPr lang="ko-KR" altLang="en-US" sz="1800" dirty="0" smtClean="0"/>
              <a:t>함수는 단 하나만 </a:t>
            </a:r>
            <a:r>
              <a:rPr lang="ko-KR" altLang="en-US" sz="1800" dirty="0" err="1" smtClean="0"/>
              <a:t>존재할수</a:t>
            </a:r>
            <a:r>
              <a:rPr lang="ko-KR" altLang="en-US" sz="1800" dirty="0" smtClean="0"/>
              <a:t> 있기 때문에 다음에서 볼 수 있듯이 다른 생성 함수를 정적 </a:t>
            </a:r>
            <a:r>
              <a:rPr lang="ko-KR" altLang="en-US" sz="1800" dirty="0" err="1" smtClean="0"/>
              <a:t>메소드로서</a:t>
            </a:r>
            <a:r>
              <a:rPr lang="ko-KR" altLang="en-US" sz="1800" dirty="0" smtClean="0"/>
              <a:t> 정의하는 경우가 종종 있음</a:t>
            </a:r>
            <a:endParaRPr lang="en-US" altLang="ko-KR" sz="1800" dirty="0" smtClean="0"/>
          </a:p>
          <a:p>
            <a:r>
              <a:rPr lang="ko-KR" altLang="en-US" sz="1800" dirty="0"/>
              <a:t>예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92885" y="4754879"/>
            <a:ext cx="3012141" cy="1602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return x + </a:t>
            </a:r>
            <a:r>
              <a:rPr lang="en-US" altLang="ko-KR" sz="1200" dirty="0" smtClean="0"/>
              <a:t>y</a:t>
            </a:r>
          </a:p>
          <a:p>
            <a:pPr marL="0" indent="0">
              <a:buNone/>
            </a:pPr>
            <a:r>
              <a:rPr lang="en-US" altLang="ko-KR" sz="1200" dirty="0"/>
              <a:t>x = </a:t>
            </a:r>
            <a:r>
              <a:rPr lang="en-US" altLang="ko-KR" sz="1200" dirty="0" err="1"/>
              <a:t>Foo.add</a:t>
            </a:r>
            <a:r>
              <a:rPr lang="en-US" altLang="ko-KR" sz="1200" dirty="0"/>
              <a:t>(3,4)</a:t>
            </a:r>
            <a:endParaRPr lang="ko-KR" altLang="en-US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905026" y="4511035"/>
            <a:ext cx="3193228" cy="22053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time</a:t>
            </a:r>
          </a:p>
          <a:p>
            <a:pPr marL="0" indent="0">
              <a:buNone/>
            </a:pPr>
            <a:r>
              <a:rPr lang="en-US" altLang="ko-KR" sz="1200" dirty="0"/>
              <a:t>class Date(object):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year, month, day):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self.year</a:t>
            </a:r>
            <a:r>
              <a:rPr lang="en-US" altLang="ko-KR" sz="1200" dirty="0"/>
              <a:t> = year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self.month</a:t>
            </a:r>
            <a:r>
              <a:rPr lang="en-US" altLang="ko-KR" sz="1200" dirty="0"/>
              <a:t> = month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self.day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day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863841" y="4105832"/>
            <a:ext cx="3926540" cy="2628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now():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return Date(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tomorrow():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 + 86400)</a:t>
            </a:r>
          </a:p>
          <a:p>
            <a:pPr marL="0" indent="0">
              <a:buNone/>
            </a:pPr>
            <a:r>
              <a:rPr lang="en-US" altLang="ko-KR" sz="1200" dirty="0"/>
              <a:t>        return Date(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3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클래스 자체를 객체로 보고 클래스 객체에 대해 작동하는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말함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classmethod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사용해서 정의됨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다른점은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첫번째</a:t>
            </a:r>
            <a:r>
              <a:rPr lang="ko-KR" altLang="en-US" sz="1800" dirty="0" smtClean="0"/>
              <a:t> 인수로서 관례적으로 </a:t>
            </a:r>
            <a:r>
              <a:rPr lang="en-US" altLang="ko-KR" sz="1800" dirty="0" err="1" smtClean="0"/>
              <a:t>cls</a:t>
            </a:r>
            <a:r>
              <a:rPr lang="ko-KR" altLang="en-US" sz="1800" dirty="0" smtClean="0"/>
              <a:t>라는 이름을 가진 클래스가 전달됨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err="1" smtClean="0"/>
              <a:t>mul</a:t>
            </a:r>
            <a:r>
              <a:rPr lang="en-US" altLang="ko-KR" sz="1800" dirty="0"/>
              <a:t>()</a:t>
            </a:r>
            <a:r>
              <a:rPr lang="ko-KR" altLang="en-US" sz="1800" dirty="0"/>
              <a:t>에 클래스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TwoTimes</a:t>
            </a:r>
            <a:r>
              <a:rPr lang="ko-KR" altLang="en-US" sz="1800" dirty="0"/>
              <a:t>가 객체로서 </a:t>
            </a:r>
            <a:r>
              <a:rPr lang="ko-KR" altLang="en-US" sz="1800" dirty="0" smtClean="0"/>
              <a:t>전달됨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endParaRPr lang="en-US" altLang="ko-KR" sz="1800" b="1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138089" y="2987034"/>
            <a:ext cx="3064137" cy="1441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Times(object):</a:t>
            </a:r>
          </a:p>
          <a:p>
            <a:pPr marL="0" indent="0">
              <a:buNone/>
            </a:pPr>
            <a:r>
              <a:rPr lang="en-US" altLang="ko-KR" sz="1200" dirty="0"/>
              <a:t>    factor = 1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classmethod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x):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 smtClean="0"/>
              <a:t>cls.factor</a:t>
            </a:r>
            <a:r>
              <a:rPr lang="en-US" altLang="ko-KR" sz="1200" dirty="0" smtClean="0"/>
              <a:t>*x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5446962" y="3117913"/>
            <a:ext cx="3064137" cy="1314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TwoTimes</a:t>
            </a:r>
            <a:r>
              <a:rPr lang="en-US" altLang="ko-KR" sz="1200" dirty="0"/>
              <a:t>(Times):</a:t>
            </a:r>
          </a:p>
          <a:p>
            <a:pPr marL="0" indent="0">
              <a:buNone/>
            </a:pPr>
            <a:r>
              <a:rPr lang="en-US" altLang="ko-KR" sz="1200" dirty="0"/>
              <a:t>    factor = </a:t>
            </a:r>
            <a:r>
              <a:rPr lang="en-US" altLang="ko-KR" sz="1200" dirty="0" smtClean="0"/>
              <a:t>2</a:t>
            </a:r>
          </a:p>
          <a:p>
            <a:pPr marL="0" indent="0">
              <a:buNone/>
            </a:pPr>
            <a:r>
              <a:rPr lang="en-US" altLang="ko-KR" sz="1200" dirty="0"/>
              <a:t>x = </a:t>
            </a:r>
            <a:r>
              <a:rPr lang="en-US" altLang="ko-KR" sz="1200" dirty="0" err="1"/>
              <a:t>TwoTimes.mul</a:t>
            </a:r>
            <a:r>
              <a:rPr lang="en-US" altLang="ko-KR" sz="1200" dirty="0"/>
              <a:t>(4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460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앞에서 정의한 </a:t>
            </a:r>
            <a:r>
              <a:rPr lang="en-US" altLang="ko-KR" sz="1800" dirty="0" smtClean="0"/>
              <a:t>Date </a:t>
            </a:r>
            <a:r>
              <a:rPr lang="ko-KR" altLang="en-US" sz="1800" dirty="0" smtClean="0"/>
              <a:t>클래스로부터 상속을 다음과 같이 약간 </a:t>
            </a:r>
            <a:r>
              <a:rPr lang="ko-KR" altLang="en-US" sz="1800" dirty="0" err="1" smtClean="0"/>
              <a:t>커스터만이즈</a:t>
            </a:r>
            <a:r>
              <a:rPr lang="ko-KR" altLang="en-US" sz="1800" dirty="0" smtClean="0"/>
              <a:t> 하였다고 하면</a:t>
            </a:r>
            <a:endParaRPr lang="en-US" altLang="ko-KR" sz="1800" dirty="0" smtClean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 smtClean="0"/>
              <a:t>이 클래스는 </a:t>
            </a:r>
            <a:r>
              <a:rPr lang="en-US" altLang="ko-KR" sz="1800" dirty="0" smtClean="0"/>
              <a:t>Date</a:t>
            </a:r>
            <a:r>
              <a:rPr lang="ko-KR" altLang="en-US" sz="1800" dirty="0" smtClean="0"/>
              <a:t>에서 상속받았기 때문에 </a:t>
            </a:r>
            <a:r>
              <a:rPr lang="en-US" altLang="ko-KR" sz="1800" dirty="0" smtClean="0"/>
              <a:t>Date</a:t>
            </a:r>
            <a:r>
              <a:rPr lang="ko-KR" altLang="en-US" sz="1800" dirty="0" smtClean="0"/>
              <a:t>의 </a:t>
            </a:r>
            <a:r>
              <a:rPr lang="ko-KR" altLang="en-US" sz="1800" dirty="0" err="1" smtClean="0"/>
              <a:t>모든기능을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갖게되지만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now()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tomorrow()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의도한 대로 </a:t>
            </a:r>
            <a:r>
              <a:rPr lang="ko-KR" altLang="en-US" sz="1800" dirty="0" err="1" smtClean="0"/>
              <a:t>작동하지않음</a:t>
            </a:r>
            <a:endParaRPr lang="en-US" altLang="ko-KR" sz="1800" dirty="0" smtClean="0"/>
          </a:p>
          <a:p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누군가 </a:t>
            </a:r>
            <a:r>
              <a:rPr lang="en-US" altLang="ko-KR" sz="1800" dirty="0" err="1" smtClean="0"/>
              <a:t>EuroDate.now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를 호출하면 </a:t>
            </a:r>
            <a:r>
              <a:rPr lang="en-US" altLang="ko-KR" sz="1800" dirty="0" err="1" smtClean="0"/>
              <a:t>EuroDate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객체가 아닌 </a:t>
            </a:r>
            <a:r>
              <a:rPr lang="en-US" altLang="ko-KR" sz="1800" dirty="0" smtClean="0"/>
              <a:t>Date</a:t>
            </a:r>
            <a:r>
              <a:rPr lang="ko-KR" altLang="en-US" sz="1800" dirty="0" smtClean="0"/>
              <a:t>객체가 반환되므로 다음과 같이 </a:t>
            </a:r>
            <a:r>
              <a:rPr lang="ko-KR" altLang="en-US" sz="1800" dirty="0" err="1" smtClean="0"/>
              <a:t>변환해야함</a:t>
            </a:r>
            <a:endParaRPr lang="en-US" altLang="ko-KR" sz="1800" dirty="0" smtClean="0"/>
          </a:p>
          <a:p>
            <a:endParaRPr lang="en-US" altLang="ko-KR" sz="1800" b="1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62033" y="2144344"/>
            <a:ext cx="4972715" cy="964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EuroDate</a:t>
            </a:r>
            <a:r>
              <a:rPr lang="en-US" altLang="ko-KR" sz="1200" dirty="0"/>
              <a:t>(Date):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return "%02d/%02d/%4d" % (</a:t>
            </a:r>
            <a:r>
              <a:rPr lang="en-US" altLang="ko-KR" sz="1200" dirty="0" err="1"/>
              <a:t>self.day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self.month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self.year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946245" y="4399877"/>
            <a:ext cx="4972715" cy="2329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time</a:t>
            </a:r>
          </a:p>
          <a:p>
            <a:pPr marL="0" indent="0">
              <a:buNone/>
            </a:pPr>
            <a:r>
              <a:rPr lang="en-US" altLang="ko-KR" sz="1200" dirty="0"/>
              <a:t>class Date(object):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year, month, day):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self.year</a:t>
            </a:r>
            <a:r>
              <a:rPr lang="en-US" altLang="ko-KR" sz="1200" dirty="0"/>
              <a:t> = year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self.month</a:t>
            </a:r>
            <a:r>
              <a:rPr lang="en-US" altLang="ko-KR" sz="1200" dirty="0"/>
              <a:t> = month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self.day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day</a:t>
            </a:r>
            <a:endParaRPr lang="en-US" altLang="ko-KR" sz="12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347916" y="4141693"/>
            <a:ext cx="4972715" cy="2476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@</a:t>
            </a:r>
            <a:r>
              <a:rPr lang="en-US" altLang="ko-KR" sz="1200" dirty="0" err="1"/>
              <a:t>classmethod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now(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staticmethod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tomorrow():</a:t>
            </a:r>
          </a:p>
          <a:p>
            <a:pPr marL="0" indent="0">
              <a:buNone/>
            </a:pPr>
            <a:r>
              <a:rPr lang="en-US" altLang="ko-KR" sz="1200" dirty="0"/>
              <a:t>        t = </a:t>
            </a:r>
            <a:r>
              <a:rPr lang="en-US" altLang="ko-KR" sz="1200" dirty="0" err="1"/>
              <a:t>time.localtime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time.time</a:t>
            </a:r>
            <a:r>
              <a:rPr lang="en-US" altLang="ko-KR" sz="1200" dirty="0"/>
              <a:t>() + 86400)</a:t>
            </a:r>
          </a:p>
          <a:p>
            <a:pPr marL="0" indent="0">
              <a:buNone/>
            </a:pPr>
            <a:r>
              <a:rPr lang="en-US" altLang="ko-KR" sz="1200" dirty="0"/>
              <a:t>        return Date(</a:t>
            </a:r>
            <a:r>
              <a:rPr lang="en-US" altLang="ko-KR" sz="1200" dirty="0" err="1"/>
              <a:t>t.tm_year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t.tm_mon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t.tm_day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0521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정적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클래스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정적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클래스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사용할때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파이선은</a:t>
            </a:r>
            <a:r>
              <a:rPr lang="ko-KR" altLang="en-US" sz="1800" dirty="0" smtClean="0"/>
              <a:t> 이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별개의 네임스페이스로 관리하지 </a:t>
            </a:r>
            <a:r>
              <a:rPr lang="ko-KR" altLang="en-US" sz="1800" dirty="0" err="1" smtClean="0"/>
              <a:t>않기때문에</a:t>
            </a:r>
            <a:r>
              <a:rPr lang="ko-KR" altLang="en-US" sz="1800" dirty="0" smtClean="0"/>
              <a:t> 다음과 같이 정적 </a:t>
            </a:r>
            <a:r>
              <a:rPr lang="ko-KR" altLang="en-US" sz="1800" dirty="0" err="1" smtClean="0"/>
              <a:t>메소드와</a:t>
            </a:r>
            <a:r>
              <a:rPr lang="ko-KR" altLang="en-US" sz="1800" dirty="0" smtClean="0"/>
              <a:t> 클래스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인스턴스에대해</a:t>
            </a:r>
            <a:r>
              <a:rPr lang="ko-KR" altLang="en-US" sz="1800" dirty="0" smtClean="0"/>
              <a:t> 호출 가능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65793" y="2700170"/>
            <a:ext cx="4972715" cy="806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d = Date(1967, 4, 9)</a:t>
            </a:r>
          </a:p>
          <a:p>
            <a:pPr marL="0" indent="0">
              <a:buNone/>
            </a:pP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d.now</a:t>
            </a:r>
            <a:r>
              <a:rPr lang="en-US" altLang="ko-KR" sz="1200" dirty="0" smtClean="0"/>
              <a:t>()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982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err="1" smtClean="0"/>
              <a:t>프로퍼</a:t>
            </a:r>
            <a:r>
              <a:rPr lang="ko-KR" altLang="en-US" dirty="0" err="1"/>
              <a:t>티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일반적으로 </a:t>
            </a:r>
            <a:r>
              <a:rPr lang="ko-KR" altLang="en-US" sz="1800" dirty="0" err="1" smtClean="0"/>
              <a:t>인스턴스나</a:t>
            </a:r>
            <a:r>
              <a:rPr lang="ko-KR" altLang="en-US" sz="1800" dirty="0" smtClean="0"/>
              <a:t> 클래스의 속성에 접근하면 저장된 값이 반환됨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프로퍼티는</a:t>
            </a:r>
            <a:r>
              <a:rPr lang="ko-KR" altLang="en-US" sz="1800" dirty="0" smtClean="0"/>
              <a:t> 접근되는 순간 값이 계산되는 특수한 속성임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@property</a:t>
            </a:r>
            <a:r>
              <a:rPr lang="ko-KR" altLang="en-US" sz="1800" dirty="0" smtClean="0"/>
              <a:t>는 바로 다음에 나오는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보통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호출할때</a:t>
            </a:r>
            <a:r>
              <a:rPr lang="ko-KR" altLang="en-US" sz="1800" dirty="0" smtClean="0"/>
              <a:t> 쓰는 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없이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단순 속성처럼 바로 </a:t>
            </a:r>
            <a:r>
              <a:rPr lang="ko-KR" altLang="en-US" sz="1800" dirty="0" err="1" smtClean="0"/>
              <a:t>접근가능하게함</a:t>
            </a:r>
            <a:endParaRPr lang="en-US" altLang="ko-KR" sz="1800" dirty="0" smtClean="0"/>
          </a:p>
          <a:p>
            <a:r>
              <a:rPr lang="ko-KR" altLang="en-US" sz="1800" dirty="0" smtClean="0"/>
              <a:t>객체를 사용하는 입장에서는 속성을 재정의하려고 시도할 경우 </a:t>
            </a:r>
            <a:r>
              <a:rPr lang="ko-KR" altLang="en-US" sz="1800" dirty="0" err="1" smtClean="0"/>
              <a:t>에러메세지가</a:t>
            </a:r>
            <a:r>
              <a:rPr lang="ko-KR" altLang="en-US" sz="1800" dirty="0" smtClean="0"/>
              <a:t> 발생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246998" y="2700170"/>
            <a:ext cx="4972715" cy="3528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math</a:t>
            </a:r>
          </a:p>
          <a:p>
            <a:pPr marL="0" indent="0">
              <a:buNone/>
            </a:pPr>
            <a:r>
              <a:rPr lang="en-US" altLang="ko-KR" sz="1200" dirty="0"/>
              <a:t>class Circle(object):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radius):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self.radius</a:t>
            </a:r>
            <a:r>
              <a:rPr lang="en-US" altLang="ko-KR" sz="1200" dirty="0"/>
              <a:t> = radius</a:t>
            </a:r>
          </a:p>
          <a:p>
            <a:pPr marL="0" indent="0">
              <a:buNone/>
            </a:pPr>
            <a:r>
              <a:rPr lang="en-US" altLang="ko-KR" sz="1200" dirty="0"/>
              <a:t>    @property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area(self):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math.pi</a:t>
            </a:r>
            <a:r>
              <a:rPr lang="en-US" altLang="ko-KR" sz="1200" dirty="0"/>
              <a:t>*</a:t>
            </a:r>
            <a:r>
              <a:rPr lang="en-US" altLang="ko-KR" sz="1200" dirty="0" err="1"/>
              <a:t>self.radius</a:t>
            </a:r>
            <a:r>
              <a:rPr lang="en-US" altLang="ko-KR" sz="1200" dirty="0"/>
              <a:t>**2</a:t>
            </a:r>
          </a:p>
          <a:p>
            <a:pPr marL="0" indent="0">
              <a:buNone/>
            </a:pPr>
            <a:r>
              <a:rPr lang="en-US" altLang="ko-KR" sz="1200" dirty="0"/>
              <a:t>    @property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perimeter(self):</a:t>
            </a:r>
          </a:p>
          <a:p>
            <a:pPr marL="0" indent="0">
              <a:buNone/>
            </a:pPr>
            <a:r>
              <a:rPr lang="en-US" altLang="ko-KR" sz="1200" dirty="0"/>
              <a:t>        return 2*</a:t>
            </a:r>
            <a:r>
              <a:rPr lang="en-US" altLang="ko-KR" sz="1200" dirty="0" err="1"/>
              <a:t>meth.pi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self.radius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733826" y="2605144"/>
            <a:ext cx="3758004" cy="3528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 = Circle(4.0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err="1" smtClean="0"/>
              <a:t>c.radius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c.area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c.perimeter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313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클래스는 </a:t>
            </a:r>
            <a:r>
              <a:rPr lang="ko-KR" altLang="en-US" sz="1800" dirty="0" err="1" smtClean="0"/>
              <a:t>인스턴스라고</a:t>
            </a:r>
            <a:r>
              <a:rPr lang="ko-KR" altLang="en-US" sz="1800" dirty="0" smtClean="0"/>
              <a:t> 부르는 객체에 연결되고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이들 객체 사이에 공유되는 속성을 정의 함</a:t>
            </a:r>
            <a:endParaRPr lang="en-US" altLang="ko-KR" sz="1800" dirty="0"/>
          </a:p>
          <a:p>
            <a:r>
              <a:rPr lang="ko-KR" altLang="en-US" sz="1800" dirty="0" smtClean="0"/>
              <a:t>클래스는 함수</a:t>
            </a:r>
            <a:r>
              <a:rPr lang="en-US" altLang="ko-KR" sz="1800" dirty="0" smtClean="0"/>
              <a:t>(method), </a:t>
            </a:r>
            <a:r>
              <a:rPr lang="ko-KR" altLang="en-US" sz="1800" dirty="0" smtClean="0"/>
              <a:t>변수</a:t>
            </a:r>
            <a:r>
              <a:rPr lang="en-US" altLang="ko-KR" sz="1800" dirty="0" smtClean="0"/>
              <a:t>(class variable) </a:t>
            </a:r>
            <a:r>
              <a:rPr lang="ko-KR" altLang="en-US" sz="1800" dirty="0" smtClean="0"/>
              <a:t>그리고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속성</a:t>
            </a:r>
            <a:r>
              <a:rPr lang="en-US" altLang="ko-KR" sz="1800" dirty="0" smtClean="0"/>
              <a:t>(property)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모아놓은 것임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1581374" y="2775473"/>
            <a:ext cx="4582756" cy="408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class Account(object):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num_accounts</a:t>
            </a:r>
            <a:r>
              <a:rPr lang="en-US" altLang="ko-KR" sz="1200" dirty="0" smtClean="0"/>
              <a:t>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__(self, name, balance):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self.name =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= balance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Account.num_accounts</a:t>
            </a:r>
            <a:r>
              <a:rPr lang="en-US" altLang="ko-KR" sz="1200" dirty="0" smtClean="0"/>
              <a:t> 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__del__(self):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Account.num_accounts</a:t>
            </a:r>
            <a:r>
              <a:rPr lang="en-US" altLang="ko-KR" sz="1200" dirty="0" smtClean="0"/>
              <a:t> -=1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deposit(self, </a:t>
            </a:r>
            <a:r>
              <a:rPr lang="en-US" altLang="ko-KR" sz="1200" dirty="0" err="1" smtClean="0"/>
              <a:t>amt</a:t>
            </a:r>
            <a:r>
              <a:rPr lang="en-US" altLang="ko-KR" sz="1200" dirty="0" smtClean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amt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withdraw(self, </a:t>
            </a:r>
            <a:r>
              <a:rPr lang="en-US" altLang="ko-KR" sz="1200" dirty="0" err="1" smtClean="0"/>
              <a:t>amt</a:t>
            </a:r>
            <a:r>
              <a:rPr lang="en-US" altLang="ko-KR" sz="1200" dirty="0" smtClean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=  </a:t>
            </a:r>
            <a:r>
              <a:rPr lang="en-US" altLang="ko-KR" sz="1200" dirty="0" err="1" smtClean="0"/>
              <a:t>self.balance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amt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inquiry(self):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        return </a:t>
            </a:r>
            <a:r>
              <a:rPr lang="en-US" altLang="ko-KR" sz="1200" dirty="0" err="1" smtClean="0"/>
              <a:t>self.balance</a:t>
            </a:r>
            <a:endParaRPr lang="ko-KR" altLang="en-US" sz="12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64130" y="2990627"/>
            <a:ext cx="5303522" cy="3867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 smtClean="0"/>
              <a:t>클레스</a:t>
            </a:r>
            <a:r>
              <a:rPr lang="ko-KR" altLang="en-US" sz="1800" dirty="0" smtClean="0"/>
              <a:t> 몸체가 실행되는 도중에 생성되는 값은 모듈처럼 네임스페이스의 역할을 하는 </a:t>
            </a:r>
            <a:r>
              <a:rPr lang="ko-KR" altLang="en-US" sz="1800" dirty="0" err="1" smtClean="0"/>
              <a:t>클레스</a:t>
            </a:r>
            <a:r>
              <a:rPr lang="ko-KR" altLang="en-US" sz="1800" dirty="0" smtClean="0"/>
              <a:t> 객체에 저장됨</a:t>
            </a:r>
            <a:endParaRPr lang="en-US" altLang="ko-KR" sz="1800" dirty="0" smtClean="0"/>
          </a:p>
          <a:p>
            <a:r>
              <a:rPr lang="en-US" altLang="ko-KR" sz="1800" dirty="0" smtClean="0"/>
              <a:t>Account </a:t>
            </a:r>
            <a:r>
              <a:rPr lang="ko-KR" altLang="en-US" sz="1800" dirty="0" smtClean="0"/>
              <a:t>클래스 멤버에는 다음과 같이 접근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Account.num_accounts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Account</a:t>
            </a:r>
            <a:r>
              <a:rPr lang="en-US" altLang="ko-KR" sz="1200" dirty="0" smtClean="0"/>
              <a:t>.__</a:t>
            </a:r>
            <a:r>
              <a:rPr lang="en-US" altLang="ko-KR" sz="1200" dirty="0" err="1"/>
              <a:t>init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err="1"/>
              <a:t>Account</a:t>
            </a:r>
            <a:r>
              <a:rPr lang="en-US" altLang="ko-KR" sz="1200" dirty="0" err="1" smtClean="0"/>
              <a:t>.__</a:t>
            </a:r>
            <a:r>
              <a:rPr lang="en-US" altLang="ko-KR" sz="1200" dirty="0" err="1"/>
              <a:t>del</a:t>
            </a:r>
            <a:r>
              <a:rPr lang="en-US" altLang="ko-KR" sz="1200" dirty="0"/>
              <a:t>__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Account.deposit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Account.withdraw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Account.inquiry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0146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프로퍼티는</a:t>
            </a:r>
            <a:r>
              <a:rPr lang="ko-KR" altLang="en-US" sz="1800" dirty="0" smtClean="0"/>
              <a:t> 속성을 설정하거나 삭제하는 연산을 가로챌 수도 있음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이를위해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프로퍼티에</a:t>
            </a:r>
            <a:r>
              <a:rPr lang="ko-KR" altLang="en-US" sz="1800" dirty="0" smtClean="0"/>
              <a:t> 설정</a:t>
            </a:r>
            <a:r>
              <a:rPr lang="en-US" altLang="ko-KR" sz="1800" dirty="0" smtClean="0"/>
              <a:t>(setter)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삭제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deleter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추가하면 됨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688061" y="2667896"/>
            <a:ext cx="4972715" cy="3388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name):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self.__name</a:t>
            </a:r>
            <a:r>
              <a:rPr lang="en-US" altLang="ko-KR" sz="1200" dirty="0"/>
              <a:t> = name</a:t>
            </a:r>
          </a:p>
          <a:p>
            <a:pPr marL="0" indent="0">
              <a:buNone/>
            </a:pPr>
            <a:r>
              <a:rPr lang="en-US" altLang="ko-KR" sz="1200" dirty="0"/>
              <a:t>    @property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self.__name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name.setter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name(self, value):</a:t>
            </a:r>
          </a:p>
          <a:p>
            <a:pPr marL="0" indent="0">
              <a:buNone/>
            </a:pPr>
            <a:r>
              <a:rPr lang="en-US" altLang="ko-KR" sz="1200" dirty="0"/>
              <a:t>        if not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(value,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        raise </a:t>
            </a:r>
            <a:r>
              <a:rPr lang="en-US" altLang="ko-KR" sz="1200" dirty="0" err="1"/>
              <a:t>TypeError</a:t>
            </a:r>
            <a:r>
              <a:rPr lang="en-US" altLang="ko-KR" sz="1200" dirty="0"/>
              <a:t>("Must be a string")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self.__name</a:t>
            </a:r>
            <a:r>
              <a:rPr lang="en-US" altLang="ko-KR" sz="1200" dirty="0"/>
              <a:t> = value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name.deleter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pPr marL="0" indent="0">
              <a:buNone/>
            </a:pPr>
            <a:r>
              <a:rPr lang="en-US" altLang="ko-KR" sz="1200" dirty="0"/>
              <a:t>        raise </a:t>
            </a:r>
            <a:r>
              <a:rPr lang="en-US" altLang="ko-KR" sz="1200" dirty="0" err="1"/>
              <a:t>TypeError</a:t>
            </a:r>
            <a:r>
              <a:rPr lang="en-US" altLang="ko-KR" sz="1200" dirty="0"/>
              <a:t>("Can't delete name")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660776" y="3173506"/>
            <a:ext cx="4068184" cy="35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 = Foo("Guido</a:t>
            </a:r>
            <a:r>
              <a:rPr lang="en-US" altLang="ko-KR" sz="1200" dirty="0" smtClean="0"/>
              <a:t>")</a:t>
            </a:r>
          </a:p>
          <a:p>
            <a:pPr marL="0" indent="0">
              <a:buNone/>
            </a:pPr>
            <a:r>
              <a:rPr lang="en-US" altLang="ko-KR" sz="1200" dirty="0"/>
              <a:t>n = </a:t>
            </a:r>
            <a:r>
              <a:rPr lang="en-US" altLang="ko-KR" sz="1200" dirty="0" smtClean="0"/>
              <a:t>f.name</a:t>
            </a:r>
          </a:p>
          <a:p>
            <a:pPr marL="0" indent="0">
              <a:buNone/>
            </a:pPr>
            <a:r>
              <a:rPr lang="en-US" altLang="ko-KR" sz="1200" dirty="0"/>
              <a:t>f.name = "</a:t>
            </a:r>
            <a:r>
              <a:rPr lang="en-US" altLang="ko-KR" sz="1200" dirty="0" smtClean="0"/>
              <a:t>Monty“</a:t>
            </a:r>
          </a:p>
          <a:p>
            <a:pPr marL="0" indent="0">
              <a:buNone/>
            </a:pPr>
            <a:r>
              <a:rPr lang="en-US" altLang="ko-KR" sz="1200" dirty="0"/>
              <a:t>f.name = </a:t>
            </a:r>
            <a:r>
              <a:rPr lang="en-US" altLang="ko-KR" sz="1200" dirty="0" smtClean="0"/>
              <a:t>45</a:t>
            </a:r>
          </a:p>
          <a:p>
            <a:pPr marL="0" indent="0">
              <a:buNone/>
            </a:pPr>
            <a:r>
              <a:rPr lang="en-US" altLang="ko-KR" sz="1200" dirty="0"/>
              <a:t>del f.name</a:t>
            </a:r>
          </a:p>
        </p:txBody>
      </p:sp>
    </p:spTree>
    <p:extLst>
      <p:ext uri="{BB962C8B-B14F-4D97-AF65-F5344CB8AC3E}">
        <p14:creationId xmlns:p14="http://schemas.microsoft.com/office/powerpoint/2010/main" val="317620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앞의 예에서 속성 </a:t>
            </a:r>
            <a:r>
              <a:rPr lang="en-US" altLang="ko-KR" sz="1800" dirty="0" smtClean="0"/>
              <a:t>name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@property  </a:t>
            </a:r>
            <a:r>
              <a:rPr lang="ko-KR" altLang="en-US" sz="1800" dirty="0" err="1" smtClean="0"/>
              <a:t>장식자와</a:t>
            </a:r>
            <a:r>
              <a:rPr lang="ko-KR" altLang="en-US" sz="1800" dirty="0" smtClean="0"/>
              <a:t> 관련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사용해 먼저 읽기 전용 </a:t>
            </a:r>
            <a:r>
              <a:rPr lang="ko-KR" altLang="en-US" sz="1800" dirty="0" err="1" smtClean="0"/>
              <a:t>프로퍼티로</a:t>
            </a:r>
            <a:r>
              <a:rPr lang="ko-KR" altLang="en-US" sz="1800" dirty="0" smtClean="0"/>
              <a:t> 정의되며 </a:t>
            </a:r>
            <a:r>
              <a:rPr lang="ko-KR" altLang="en-US" sz="1800" dirty="0" err="1" smtClean="0"/>
              <a:t>이어나오는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name.setter</a:t>
            </a:r>
            <a:r>
              <a:rPr lang="ko-KR" altLang="en-US" sz="1800" dirty="0" smtClean="0"/>
              <a:t>와 </a:t>
            </a:r>
            <a:r>
              <a:rPr lang="en-US" altLang="ko-KR" sz="1800" dirty="0"/>
              <a:t>@</a:t>
            </a:r>
            <a:r>
              <a:rPr lang="en-US" altLang="ko-KR" sz="1800" dirty="0" err="1" smtClean="0"/>
              <a:t>name.deleter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장식자는</a:t>
            </a:r>
            <a:r>
              <a:rPr lang="ko-KR" altLang="en-US" sz="1800" dirty="0" smtClean="0"/>
              <a:t> 설정 및 삭제 연산을 위한 추가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프로퍼티에</a:t>
            </a:r>
            <a:r>
              <a:rPr lang="ko-KR" altLang="en-US" sz="1800" dirty="0" smtClean="0"/>
              <a:t> 연결시킴</a:t>
            </a:r>
            <a:endParaRPr lang="en-US" altLang="ko-KR" sz="1800" dirty="0" smtClean="0"/>
          </a:p>
          <a:p>
            <a:r>
              <a:rPr lang="ko-KR" altLang="en-US" sz="1800" dirty="0" smtClean="0"/>
              <a:t>추가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원본 </a:t>
            </a:r>
            <a:r>
              <a:rPr lang="ko-KR" altLang="en-US" sz="1800" dirty="0" err="1" smtClean="0"/>
              <a:t>프로퍼티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이름과 </a:t>
            </a:r>
            <a:r>
              <a:rPr lang="ko-KR" altLang="en-US" sz="1800" dirty="0" err="1" smtClean="0"/>
              <a:t>동일해야함</a:t>
            </a:r>
            <a:endParaRPr lang="en-US" altLang="ko-KR" sz="1800" dirty="0" smtClean="0"/>
          </a:p>
          <a:p>
            <a:r>
              <a:rPr lang="ko-KR" altLang="en-US" sz="1800" dirty="0" smtClean="0"/>
              <a:t>앞의 예시에서 </a:t>
            </a:r>
            <a:r>
              <a:rPr lang="en-US" altLang="ko-KR" sz="1800" dirty="0" smtClean="0"/>
              <a:t>name</a:t>
            </a:r>
            <a:r>
              <a:rPr lang="ko-KR" altLang="en-US" sz="1800" dirty="0" smtClean="0"/>
              <a:t>의 실제 값은 </a:t>
            </a:r>
            <a:r>
              <a:rPr lang="en-US" altLang="ko-KR" sz="1800" dirty="0" smtClean="0"/>
              <a:t>__name </a:t>
            </a:r>
            <a:r>
              <a:rPr lang="ko-KR" altLang="en-US" sz="1800" dirty="0" smtClean="0"/>
              <a:t>속성에 저장되며 이 속성의 이름을 </a:t>
            </a:r>
            <a:r>
              <a:rPr lang="ko-KR" altLang="en-US" sz="1800" dirty="0" err="1" smtClean="0"/>
              <a:t>정하는데에는</a:t>
            </a:r>
            <a:r>
              <a:rPr lang="ko-KR" altLang="en-US" sz="1800" dirty="0" smtClean="0"/>
              <a:t> 특별한 규칙은 없지만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구별하기 위해 </a:t>
            </a:r>
            <a:r>
              <a:rPr lang="ko-KR" altLang="en-US" sz="1800" dirty="0" err="1" smtClean="0"/>
              <a:t>프로퍼티의</a:t>
            </a:r>
            <a:r>
              <a:rPr lang="ko-KR" altLang="en-US" sz="1800" dirty="0" smtClean="0"/>
              <a:t> 이름과는 </a:t>
            </a:r>
            <a:r>
              <a:rPr lang="ko-KR" altLang="en-US" sz="1800" dirty="0" err="1" smtClean="0"/>
              <a:t>달라야함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9989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사용하면 속성에 대한 접근을 사용자 정의 함수 </a:t>
            </a:r>
            <a:r>
              <a:rPr lang="en-US" altLang="ko-KR" sz="1800" dirty="0" smtClean="0"/>
              <a:t>get, set, delete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제어할수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r>
              <a:rPr lang="ko-KR" altLang="en-US" sz="1800" dirty="0" smtClean="0"/>
              <a:t>이런 식의 속성 접근 제어는 기술자 객체를 사용해 일반화할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기술자는 간단히 속성의 값을 나타내는 객체임</a:t>
            </a:r>
            <a:endParaRPr lang="en-US" altLang="ko-KR" sz="1800" dirty="0" smtClean="0"/>
          </a:p>
          <a:p>
            <a:r>
              <a:rPr lang="ko-KR" altLang="en-US" sz="1800" dirty="0" smtClean="0"/>
              <a:t>기술자에서 특수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__get__(), __set__(), __delete__()</a:t>
            </a:r>
            <a:r>
              <a:rPr lang="ko-KR" altLang="en-US" sz="1800" dirty="0" smtClean="0"/>
              <a:t>중 하나 이상의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구현함으로써 속성 접근 메커니즘을 가로채 관련 연산들을 </a:t>
            </a:r>
            <a:r>
              <a:rPr lang="ko-KR" altLang="en-US" sz="1800" dirty="0" err="1" smtClean="0"/>
              <a:t>커스터마이즈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할수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위의 예는 </a:t>
            </a:r>
            <a:r>
              <a:rPr lang="en-US" altLang="ko-KR" sz="1800" dirty="0" err="1" smtClean="0"/>
              <a:t>TypedProperty</a:t>
            </a:r>
            <a:r>
              <a:rPr lang="ko-KR" altLang="en-US" sz="1800" dirty="0" smtClean="0"/>
              <a:t>클래스는 속성에 값이 </a:t>
            </a:r>
            <a:r>
              <a:rPr lang="ko-KR" altLang="en-US" sz="1800" dirty="0" err="1" smtClean="0"/>
              <a:t>할당될때</a:t>
            </a:r>
            <a:r>
              <a:rPr lang="ko-KR" altLang="en-US" sz="1800" dirty="0" smtClean="0"/>
              <a:t> 타입 검사를 수행하고 속성을 삭제하려는 시도가 있을 경우 에러를 발생시키는 기술자를 정의함</a:t>
            </a:r>
            <a:endParaRPr lang="en-US" altLang="ko-KR" sz="1800" dirty="0" smtClean="0"/>
          </a:p>
          <a:p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2577" y="3646841"/>
            <a:ext cx="4421394" cy="3275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class </a:t>
            </a:r>
            <a:r>
              <a:rPr lang="en-US" altLang="ko-KR" sz="900" dirty="0" err="1"/>
              <a:t>TypedProperty</a:t>
            </a:r>
            <a:r>
              <a:rPr lang="en-US" altLang="ko-KR" sz="900" dirty="0"/>
              <a:t>(object):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def</a:t>
            </a:r>
            <a:r>
              <a:rPr lang="en-US" altLang="ko-KR" sz="900" dirty="0"/>
              <a:t> 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__(self, name, type, default =  None):</a:t>
            </a:r>
          </a:p>
          <a:p>
            <a:pPr marL="0" indent="0">
              <a:buNone/>
            </a:pPr>
            <a:r>
              <a:rPr lang="en-US" altLang="ko-KR" sz="900" dirty="0"/>
              <a:t>        self.name = "_"+name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self.type</a:t>
            </a:r>
            <a:r>
              <a:rPr lang="en-US" altLang="ko-KR" sz="900" dirty="0"/>
              <a:t> = type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self.default</a:t>
            </a:r>
            <a:r>
              <a:rPr lang="en-US" altLang="ko-KR" sz="900" dirty="0"/>
              <a:t> = type() if default is None else default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def</a:t>
            </a:r>
            <a:r>
              <a:rPr lang="en-US" altLang="ko-KR" sz="900" dirty="0"/>
              <a:t> __get__(self, instance, </a:t>
            </a:r>
            <a:r>
              <a:rPr lang="en-US" altLang="ko-KR" sz="900" dirty="0" err="1"/>
              <a:t>cls</a:t>
            </a:r>
            <a:r>
              <a:rPr lang="en-US" altLang="ko-KR" sz="900" dirty="0"/>
              <a:t>):</a:t>
            </a:r>
          </a:p>
          <a:p>
            <a:pPr marL="0" indent="0">
              <a:buNone/>
            </a:pPr>
            <a:r>
              <a:rPr lang="en-US" altLang="ko-KR" sz="900" dirty="0"/>
              <a:t>        return </a:t>
            </a:r>
            <a:r>
              <a:rPr lang="en-US" altLang="ko-KR" sz="900" dirty="0" err="1"/>
              <a:t>getattr</a:t>
            </a:r>
            <a:r>
              <a:rPr lang="en-US" altLang="ko-KR" sz="900" dirty="0"/>
              <a:t>(instance, self.name, </a:t>
            </a:r>
            <a:r>
              <a:rPr lang="en-US" altLang="ko-KR" sz="900" dirty="0" err="1"/>
              <a:t>self.default</a:t>
            </a:r>
            <a:r>
              <a:rPr lang="en-US" altLang="ko-KR" sz="900" dirty="0"/>
              <a:t>) if instance else </a:t>
            </a:r>
            <a:r>
              <a:rPr lang="en-US" altLang="ko-KR" sz="900" dirty="0" smtClean="0"/>
              <a:t>self</a:t>
            </a:r>
            <a:endParaRPr lang="en-US" altLang="ko-KR" sz="9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995184" y="3668359"/>
            <a:ext cx="3196815" cy="3275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class Foo(object):</a:t>
            </a:r>
          </a:p>
          <a:p>
            <a:pPr marL="0" indent="0">
              <a:buNone/>
            </a:pPr>
            <a:r>
              <a:rPr lang="en-US" altLang="ko-KR" sz="900" dirty="0"/>
              <a:t>    name = </a:t>
            </a:r>
            <a:r>
              <a:rPr lang="en-US" altLang="ko-KR" sz="900" dirty="0" err="1"/>
              <a:t>TypedProperty</a:t>
            </a:r>
            <a:r>
              <a:rPr lang="en-US" altLang="ko-KR" sz="900" dirty="0"/>
              <a:t>("name",</a:t>
            </a:r>
            <a:r>
              <a:rPr lang="en-US" altLang="ko-KR" sz="900" dirty="0" err="1"/>
              <a:t>str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num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TypedProperty</a:t>
            </a:r>
            <a:r>
              <a:rPr lang="en-US" altLang="ko-KR" sz="900" dirty="0"/>
              <a:t>("</a:t>
            </a:r>
            <a:r>
              <a:rPr lang="en-US" altLang="ko-KR" sz="900" dirty="0" err="1"/>
              <a:t>num</a:t>
            </a:r>
            <a:r>
              <a:rPr lang="en-US" altLang="ko-KR" sz="900" dirty="0"/>
              <a:t>",</a:t>
            </a:r>
            <a:r>
              <a:rPr lang="en-US" altLang="ko-KR" sz="900" dirty="0" err="1"/>
              <a:t>int</a:t>
            </a:r>
            <a:r>
              <a:rPr lang="en-US" altLang="ko-KR" sz="900" dirty="0"/>
              <a:t>, 42)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59275" y="3668359"/>
            <a:ext cx="4035910" cy="1637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err="1" smtClean="0"/>
              <a:t>def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__set__(self, instance, value):</a:t>
            </a:r>
          </a:p>
          <a:p>
            <a:pPr marL="0" indent="0">
              <a:buNone/>
            </a:pPr>
            <a:r>
              <a:rPr lang="en-US" altLang="ko-KR" sz="900" dirty="0"/>
              <a:t>        if not </a:t>
            </a:r>
            <a:r>
              <a:rPr lang="en-US" altLang="ko-KR" sz="900" dirty="0" err="1"/>
              <a:t>isinstance</a:t>
            </a:r>
            <a:r>
              <a:rPr lang="en-US" altLang="ko-KR" sz="900" dirty="0"/>
              <a:t>(</a:t>
            </a:r>
            <a:r>
              <a:rPr lang="en-US" altLang="ko-KR" sz="900" dirty="0" err="1"/>
              <a:t>vlaue</a:t>
            </a:r>
            <a:r>
              <a:rPr lang="en-US" altLang="ko-KR" sz="900" dirty="0"/>
              <a:t>, </a:t>
            </a:r>
            <a:r>
              <a:rPr lang="en-US" altLang="ko-KR" sz="900" dirty="0" err="1"/>
              <a:t>self.type</a:t>
            </a:r>
            <a:r>
              <a:rPr lang="en-US" altLang="ko-KR" sz="900" dirty="0"/>
              <a:t>):</a:t>
            </a:r>
          </a:p>
          <a:p>
            <a:pPr marL="0" indent="0">
              <a:buNone/>
            </a:pPr>
            <a:r>
              <a:rPr lang="en-US" altLang="ko-KR" sz="900" dirty="0"/>
              <a:t>            raise </a:t>
            </a:r>
            <a:r>
              <a:rPr lang="en-US" altLang="ko-KR" sz="900" dirty="0" err="1"/>
              <a:t>TypeError</a:t>
            </a:r>
            <a:r>
              <a:rPr lang="en-US" altLang="ko-KR" sz="900" dirty="0"/>
              <a:t>("Must be a %s" % </a:t>
            </a:r>
            <a:r>
              <a:rPr lang="en-US" altLang="ko-KR" sz="900" dirty="0" err="1"/>
              <a:t>self.type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        </a:t>
            </a:r>
            <a:r>
              <a:rPr lang="en-US" altLang="ko-KR" sz="900" dirty="0" err="1"/>
              <a:t>setattr</a:t>
            </a:r>
            <a:r>
              <a:rPr lang="en-US" altLang="ko-KR" sz="900" dirty="0"/>
              <a:t>(instance, self.name, value)</a:t>
            </a:r>
          </a:p>
          <a:p>
            <a:pPr marL="0" indent="0">
              <a:buNone/>
            </a:pPr>
            <a:r>
              <a:rPr lang="en-US" altLang="ko-KR" sz="900" dirty="0"/>
              <a:t>    </a:t>
            </a:r>
            <a:r>
              <a:rPr lang="en-US" altLang="ko-KR" sz="900" dirty="0" err="1"/>
              <a:t>def</a:t>
            </a:r>
            <a:r>
              <a:rPr lang="en-US" altLang="ko-KR" sz="900" dirty="0"/>
              <a:t> __delete__(self, instance):</a:t>
            </a:r>
          </a:p>
          <a:p>
            <a:pPr marL="0" indent="0">
              <a:buNone/>
            </a:pPr>
            <a:r>
              <a:rPr lang="en-US" altLang="ko-KR" sz="900" dirty="0"/>
              <a:t>        raise </a:t>
            </a:r>
            <a:r>
              <a:rPr lang="en-US" altLang="ko-KR" sz="900" dirty="0" err="1"/>
              <a:t>AttributeError</a:t>
            </a:r>
            <a:r>
              <a:rPr lang="en-US" altLang="ko-KR" sz="900" dirty="0"/>
              <a:t>("Can't delete attribute")</a:t>
            </a:r>
          </a:p>
        </p:txBody>
      </p:sp>
    </p:spTree>
    <p:extLst>
      <p:ext uri="{BB962C8B-B14F-4D97-AF65-F5344CB8AC3E}">
        <p14:creationId xmlns:p14="http://schemas.microsoft.com/office/powerpoint/2010/main" val="2308682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캡슐화와 개인 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파이선에서</a:t>
            </a:r>
            <a:r>
              <a:rPr lang="ko-KR" altLang="en-US" sz="1800" dirty="0" smtClean="0"/>
              <a:t> 기본적으로 클래스의 모든 속성과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공개되어있으며 모두 </a:t>
            </a:r>
            <a:r>
              <a:rPr lang="ko-KR" altLang="en-US" sz="1800" dirty="0" err="1" smtClean="0"/>
              <a:t>제한없이</a:t>
            </a:r>
            <a:r>
              <a:rPr lang="ko-KR" altLang="en-US" sz="1800" dirty="0" smtClean="0"/>
              <a:t> 접근가능</a:t>
            </a:r>
            <a:endParaRPr lang="en-US" altLang="ko-KR" sz="1800" dirty="0" smtClean="0"/>
          </a:p>
          <a:p>
            <a:r>
              <a:rPr lang="ko-KR" altLang="en-US" sz="1800" dirty="0" smtClean="0"/>
              <a:t>기반클래스에서 정의된 모든 것이 상속되며 파생클래스에서 </a:t>
            </a:r>
            <a:r>
              <a:rPr lang="ko-KR" altLang="en-US" sz="1800" dirty="0" err="1" smtClean="0"/>
              <a:t>접근가능함</a:t>
            </a:r>
            <a:endParaRPr lang="en-US" altLang="ko-KR" sz="1800" dirty="0" smtClean="0"/>
          </a:p>
          <a:p>
            <a:r>
              <a:rPr lang="ko-KR" altLang="en-US" sz="1800" dirty="0" smtClean="0"/>
              <a:t>객체의 내부 구현이 밖으로 다 드러나고 파생 클래스와 기반 클래스 사이에 네임스페이스 충돌이 발생 가능하므로 이를 해결하기 위해 클래스에서 </a:t>
            </a:r>
            <a:r>
              <a:rPr lang="en-US" altLang="ko-KR" sz="1800" dirty="0" smtClean="0"/>
              <a:t>__Foo </a:t>
            </a:r>
            <a:r>
              <a:rPr lang="ko-KR" altLang="en-US" sz="1800" dirty="0" smtClean="0"/>
              <a:t>같은 이중 밑줄로 시작하는 모든 이름을 자동으로 </a:t>
            </a:r>
            <a:r>
              <a:rPr lang="en-US" altLang="ko-KR" sz="1800" dirty="0" smtClean="0"/>
              <a:t>_</a:t>
            </a:r>
            <a:r>
              <a:rPr lang="ko-KR" altLang="en-US" sz="1800" dirty="0" smtClean="0"/>
              <a:t>클래스이름</a:t>
            </a:r>
            <a:r>
              <a:rPr lang="en-US" altLang="ko-KR" sz="1800" dirty="0" smtClean="0"/>
              <a:t>__Foo</a:t>
            </a:r>
            <a:r>
              <a:rPr lang="ko-KR" altLang="en-US" sz="1800" dirty="0" smtClean="0"/>
              <a:t>의 형태를 가지는 이름으로 변환함</a:t>
            </a:r>
            <a:endParaRPr lang="en-US" altLang="ko-KR" sz="1800" dirty="0" smtClean="0"/>
          </a:p>
          <a:p>
            <a:r>
              <a:rPr lang="ko-KR" altLang="en-US" sz="1800" dirty="0" smtClean="0"/>
              <a:t>이렇게 하면 파생 클래스에서 사용하는 개인</a:t>
            </a:r>
            <a:r>
              <a:rPr lang="en-US" altLang="ko-KR" sz="1800" dirty="0" smtClean="0"/>
              <a:t>(private) </a:t>
            </a:r>
            <a:r>
              <a:rPr lang="ko-KR" altLang="en-US" sz="1800" dirty="0" smtClean="0"/>
              <a:t>이름과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기반 클래스에서 사용하는 개인 이름이 충돌하지 않기 때문에 사실상 클래스에서 개인 속성과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갖게됨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34135" y="4206241"/>
            <a:ext cx="4972715" cy="243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A(object):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</a:t>
            </a:r>
            <a:r>
              <a:rPr lang="en-US" altLang="ko-KR" sz="1200" dirty="0" err="1" smtClean="0"/>
              <a:t>X</a:t>
            </a:r>
            <a:r>
              <a:rPr lang="en-US" altLang="ko-KR" sz="1200" dirty="0" smtClean="0"/>
              <a:t>=3	#</a:t>
            </a:r>
            <a:r>
              <a:rPr lang="en-US" altLang="ko-KR" sz="1200" dirty="0" err="1" smtClean="0"/>
              <a:t>self._A__X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__spam(self</a:t>
            </a:r>
            <a:r>
              <a:rPr lang="en-US" altLang="ko-KR" sz="1200" dirty="0" smtClean="0"/>
              <a:t>):	#_</a:t>
            </a:r>
            <a:r>
              <a:rPr lang="en-US" altLang="ko-KR" sz="1200" dirty="0" err="1" smtClean="0"/>
              <a:t>A__spam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self.__spam</a:t>
            </a:r>
            <a:r>
              <a:rPr lang="en-US" altLang="ko-KR" sz="1200" dirty="0" smtClean="0"/>
              <a:t>()	#</a:t>
            </a:r>
            <a:r>
              <a:rPr lang="ko-KR" altLang="en-US" sz="1200" dirty="0" smtClean="0"/>
              <a:t>오직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A.__spam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만을 호출</a:t>
            </a: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799736" y="4184725"/>
            <a:ext cx="4972715" cy="243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B(A):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A.__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self.__X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37	#</a:t>
            </a:r>
            <a:r>
              <a:rPr lang="en-US" altLang="ko-KR" sz="1200" dirty="0" err="1" smtClean="0"/>
              <a:t>self._B__X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__spam(self</a:t>
            </a:r>
            <a:r>
              <a:rPr lang="en-US" altLang="ko-KR" sz="1200" dirty="0" smtClean="0"/>
              <a:t>):	#_</a:t>
            </a:r>
            <a:r>
              <a:rPr lang="en-US" altLang="ko-KR" sz="1200" dirty="0" err="1" smtClean="0"/>
              <a:t>B__spam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로 변형됨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337828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데이터 캡슐화와 개인 속성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앞의 예제를 </a:t>
            </a:r>
            <a:r>
              <a:rPr lang="ko-KR" altLang="en-US" sz="1800" dirty="0"/>
              <a:t>통</a:t>
            </a:r>
            <a:r>
              <a:rPr lang="ko-KR" altLang="en-US" sz="1800" dirty="0" smtClean="0"/>
              <a:t>해 데이터가 제대로 감추어진 것처럼 보이지만 </a:t>
            </a:r>
            <a:r>
              <a:rPr lang="ko-KR" altLang="en-US" sz="1800" dirty="0" err="1" smtClean="0"/>
              <a:t>파이선에서</a:t>
            </a:r>
            <a:r>
              <a:rPr lang="ko-KR" altLang="en-US" sz="1800" dirty="0" smtClean="0"/>
              <a:t> 클래스의 개인 속성에 접근하는 것을 근본적으로 막을 방법은 없음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큭시</a:t>
            </a:r>
            <a:r>
              <a:rPr lang="ko-KR" altLang="en-US" sz="1800" dirty="0" smtClean="0"/>
              <a:t> 클래스의 이름과 해단 새인 속성을 알고 있으면 변형된 이름을 사용해서 여전히 접근 가능</a:t>
            </a:r>
            <a:endParaRPr lang="en-US" altLang="ko-KR" sz="1800" dirty="0" smtClean="0"/>
          </a:p>
          <a:p>
            <a:r>
              <a:rPr lang="ko-KR" altLang="en-US" sz="1800" dirty="0" smtClean="0"/>
              <a:t>덜 노출되는 방법이 있으나 이것은 각자 필요할 때 적절히 사용하기 바람</a:t>
            </a:r>
            <a:r>
              <a:rPr lang="en-US" altLang="ko-KR" sz="1800" dirty="0" smtClean="0"/>
              <a:t>(pp.156)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7009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클래스가 하나 정의되면 그 클래스는 새로운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생성하는 공장 역할을 수행함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생성은 새로운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생성하는 특수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생성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초기화 하는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통해 </a:t>
            </a:r>
            <a:r>
              <a:rPr lang="ko-KR" altLang="en-US" sz="1800" dirty="0" err="1" smtClean="0"/>
              <a:t>두단계를</a:t>
            </a:r>
            <a:r>
              <a:rPr lang="ko-KR" altLang="en-US" sz="1800" dirty="0" smtClean="0"/>
              <a:t> 거쳐서 수행되며 </a:t>
            </a:r>
            <a:r>
              <a:rPr lang="en-US" altLang="ko-KR" sz="1800" dirty="0" smtClean="0"/>
              <a:t>c = Circle(4.0)</a:t>
            </a:r>
            <a:r>
              <a:rPr lang="ko-KR" altLang="en-US" sz="1800" dirty="0" smtClean="0"/>
              <a:t>은 다음과 같음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클래스의 </a:t>
            </a:r>
            <a:r>
              <a:rPr lang="en-US" altLang="ko-KR" sz="1800" dirty="0" smtClean="0"/>
              <a:t>__new__()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사용자 코드에서 정의하는 일은 거의 없으며 정의 한다면 </a:t>
            </a:r>
            <a:r>
              <a:rPr lang="en-US" altLang="ko-KR" sz="1800" dirty="0" smtClean="0"/>
              <a:t>__new__(</a:t>
            </a:r>
            <a:r>
              <a:rPr lang="en-US" altLang="ko-KR" sz="1800" dirty="0" err="1" smtClean="0"/>
              <a:t>cls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*</a:t>
            </a:r>
            <a:r>
              <a:rPr lang="en-US" altLang="ko-KR" sz="1800" dirty="0" err="1" smtClean="0"/>
              <a:t>args</a:t>
            </a:r>
            <a:r>
              <a:rPr lang="en-US" altLang="ko-KR" sz="1800" dirty="0" smtClean="0"/>
              <a:t>, **</a:t>
            </a:r>
            <a:r>
              <a:rPr lang="en-US" altLang="ko-KR" sz="1800" dirty="0" err="1" smtClean="0"/>
              <a:t>kwargs</a:t>
            </a:r>
            <a:r>
              <a:rPr lang="en-US" altLang="ko-KR" sz="1800" dirty="0" smtClean="0"/>
              <a:t> )</a:t>
            </a:r>
            <a:r>
              <a:rPr lang="ko-KR" altLang="en-US" sz="1800" dirty="0" smtClean="0"/>
              <a:t>의 형태로 정의하고 </a:t>
            </a:r>
            <a:r>
              <a:rPr lang="en-US" altLang="ko-KR" sz="1800" dirty="0" err="1" smtClean="0"/>
              <a:t>args</a:t>
            </a:r>
            <a:r>
              <a:rPr lang="ko-KR" altLang="en-US" sz="1800" dirty="0" smtClean="0"/>
              <a:t>와 </a:t>
            </a:r>
            <a:r>
              <a:rPr lang="en-US" altLang="ko-KR" sz="1800" dirty="0" err="1" smtClean="0"/>
              <a:t>kwargs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에 전달되는 인수와 동일함</a:t>
            </a:r>
            <a:endParaRPr lang="en-US" altLang="ko-KR" sz="1800" dirty="0" smtClean="0"/>
          </a:p>
          <a:p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는 언제나 첫 번째 인수로 클래스 객체를 받는 클래스 </a:t>
            </a:r>
            <a:r>
              <a:rPr lang="ko-KR" altLang="en-US" sz="1800" dirty="0" err="1" smtClean="0"/>
              <a:t>메소드로</a:t>
            </a:r>
            <a:r>
              <a:rPr lang="ko-KR" altLang="en-US" sz="1800" dirty="0" smtClean="0"/>
              <a:t> 정의해야 함</a:t>
            </a:r>
            <a:endParaRPr lang="en-US" altLang="ko-KR" sz="1800" dirty="0" smtClean="0"/>
          </a:p>
          <a:p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생성하지만 알아서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를 호출하지는 않음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클래스에서 </a:t>
            </a:r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가 정의되어 있다는 것은 그 클래스가 </a:t>
            </a:r>
            <a:r>
              <a:rPr lang="ko-KR" altLang="en-US" sz="1800" dirty="0" err="1" smtClean="0"/>
              <a:t>둘중</a:t>
            </a:r>
            <a:r>
              <a:rPr lang="ko-KR" altLang="en-US" sz="1800" dirty="0" smtClean="0"/>
              <a:t> 하나를 하고 있는 것임</a:t>
            </a:r>
            <a:endParaRPr lang="en-US" altLang="ko-KR" sz="1800" dirty="0" smtClean="0"/>
          </a:p>
          <a:p>
            <a:r>
              <a:rPr lang="ko-KR" altLang="en-US" sz="1800" dirty="0" smtClean="0"/>
              <a:t>첫째로 변경이 불가능한 기반 클래스로부터 상속을 받는 경우 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문자열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튜플</a:t>
            </a:r>
            <a:r>
              <a:rPr lang="ko-KR" altLang="en-US" sz="1800" dirty="0" smtClean="0"/>
              <a:t> 같은 변경이 불가능한 내장타입으로부터 상속을 받은 객체를 정의하는 경우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698825" y="2011672"/>
            <a:ext cx="2787121" cy="903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Circle(object):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radius):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self.radius</a:t>
            </a: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80624" y="2011672"/>
            <a:ext cx="2787121" cy="903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 = Circle(4.0)</a:t>
            </a:r>
          </a:p>
          <a:p>
            <a:pPr marL="0" indent="0">
              <a:buNone/>
            </a:pPr>
            <a:r>
              <a:rPr lang="en-US" altLang="ko-KR" sz="1200" dirty="0"/>
              <a:t>d = Circle(5.0)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399865" y="3594836"/>
            <a:ext cx="2787121" cy="903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 = </a:t>
            </a:r>
            <a:r>
              <a:rPr lang="en-US" altLang="ko-KR" sz="1200" dirty="0" err="1"/>
              <a:t>Circle.__new</a:t>
            </a:r>
            <a:r>
              <a:rPr lang="en-US" altLang="ko-KR" sz="1200" dirty="0"/>
              <a:t>__(</a:t>
            </a:r>
            <a:r>
              <a:rPr lang="en-US" altLang="ko-KR" sz="1200" dirty="0" smtClean="0"/>
              <a:t>Circle</a:t>
            </a:r>
            <a:r>
              <a:rPr lang="en-US" altLang="ko-KR" sz="1200" dirty="0"/>
              <a:t>, 4.0)</a:t>
            </a:r>
          </a:p>
          <a:p>
            <a:pPr marL="0" indent="0">
              <a:buNone/>
            </a:pPr>
            <a:r>
              <a:rPr lang="en-US" altLang="ko-KR" sz="1200" dirty="0"/>
              <a:t>if </a:t>
            </a:r>
            <a:r>
              <a:rPr lang="en-US" altLang="ko-KR" sz="1200" dirty="0" err="1"/>
              <a:t>isinstance</a:t>
            </a:r>
            <a:r>
              <a:rPr lang="en-US" altLang="ko-KR" sz="1200" dirty="0"/>
              <a:t>(c, </a:t>
            </a:r>
            <a:r>
              <a:rPr lang="en-US" altLang="ko-KR" sz="1200" dirty="0" smtClean="0"/>
              <a:t>Circle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Circle.__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__(c, 4.0)</a:t>
            </a:r>
          </a:p>
        </p:txBody>
      </p:sp>
    </p:spTree>
    <p:extLst>
      <p:ext uri="{BB962C8B-B14F-4D97-AF65-F5344CB8AC3E}">
        <p14:creationId xmlns:p14="http://schemas.microsoft.com/office/powerpoint/2010/main" val="2762370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메모리 관리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그 이유는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생성되기 전에 실행되는 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__new__()</a:t>
            </a:r>
            <a:r>
              <a:rPr lang="ko-KR" altLang="en-US" sz="1800" dirty="0" smtClean="0"/>
              <a:t>가 유일하고 </a:t>
            </a:r>
            <a:r>
              <a:rPr lang="ko-KR" altLang="en-US" sz="1800" dirty="0" err="1" smtClean="0"/>
              <a:t>인스턴스의</a:t>
            </a:r>
            <a:r>
              <a:rPr lang="ko-KR" altLang="en-US" sz="1800" dirty="0" smtClean="0"/>
              <a:t> 값을 변경할 수 있는 유일한 곳이기 때문임</a:t>
            </a:r>
            <a:endParaRPr lang="en-US" altLang="ko-KR" sz="1800" dirty="0" smtClean="0"/>
          </a:p>
          <a:p>
            <a:r>
              <a:rPr lang="ko-KR" altLang="en-US" sz="1800" dirty="0" err="1" smtClean="0"/>
              <a:t>두번째</a:t>
            </a:r>
            <a:r>
              <a:rPr lang="ko-KR" altLang="en-US" sz="1800" dirty="0" smtClean="0"/>
              <a:t> 용도는 메타클래스를 정의하기 위함이며 아래 예제와 같으며 메타클래스는 뒤에서 다룸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일단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생성되면 참조 횟수 세기를 통해 관리됨</a:t>
            </a:r>
            <a:endParaRPr lang="en-US" altLang="ko-KR" sz="1800" dirty="0" smtClean="0"/>
          </a:p>
          <a:p>
            <a:r>
              <a:rPr lang="ko-KR" altLang="en-US" sz="1800" dirty="0" smtClean="0"/>
              <a:t>참조횟수가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이 되면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즉시 파괴되며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파괴되려할</a:t>
            </a:r>
            <a:r>
              <a:rPr lang="ko-KR" altLang="en-US" sz="1800" dirty="0" smtClean="0"/>
              <a:t> 때 먼저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__del__()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있는지 살펴보고 있으면 호출함</a:t>
            </a:r>
            <a:endParaRPr lang="en-US" altLang="ko-KR" sz="1800" dirty="0" smtClean="0"/>
          </a:p>
          <a:p>
            <a:r>
              <a:rPr lang="ko-KR" altLang="en-US" sz="1800" dirty="0" smtClean="0"/>
              <a:t>실제 </a:t>
            </a:r>
            <a:r>
              <a:rPr lang="en-US" altLang="ko-KR" sz="1800" dirty="0" smtClean="0"/>
              <a:t>__del__()</a:t>
            </a:r>
            <a:r>
              <a:rPr lang="ko-KR" altLang="en-US" sz="1800" dirty="0" smtClean="0"/>
              <a:t>를 정의할 필요가 </a:t>
            </a:r>
            <a:r>
              <a:rPr lang="ko-KR" altLang="en-US" sz="1800" dirty="0" err="1" smtClean="0"/>
              <a:t>있는경우는</a:t>
            </a:r>
            <a:r>
              <a:rPr lang="ko-KR" altLang="en-US" sz="1800" dirty="0" smtClean="0"/>
              <a:t> 드물며 한가지 예외로는 객체를 파괴할 때 파일을 닫는다거나 네트워크 연결을 끊는다거나 기타 시스템자원을 해제하는 등 청소 작업을 </a:t>
            </a:r>
            <a:r>
              <a:rPr lang="ko-KR" altLang="en-US" sz="1800" dirty="0" err="1" smtClean="0"/>
              <a:t>해야할</a:t>
            </a:r>
            <a:r>
              <a:rPr lang="ko-KR" altLang="en-US" sz="1800" dirty="0" smtClean="0"/>
              <a:t> 때임</a:t>
            </a:r>
            <a:endParaRPr lang="en-US" altLang="ko-KR" sz="1800" dirty="0" smtClean="0"/>
          </a:p>
          <a:p>
            <a:r>
              <a:rPr lang="ko-KR" altLang="en-US" sz="1800" dirty="0" smtClean="0"/>
              <a:t>이런 경우라도 깔끔한 종료과정을 수해하기 위해 </a:t>
            </a:r>
            <a:r>
              <a:rPr lang="en-US" altLang="ko-KR" sz="1800" dirty="0" smtClean="0"/>
              <a:t>__del__()</a:t>
            </a:r>
            <a:r>
              <a:rPr lang="ko-KR" altLang="en-US" sz="1800" dirty="0" smtClean="0"/>
              <a:t>에 의존하는 일은 위험함</a:t>
            </a:r>
            <a:endParaRPr lang="en-US" altLang="ko-KR" sz="1800" dirty="0" smtClean="0"/>
          </a:p>
          <a:p>
            <a:r>
              <a:rPr lang="ko-KR" altLang="en-US" sz="1800" dirty="0" smtClean="0"/>
              <a:t>인터프리터가 </a:t>
            </a:r>
            <a:r>
              <a:rPr lang="ko-KR" altLang="en-US" sz="1800" dirty="0" err="1" smtClean="0"/>
              <a:t>종료될때</a:t>
            </a:r>
            <a:r>
              <a:rPr lang="ko-KR" altLang="en-US" sz="1800" dirty="0" smtClean="0"/>
              <a:t> 이 </a:t>
            </a:r>
            <a:r>
              <a:rPr lang="ko-KR" altLang="en-US" sz="1800" dirty="0" err="1" smtClean="0"/>
              <a:t>메소드가</a:t>
            </a:r>
            <a:r>
              <a:rPr lang="ko-KR" altLang="en-US" sz="1800" dirty="0" smtClean="0"/>
              <a:t> 호출되리라는 보장이 없기 때문임 </a:t>
            </a:r>
            <a:endParaRPr lang="en-US" altLang="ko-KR" sz="1800" dirty="0" smtClean="0"/>
          </a:p>
          <a:p>
            <a:r>
              <a:rPr lang="en-US" altLang="ko-KR" sz="1800" dirty="0" smtClean="0"/>
              <a:t>close() </a:t>
            </a:r>
            <a:r>
              <a:rPr lang="ko-KR" altLang="en-US" sz="1800" dirty="0" smtClean="0"/>
              <a:t>같은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두어서 프로그램에서 직접 종료 작업을 수행할 수 있도록 </a:t>
            </a:r>
            <a:r>
              <a:rPr lang="ko-KR" altLang="en-US" sz="1800" dirty="0" err="1" smtClean="0"/>
              <a:t>하는것이</a:t>
            </a:r>
            <a:r>
              <a:rPr lang="ko-KR" altLang="en-US" sz="1800" dirty="0" smtClean="0"/>
              <a:t> 나음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591709" y="2592585"/>
            <a:ext cx="3163632" cy="1344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Upperstr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__new__(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value=""):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.__new__(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value.upper</a:t>
            </a:r>
            <a:r>
              <a:rPr lang="en-US" altLang="ko-KR" sz="1200" dirty="0" smtClean="0"/>
              <a:t>())</a:t>
            </a:r>
          </a:p>
          <a:p>
            <a:pPr marL="0" indent="0">
              <a:buNone/>
            </a:pPr>
            <a:r>
              <a:rPr lang="en-US" altLang="ko-KR" sz="1200" dirty="0"/>
              <a:t>u = </a:t>
            </a:r>
            <a:r>
              <a:rPr lang="en-US" altLang="ko-KR" sz="1200" dirty="0" err="1"/>
              <a:t>Upperstr</a:t>
            </a:r>
            <a:r>
              <a:rPr lang="en-US" altLang="ko-KR" sz="1200" dirty="0"/>
              <a:t>("hello")</a:t>
            </a:r>
          </a:p>
        </p:txBody>
      </p:sp>
    </p:spTree>
    <p:extLst>
      <p:ext uri="{BB962C8B-B14F-4D97-AF65-F5344CB8AC3E}">
        <p14:creationId xmlns:p14="http://schemas.microsoft.com/office/powerpoint/2010/main" val="376753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표현과 속성 바인딩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내부적으로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 </a:t>
            </a:r>
            <a:r>
              <a:rPr lang="ko-KR" altLang="en-US" sz="1800" dirty="0" smtClean="0"/>
              <a:t>속성으로 접근할 수 있는 사전을 사용해서 구현됨</a:t>
            </a:r>
            <a:endParaRPr lang="en-US" altLang="ko-KR" sz="1800" dirty="0" smtClean="0"/>
          </a:p>
          <a:p>
            <a:r>
              <a:rPr lang="ko-KR" altLang="en-US" sz="1800" dirty="0" smtClean="0"/>
              <a:t>이 사전은 각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고유한 데이터를 저장함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다음과 같이 언제든지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새로운 속성 추가 가능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가한 변화는 항상 내부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 </a:t>
            </a:r>
            <a:r>
              <a:rPr lang="ko-KR" altLang="en-US" sz="1800" dirty="0" smtClean="0"/>
              <a:t>속에 반영되며 마찬가지로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에 직접 변화를 가해도 이 변화가 속성에 반영됨</a:t>
            </a:r>
            <a:endParaRPr lang="en-US" altLang="ko-KR" sz="1800" dirty="0" smtClean="0"/>
          </a:p>
          <a:p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특수한 속성 </a:t>
            </a:r>
            <a:r>
              <a:rPr lang="en-US" altLang="ko-KR" sz="1800" dirty="0" smtClean="0"/>
              <a:t>__class__</a:t>
            </a:r>
            <a:r>
              <a:rPr lang="ko-KR" altLang="en-US" sz="1800" dirty="0" smtClean="0"/>
              <a:t>로 자신의 클래스에 다시 연결되며 클래스 자체도 자신의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속성을 통해 접근할 수 있는 사전 위에 얇은 층을 제공하고 클래스의 사전에는 </a:t>
            </a:r>
            <a:r>
              <a:rPr lang="ko-KR" altLang="en-US" sz="1800" dirty="0" err="1" smtClean="0"/>
              <a:t>메소드도</a:t>
            </a:r>
            <a:r>
              <a:rPr lang="ko-KR" altLang="en-US" sz="1800" dirty="0" smtClean="0"/>
              <a:t> 있음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355041" y="2377436"/>
            <a:ext cx="3163632" cy="1043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a = Account('guido',1100.0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a.__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smtClean="0"/>
              <a:t>&gt;&gt; </a:t>
            </a:r>
            <a:r>
              <a:rPr lang="en-US" altLang="ko-KR" sz="1200" dirty="0"/>
              <a:t>{'balance': 1100.0, 'name': '</a:t>
            </a:r>
            <a:r>
              <a:rPr lang="en-US" altLang="ko-KR" sz="1200" dirty="0" err="1"/>
              <a:t>guido</a:t>
            </a:r>
            <a:r>
              <a:rPr lang="en-US" altLang="ko-KR" sz="1200" dirty="0"/>
              <a:t>'}</a:t>
            </a:r>
          </a:p>
          <a:p>
            <a:pPr marL="0" indent="0">
              <a:buNone/>
            </a:pP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55041" y="3831510"/>
            <a:ext cx="4325458" cy="1043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a.number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123456</a:t>
            </a:r>
          </a:p>
          <a:p>
            <a:pPr marL="0" indent="0">
              <a:buNone/>
            </a:pPr>
            <a:r>
              <a:rPr lang="en-US" altLang="ko-KR" sz="1200" dirty="0" smtClean="0"/>
              <a:t>a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dict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smtClean="0"/>
              <a:t>&gt;&gt; </a:t>
            </a:r>
            <a:r>
              <a:rPr lang="en-US" altLang="ko-KR" sz="1200" dirty="0"/>
              <a:t>{'balance': 1100.0, 'name': '</a:t>
            </a:r>
            <a:r>
              <a:rPr lang="en-US" altLang="ko-KR" sz="1200" dirty="0" err="1"/>
              <a:t>guido</a:t>
            </a:r>
            <a:r>
              <a:rPr lang="en-US" altLang="ko-KR" sz="1200" dirty="0"/>
              <a:t>', 'number': 123456</a:t>
            </a:r>
            <a:r>
              <a:rPr lang="en-US" altLang="ko-KR" sz="1200" dirty="0" smtClean="0"/>
              <a:t>}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949140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/>
              <a:t>객체 표현과 속성 바인딩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199" y="1516829"/>
            <a:ext cx="11005969" cy="5341172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마지막으로 클래스는 기반 클래스들을 담는 </a:t>
            </a:r>
            <a:r>
              <a:rPr lang="ko-KR" altLang="en-US" sz="1800" dirty="0" err="1" smtClean="0"/>
              <a:t>튜플인</a:t>
            </a:r>
            <a:r>
              <a:rPr lang="ko-KR" altLang="en-US" sz="1800" dirty="0" smtClean="0"/>
              <a:t> 특수한 속성 </a:t>
            </a:r>
            <a:r>
              <a:rPr lang="en-US" altLang="ko-KR" sz="1800" dirty="0" smtClean="0"/>
              <a:t>__bases__</a:t>
            </a:r>
            <a:r>
              <a:rPr lang="ko-KR" altLang="en-US" sz="1800" dirty="0" smtClean="0"/>
              <a:t>를 통해 자신의 기반 클래스에 연결되며 이러한 내부 구조는 객체의 속성을 얻고 설정하고 삭제하는 모든 연산의 기본이 됨</a:t>
            </a:r>
            <a:endParaRPr lang="en-US" altLang="ko-KR" sz="1800" dirty="0" smtClean="0"/>
          </a:p>
          <a:p>
            <a:r>
              <a:rPr lang="en-US" altLang="ko-KR" sz="1800" dirty="0"/>
              <a:t>o</a:t>
            </a:r>
            <a:r>
              <a:rPr lang="en-US" altLang="ko-KR" sz="1800" dirty="0" smtClean="0"/>
              <a:t>bj.name = value</a:t>
            </a:r>
            <a:r>
              <a:rPr lang="ko-KR" altLang="en-US" sz="1800" dirty="0" smtClean="0"/>
              <a:t>로 속성을 설정할 때마다 특수한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.__</a:t>
            </a:r>
            <a:r>
              <a:rPr lang="en-US" altLang="ko-KR" sz="1800" dirty="0" err="1" smtClean="0"/>
              <a:t>setattr</a:t>
            </a:r>
            <a:r>
              <a:rPr lang="en-US" altLang="ko-KR" sz="1800" dirty="0" smtClean="0"/>
              <a:t>__(“</a:t>
            </a:r>
            <a:r>
              <a:rPr lang="en-US" altLang="ko-KR" sz="1800" dirty="0" err="1" smtClean="0"/>
              <a:t>name”,value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호출됨</a:t>
            </a:r>
            <a:endParaRPr lang="en-US" altLang="ko-KR" sz="1800" dirty="0" smtClean="0"/>
          </a:p>
          <a:p>
            <a:r>
              <a:rPr lang="en-US" altLang="ko-KR" sz="1800" dirty="0"/>
              <a:t>d</a:t>
            </a:r>
            <a:r>
              <a:rPr lang="en-US" altLang="ko-KR" sz="1800" dirty="0" smtClean="0"/>
              <a:t>el obj.name</a:t>
            </a:r>
            <a:r>
              <a:rPr lang="ko-KR" altLang="en-US" sz="1800" dirty="0" smtClean="0"/>
              <a:t>으로 속성을 삭제하면 특수한 </a:t>
            </a:r>
            <a:r>
              <a:rPr lang="ko-KR" altLang="en-US" sz="1800" dirty="0" err="1" smtClean="0"/>
              <a:t>메소드인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.__</a:t>
            </a:r>
            <a:r>
              <a:rPr lang="en-US" altLang="ko-KR" sz="1800" dirty="0" err="1" smtClean="0"/>
              <a:t>delattr</a:t>
            </a:r>
            <a:r>
              <a:rPr lang="en-US" altLang="ko-KR" sz="1800" dirty="0" smtClean="0"/>
              <a:t>__(“name”)</a:t>
            </a:r>
            <a:r>
              <a:rPr lang="ko-KR" altLang="en-US" sz="1800" dirty="0" smtClean="0"/>
              <a:t>가 호출됨</a:t>
            </a:r>
            <a:endParaRPr lang="en-US" altLang="ko-KR" sz="1800" dirty="0" smtClean="0"/>
          </a:p>
          <a:p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메소드들은</a:t>
            </a:r>
            <a:r>
              <a:rPr lang="ko-KR" altLang="en-US" sz="1800" dirty="0" smtClean="0"/>
              <a:t> 요청된 속성이 </a:t>
            </a:r>
            <a:r>
              <a:rPr lang="ko-KR" altLang="en-US" sz="1800" dirty="0" err="1" smtClean="0"/>
              <a:t>프로퍼티나</a:t>
            </a:r>
            <a:r>
              <a:rPr lang="ko-KR" altLang="en-US" sz="1800" dirty="0" smtClean="0"/>
              <a:t> 기술자가 아닌 한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obj</a:t>
            </a:r>
            <a:r>
              <a:rPr lang="ko-KR" altLang="en-US" sz="1800" dirty="0" smtClean="0"/>
              <a:t>의 내부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dict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있는 값을 수정하거나 제거하는 기본 동작을 수행함</a:t>
            </a:r>
            <a:endParaRPr lang="en-US" altLang="ko-KR" sz="1800" dirty="0" smtClean="0"/>
          </a:p>
          <a:p>
            <a:r>
              <a:rPr lang="ko-KR" altLang="en-US" sz="1800" dirty="0" smtClean="0"/>
              <a:t>속성이 </a:t>
            </a:r>
            <a:r>
              <a:rPr lang="ko-KR" altLang="en-US" sz="1800" dirty="0" err="1" smtClean="0"/>
              <a:t>프로퍼티나</a:t>
            </a:r>
            <a:r>
              <a:rPr lang="ko-KR" altLang="en-US" sz="1800" dirty="0" smtClean="0"/>
              <a:t> 기술자인 경우에는 설정과 삭제 연산이 </a:t>
            </a:r>
            <a:r>
              <a:rPr lang="ko-KR" altLang="en-US" sz="1800" dirty="0" err="1" smtClean="0"/>
              <a:t>프로퍼티에</a:t>
            </a:r>
            <a:r>
              <a:rPr lang="ko-KR" altLang="en-US" sz="1800" dirty="0" smtClean="0"/>
              <a:t> 연결된 설정과 삭제 함수에 의해서 수행됨</a:t>
            </a:r>
            <a:endParaRPr lang="en-US" altLang="ko-KR" sz="1800" dirty="0" smtClean="0"/>
          </a:p>
          <a:p>
            <a:r>
              <a:rPr lang="en-US" altLang="ko-KR" sz="1800" dirty="0" smtClean="0"/>
              <a:t>(</a:t>
            </a:r>
            <a:r>
              <a:rPr lang="ko-KR" altLang="en-US" sz="1800" dirty="0" smtClean="0"/>
              <a:t>교재 참고</a:t>
            </a:r>
            <a:r>
              <a:rPr lang="en-US" altLang="ko-KR" sz="1800" dirty="0" smtClean="0"/>
              <a:t>) obj.name</a:t>
            </a:r>
            <a:r>
              <a:rPr lang="ko-KR" altLang="en-US" sz="1800" dirty="0" smtClean="0"/>
              <a:t>를 통해 속성 검색 안됨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코드 예제는 설명 가능</a:t>
            </a:r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074880" y="1645925"/>
            <a:ext cx="3787575" cy="66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/>
              <a:t>a</a:t>
            </a:r>
            <a:r>
              <a:rPr lang="en-US" altLang="ko-KR" sz="1200" dirty="0" err="1"/>
              <a:t>.__class</a:t>
            </a:r>
            <a:r>
              <a:rPr lang="en-US" altLang="ko-KR" sz="1200" dirty="0" smtClean="0"/>
              <a:t>__</a:t>
            </a:r>
          </a:p>
          <a:p>
            <a:pPr marL="0" indent="0">
              <a:buNone/>
            </a:pPr>
            <a:r>
              <a:rPr lang="en-US" altLang="ko-KR" sz="1200" dirty="0" smtClean="0"/>
              <a:t>&gt;&gt; 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main__.</a:t>
            </a:r>
            <a:r>
              <a:rPr lang="en-US" altLang="ko-KR" sz="1200" dirty="0" err="1" smtClean="0"/>
              <a:t>Account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26235" y="1645925"/>
            <a:ext cx="8217934" cy="66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Account.__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__.keys</a:t>
            </a:r>
            <a:r>
              <a:rPr lang="en-US" altLang="ko-KR" sz="1200" dirty="0" smtClean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['__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__', '__module__', 'deposit', 'withdraw', '__del__', '</a:t>
            </a:r>
            <a:r>
              <a:rPr lang="en-US" altLang="ko-KR" sz="1200" dirty="0" err="1"/>
              <a:t>num_accounts</a:t>
            </a:r>
            <a:r>
              <a:rPr lang="en-US" altLang="ko-KR" sz="1200" dirty="0"/>
              <a:t>',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__', '</a:t>
            </a:r>
            <a:r>
              <a:rPr lang="en-US" altLang="ko-KR" sz="1200" dirty="0" err="1"/>
              <a:t>inqury</a:t>
            </a:r>
            <a:r>
              <a:rPr lang="en-US" altLang="ko-KR" sz="1200" dirty="0"/>
              <a:t>', '__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__', '__doc__'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68867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__slots__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클래스에서</a:t>
            </a:r>
            <a:r>
              <a:rPr lang="en-US" altLang="ko-KR" sz="1800" dirty="0" smtClean="0"/>
              <a:t> __slots__</a:t>
            </a:r>
            <a:r>
              <a:rPr lang="ko-KR" altLang="en-US" sz="1800" dirty="0" smtClean="0"/>
              <a:t>이라는 특수한 변수를 정의하면 속성 이름에 제약을 가할 수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를 정의하면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할당할 수 있는 속성 이름이 지정된 것으로 제한됨</a:t>
            </a:r>
            <a:endParaRPr lang="en-US" altLang="ko-KR" sz="1800" dirty="0" smtClean="0"/>
          </a:p>
          <a:p>
            <a:r>
              <a:rPr lang="ko-KR" altLang="en-US" sz="1800" dirty="0" smtClean="0"/>
              <a:t>그 밖의 속성 이름이 사용되면 </a:t>
            </a:r>
            <a:r>
              <a:rPr lang="en-US" altLang="ko-KR" sz="1800" dirty="0" err="1" smtClean="0"/>
              <a:t>AttibuteError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예외 발생함</a:t>
            </a:r>
            <a:endParaRPr lang="en-US" altLang="ko-KR" sz="1800" dirty="0" smtClean="0"/>
          </a:p>
          <a:p>
            <a:r>
              <a:rPr lang="ko-KR" altLang="en-US" sz="1800" dirty="0" smtClean="0"/>
              <a:t>이렇게 하면 누군가가 기존 </a:t>
            </a:r>
            <a:r>
              <a:rPr lang="ko-KR" altLang="en-US" sz="1800" dirty="0" err="1" smtClean="0"/>
              <a:t>인스턴스에</a:t>
            </a:r>
            <a:r>
              <a:rPr lang="ko-KR" altLang="en-US" sz="1800" dirty="0" smtClean="0"/>
              <a:t> 새로운 속성을 추가하는 것을 막고 속성 이름을 잘못 써서 값을 할당하는 경우 발생하는 문제를 해결할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하지만 이러한 용도보다는 </a:t>
            </a:r>
            <a:r>
              <a:rPr lang="ko-KR" altLang="en-US" sz="1800" dirty="0" err="1" smtClean="0"/>
              <a:t>메로리와</a:t>
            </a:r>
            <a:r>
              <a:rPr lang="ko-KR" altLang="en-US" sz="1800" dirty="0" smtClean="0"/>
              <a:t> 실행 속도의 성능을 최적화하기 위한 용도로 더 많이 사용됨</a:t>
            </a:r>
            <a:endParaRPr lang="en-US" altLang="ko-KR" sz="1800" dirty="0" smtClean="0"/>
          </a:p>
          <a:p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사용하는 클래스의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더 이상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데이터를 저장하는데 사전을 사용하지 않는 대신 배열에 기초한 훨씬 간결한 데이터 구조가 사용됨</a:t>
            </a:r>
            <a:endParaRPr lang="en-US" altLang="ko-KR" sz="1800" dirty="0" smtClean="0"/>
          </a:p>
          <a:p>
            <a:r>
              <a:rPr lang="ko-KR" altLang="en-US" sz="1800" dirty="0" smtClean="0"/>
              <a:t>따라서 많은 수의 객체를 사용하는 프로그램에서 </a:t>
            </a:r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 사용하면 메모리 사용과 실행 시간을 크게 줄일 수 있음</a:t>
            </a:r>
            <a:endParaRPr lang="en-US" altLang="ko-KR" sz="1800" dirty="0" smtClean="0"/>
          </a:p>
          <a:p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 사용할 때 주의할 점은 클래스가 </a:t>
            </a:r>
            <a:r>
              <a:rPr lang="en-US" altLang="ko-KR" sz="1800" dirty="0" smtClean="0"/>
              <a:t>__slots__</a:t>
            </a:r>
            <a:r>
              <a:rPr lang="ko-KR" altLang="en-US" sz="1800" dirty="0" smtClean="0"/>
              <a:t>을 사용하는 기반 클래스로부터 상속받으면 자신 또한 </a:t>
            </a:r>
            <a:r>
              <a:rPr lang="en-US" altLang="ko-KR" sz="1800" dirty="0" smtClean="0"/>
              <a:t>__</a:t>
            </a:r>
            <a:r>
              <a:rPr lang="en-US" altLang="ko-KR" sz="1800" dirty="0"/>
              <a:t>slots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을 정의할 필요가 있음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새로운 속성을 전혀 추가하지 않더라도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그렇지 않으면 </a:t>
            </a:r>
            <a:r>
              <a:rPr lang="en-US" altLang="ko-KR" sz="1800" dirty="0"/>
              <a:t>__slots</a:t>
            </a:r>
            <a:r>
              <a:rPr lang="en-US" altLang="ko-KR" sz="1800" dirty="0" smtClean="0"/>
              <a:t>__</a:t>
            </a:r>
            <a:r>
              <a:rPr lang="ko-KR" altLang="en-US" sz="1800" dirty="0" smtClean="0"/>
              <a:t>을 사용하지 않는 경우보다 더 많은 메모리를 </a:t>
            </a:r>
            <a:r>
              <a:rPr lang="ko-KR" altLang="en-US" sz="1800" dirty="0" err="1" smtClean="0"/>
              <a:t>사용하게됨</a:t>
            </a:r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74126" y="2033212"/>
            <a:ext cx="3787575" cy="66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Account(object):</a:t>
            </a:r>
          </a:p>
          <a:p>
            <a:pPr marL="0" indent="0">
              <a:buNone/>
            </a:pPr>
            <a:r>
              <a:rPr lang="en-US" altLang="ko-KR" sz="1200" dirty="0"/>
              <a:t>    __slots__=('name', 'balance')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5800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클레스문</a:t>
            </a:r>
            <a:r>
              <a:rPr lang="ko-KR" altLang="en-US" sz="1800" dirty="0"/>
              <a:t> 자체는 </a:t>
            </a:r>
            <a:r>
              <a:rPr lang="ko-KR" altLang="en-US" sz="1800" dirty="0" err="1"/>
              <a:t>클레스의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인스턴스를</a:t>
            </a:r>
            <a:r>
              <a:rPr lang="ko-KR" altLang="en-US" sz="1800" dirty="0"/>
              <a:t> 생성하지 않음 </a:t>
            </a:r>
            <a:endParaRPr lang="en-US" altLang="ko-KR" sz="1800" dirty="0"/>
          </a:p>
          <a:p>
            <a:r>
              <a:rPr lang="ko-KR" altLang="en-US" sz="1800" dirty="0"/>
              <a:t>단지 나중에 생성될 모든 </a:t>
            </a:r>
            <a:r>
              <a:rPr lang="ko-KR" altLang="en-US" sz="1800" dirty="0" err="1"/>
              <a:t>인스턴스에</a:t>
            </a:r>
            <a:r>
              <a:rPr lang="ko-KR" altLang="en-US" sz="1800" dirty="0"/>
              <a:t> 공통적인 속성을 설정하는 일을 함</a:t>
            </a:r>
            <a:endParaRPr lang="en-US" altLang="ko-KR" sz="1800" dirty="0"/>
          </a:p>
          <a:p>
            <a:r>
              <a:rPr lang="ko-KR" altLang="en-US" sz="1800" dirty="0" err="1"/>
              <a:t>클레스안에서</a:t>
            </a:r>
            <a:r>
              <a:rPr lang="ko-KR" altLang="en-US" sz="1800" dirty="0"/>
              <a:t> 정의된 함수는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메서드라함</a:t>
            </a:r>
            <a:endParaRPr lang="en-US" altLang="ko-KR" sz="1800" dirty="0"/>
          </a:p>
          <a:p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메서드는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인수로 넘어오는 클래스의 </a:t>
            </a:r>
            <a:r>
              <a:rPr lang="ko-KR" altLang="en-US" sz="1800" dirty="0" err="1"/>
              <a:t>인스턴스에</a:t>
            </a:r>
            <a:r>
              <a:rPr lang="ko-KR" altLang="en-US" sz="1800" dirty="0"/>
              <a:t> 대해 작동하는 함수임</a:t>
            </a:r>
            <a:endParaRPr lang="en-US" altLang="ko-KR" sz="1800" dirty="0"/>
          </a:p>
          <a:p>
            <a:r>
              <a:rPr lang="ko-KR" altLang="en-US" sz="1800" dirty="0" err="1"/>
              <a:t>적헙한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식별자</a:t>
            </a:r>
            <a:r>
              <a:rPr lang="ko-KR" altLang="en-US" sz="1800" dirty="0"/>
              <a:t> 이름이라면 아무것이나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인수를 </a:t>
            </a:r>
            <a:r>
              <a:rPr lang="ko-KR" altLang="en-US" sz="1800" dirty="0" err="1"/>
              <a:t>가르키는데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쓸수</a:t>
            </a:r>
            <a:r>
              <a:rPr lang="ko-KR" altLang="en-US" sz="1800" dirty="0"/>
              <a:t>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관례적으로 </a:t>
            </a:r>
            <a:r>
              <a:rPr lang="en-US" altLang="ko-KR" sz="1800" dirty="0"/>
              <a:t>self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씀</a:t>
            </a:r>
            <a:endParaRPr lang="en-US" altLang="ko-KR" sz="1800" dirty="0"/>
          </a:p>
          <a:p>
            <a:r>
              <a:rPr lang="en-US" altLang="ko-KR" sz="1800" dirty="0" smtClean="0"/>
              <a:t>Deposit</a:t>
            </a:r>
            <a:r>
              <a:rPr lang="en-US" altLang="ko-KR" sz="1800" dirty="0"/>
              <a:t>, withdraw, </a:t>
            </a:r>
            <a:r>
              <a:rPr lang="en-US" altLang="ko-KR" sz="1800" dirty="0" err="1"/>
              <a:t>inqury</a:t>
            </a:r>
            <a:r>
              <a:rPr lang="ko-KR" altLang="en-US" sz="1800" dirty="0" err="1"/>
              <a:t>이런것이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ko-KR" altLang="en-US" sz="1800" dirty="0" err="1" smtClean="0"/>
              <a:t>메서드</a:t>
            </a:r>
            <a:endParaRPr lang="en-US" altLang="ko-KR" sz="1800" dirty="0" smtClean="0"/>
          </a:p>
          <a:p>
            <a:r>
              <a:rPr lang="en-US" altLang="ko-KR" sz="1800" dirty="0" err="1" smtClean="0"/>
              <a:t>num_accounts</a:t>
            </a:r>
            <a:r>
              <a:rPr lang="ko-KR" altLang="en-US" sz="1800" dirty="0"/>
              <a:t>는 </a:t>
            </a:r>
            <a:r>
              <a:rPr lang="ko-KR" altLang="en-US" sz="1800" dirty="0" smtClean="0"/>
              <a:t>클래스 </a:t>
            </a:r>
            <a:r>
              <a:rPr lang="ko-KR" altLang="en-US" sz="1800" dirty="0"/>
              <a:t>변수로 클래스의 모든 </a:t>
            </a:r>
            <a:r>
              <a:rPr lang="ko-KR" altLang="en-US" sz="1800" dirty="0" err="1"/>
              <a:t>인스턴스에서</a:t>
            </a:r>
            <a:r>
              <a:rPr lang="ko-KR" altLang="en-US" sz="1800" dirty="0"/>
              <a:t> 공유되는 값을 담음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1922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 정의 객체는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장에서 설명한 특수한 </a:t>
            </a:r>
            <a:r>
              <a:rPr lang="ko-KR" altLang="en-US" sz="1800" dirty="0" err="1" smtClean="0"/>
              <a:t>메소드들을</a:t>
            </a:r>
            <a:r>
              <a:rPr lang="ko-KR" altLang="en-US" sz="1800" dirty="0" smtClean="0"/>
              <a:t> 구현함으로써 파이선의 모든 내장 연산자와 함께 사용가능</a:t>
            </a:r>
            <a:endParaRPr lang="en-US" altLang="ko-KR" sz="1800" dirty="0" smtClean="0"/>
          </a:p>
          <a:p>
            <a:r>
              <a:rPr lang="ko-KR" altLang="en-US" sz="1800" dirty="0" err="1" smtClean="0"/>
              <a:t>파이선에</a:t>
            </a:r>
            <a:r>
              <a:rPr lang="ko-KR" altLang="en-US" sz="1800" dirty="0" smtClean="0"/>
              <a:t> 새로운 종류의 수 객체를 추가하고 싶다면 표준 수학 연산자와 함께 사용될 </a:t>
            </a:r>
            <a:r>
              <a:rPr lang="ko-KR" altLang="en-US" sz="1800" dirty="0" err="1" smtClean="0"/>
              <a:t>수있도록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__add__() </a:t>
            </a:r>
            <a:r>
              <a:rPr lang="ko-KR" altLang="en-US" sz="1800" dirty="0" smtClean="0"/>
              <a:t>같은 특수한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정의한 클래스를 </a:t>
            </a:r>
            <a:r>
              <a:rPr lang="ko-KR" altLang="en-US" sz="1800" dirty="0" err="1" smtClean="0"/>
              <a:t>정의하면됨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reper</a:t>
            </a:r>
            <a:r>
              <a:rPr lang="en-US" altLang="ko-KR" sz="1800" dirty="0" smtClean="0"/>
              <a:t>__()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평가될 경우 객체를 다시 생성하는 문자열을 생성함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"</a:t>
            </a:r>
            <a:r>
              <a:rPr lang="en-US" altLang="ko-KR" sz="1800" dirty="0" smtClean="0"/>
              <a:t>Complex(real, </a:t>
            </a:r>
            <a:r>
              <a:rPr lang="en-US" altLang="ko-KR" sz="1800" dirty="0" err="1" smtClean="0"/>
              <a:t>imag</a:t>
            </a:r>
            <a:r>
              <a:rPr lang="en-US" altLang="ko-KR" sz="1800" dirty="0" smtClean="0"/>
              <a:t>)" )</a:t>
            </a:r>
          </a:p>
          <a:p>
            <a:r>
              <a:rPr lang="ko-KR" altLang="en-US" sz="1800" dirty="0" smtClean="0"/>
              <a:t>사용자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정의 객체는 </a:t>
            </a:r>
            <a:r>
              <a:rPr lang="ko-KR" altLang="en-US" sz="1800" dirty="0" err="1" smtClean="0"/>
              <a:t>적용가능할</a:t>
            </a:r>
            <a:r>
              <a:rPr lang="ko-KR" altLang="en-US" sz="1800" dirty="0" smtClean="0"/>
              <a:t> 경우 이 관례를 </a:t>
            </a:r>
            <a:r>
              <a:rPr lang="ko-KR" altLang="en-US" sz="1800" dirty="0" err="1" smtClean="0"/>
              <a:t>따라야하지만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__()</a:t>
            </a:r>
            <a:r>
              <a:rPr lang="ko-KR" altLang="en-US" sz="1800" dirty="0" err="1" smtClean="0"/>
              <a:t>메소드는</a:t>
            </a:r>
            <a:r>
              <a:rPr lang="ko-KR" altLang="en-US" sz="1800" dirty="0" smtClean="0"/>
              <a:t> 깔끔하게 출력함</a:t>
            </a:r>
            <a:endParaRPr lang="en-US" altLang="ko-KR" sz="1800" dirty="0" smtClean="0"/>
          </a:p>
          <a:p>
            <a:r>
              <a:rPr lang="en-US" altLang="ko-KR" sz="1800" dirty="0" smtClean="0"/>
              <a:t>__add__()</a:t>
            </a:r>
            <a:r>
              <a:rPr lang="ko-KR" altLang="en-US" sz="1800" dirty="0" smtClean="0"/>
              <a:t>나 </a:t>
            </a:r>
            <a:r>
              <a:rPr lang="en-US" altLang="ko-KR" sz="1800" dirty="0" smtClean="0"/>
              <a:t>__sub__()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연산자는 수학연산을 구현하며 다소 까다로운 부분은 </a:t>
            </a:r>
            <a:r>
              <a:rPr lang="ko-KR" altLang="en-US" sz="1800" dirty="0" err="1" smtClean="0"/>
              <a:t>피연산자의</a:t>
            </a:r>
            <a:r>
              <a:rPr lang="ko-KR" altLang="en-US" sz="1800" dirty="0" smtClean="0"/>
              <a:t> 순서와 타입 강제 변환임 즉 두 연산자는 복소수가 연산자의왼쪽에 </a:t>
            </a:r>
            <a:r>
              <a:rPr lang="ko-KR" altLang="en-US" sz="1800" dirty="0" err="1" smtClean="0"/>
              <a:t>나올때만</a:t>
            </a:r>
            <a:r>
              <a:rPr lang="ko-KR" altLang="en-US" sz="1800" dirty="0" smtClean="0"/>
              <a:t> 적용됨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731982" y="2786244"/>
            <a:ext cx="5411094" cy="1927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Complex(object):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real, </a:t>
            </a:r>
            <a:r>
              <a:rPr lang="en-US" altLang="ko-KR" sz="1200" dirty="0" err="1"/>
              <a:t>imag</a:t>
            </a:r>
            <a:r>
              <a:rPr lang="en-US" altLang="ko-KR" sz="1200" dirty="0"/>
              <a:t>=0):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 = float(real)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 = float(</a:t>
            </a:r>
            <a:r>
              <a:rPr lang="en-US" altLang="ko-KR" sz="1200" dirty="0" err="1"/>
              <a:t>imag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repr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return "Complex(%s, %s)" % 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84906" y="6009953"/>
            <a:ext cx="5411094" cy="741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</a:t>
            </a:r>
            <a:r>
              <a:rPr lang="en-US" altLang="ko-KR" sz="1200" dirty="0" err="1" smtClean="0"/>
              <a:t>radd</a:t>
            </a:r>
            <a:r>
              <a:rPr lang="en-US" altLang="ko-KR" sz="1200" dirty="0" smtClean="0"/>
              <a:t>__(self, other):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/>
              <a:t>return </a:t>
            </a:r>
            <a:r>
              <a:rPr lang="en-US" altLang="ko-KR" sz="1200" dirty="0" smtClean="0"/>
              <a:t>Complex(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self.real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other.imag</a:t>
            </a:r>
            <a:r>
              <a:rPr lang="en-US" altLang="ko-KR" sz="1200" dirty="0" smtClean="0"/>
              <a:t> + </a:t>
            </a:r>
            <a:r>
              <a:rPr lang="en-US" altLang="ko-KR" sz="1200" dirty="0" err="1"/>
              <a:t>self.imag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74081" y="2938644"/>
            <a:ext cx="5411094" cy="1870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__(self):</a:t>
            </a:r>
          </a:p>
          <a:p>
            <a:pPr marL="0" indent="0">
              <a:buNone/>
            </a:pPr>
            <a:r>
              <a:rPr lang="en-US" altLang="ko-KR" sz="1200" dirty="0"/>
              <a:t>        return "(%g + %</a:t>
            </a:r>
            <a:r>
              <a:rPr lang="en-US" altLang="ko-KR" sz="1200" dirty="0" err="1"/>
              <a:t>gj</a:t>
            </a:r>
            <a:r>
              <a:rPr lang="en-US" altLang="ko-KR" sz="1200" dirty="0"/>
              <a:t>)" % 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__add__(self, other):</a:t>
            </a:r>
          </a:p>
          <a:p>
            <a:pPr marL="0" indent="0">
              <a:buNone/>
            </a:pPr>
            <a:r>
              <a:rPr lang="en-US" altLang="ko-KR" sz="1200" dirty="0"/>
              <a:t>        return Complex(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other.imag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__sub__(self, other):</a:t>
            </a:r>
          </a:p>
          <a:p>
            <a:pPr marL="0" indent="0">
              <a:buNone/>
            </a:pPr>
            <a:r>
              <a:rPr lang="en-US" altLang="ko-KR" sz="1200" dirty="0"/>
              <a:t>        return Complex(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other.imag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651352" y="6009953"/>
            <a:ext cx="5411094" cy="64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__sub__(self, other):</a:t>
            </a:r>
          </a:p>
          <a:p>
            <a:pPr marL="0" indent="0">
              <a:buNone/>
            </a:pPr>
            <a:r>
              <a:rPr lang="en-US" altLang="ko-KR" sz="1200" dirty="0" smtClean="0"/>
              <a:t>        </a:t>
            </a:r>
            <a:r>
              <a:rPr lang="en-US" altLang="ko-KR" sz="1200" dirty="0"/>
              <a:t>return Complex(</a:t>
            </a:r>
            <a:r>
              <a:rPr lang="en-US" altLang="ko-KR" sz="1200" dirty="0" err="1"/>
              <a:t>other.real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self.real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other.imag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en-US" altLang="ko-KR" sz="1200" dirty="0" err="1"/>
              <a:t>self.imag</a:t>
            </a:r>
            <a:r>
              <a:rPr lang="en-US" altLang="ko-KR" sz="1200" dirty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4089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멤버 검사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클래스의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생성하면 </a:t>
            </a:r>
            <a:r>
              <a:rPr lang="ko-KR" altLang="en-US" sz="1800" dirty="0" err="1"/>
              <a:t>인</a:t>
            </a:r>
            <a:r>
              <a:rPr lang="ko-KR" altLang="en-US" sz="1800" dirty="0" err="1" smtClean="0"/>
              <a:t>스턴스의</a:t>
            </a:r>
            <a:r>
              <a:rPr lang="ko-KR" altLang="en-US" sz="1800" dirty="0" smtClean="0"/>
              <a:t> 타입은 그 클래스가 됨</a:t>
            </a:r>
            <a:endParaRPr lang="en-US" altLang="ko-KR" sz="1800" dirty="0" smtClean="0"/>
          </a:p>
          <a:p>
            <a:r>
              <a:rPr lang="ko-KR" altLang="en-US" sz="1800" dirty="0" smtClean="0"/>
              <a:t>어떤 클래스에 속하는지 검사하려면 내장함수인 </a:t>
            </a:r>
            <a:r>
              <a:rPr lang="en-US" altLang="ko-KR" sz="1800" dirty="0" err="1" smtClean="0"/>
              <a:t>isinstance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ojb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cname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사용하면 됨</a:t>
            </a:r>
            <a:endParaRPr lang="en-US" altLang="ko-KR" sz="1800" dirty="0" smtClean="0"/>
          </a:p>
          <a:p>
            <a:r>
              <a:rPr lang="ko-KR" altLang="en-US" sz="1800" dirty="0" smtClean="0"/>
              <a:t>이 함수는 객체 </a:t>
            </a:r>
            <a:r>
              <a:rPr lang="en-US" altLang="ko-KR" sz="1800" dirty="0" err="1" smtClean="0"/>
              <a:t>obj</a:t>
            </a:r>
            <a:r>
              <a:rPr lang="ko-KR" altLang="en-US" sz="1800" dirty="0" smtClean="0"/>
              <a:t>가 클래스 </a:t>
            </a:r>
            <a:r>
              <a:rPr lang="en-US" altLang="ko-KR" sz="1800" dirty="0" err="1" smtClean="0"/>
              <a:t>cname</a:t>
            </a:r>
            <a:r>
              <a:rPr lang="ko-KR" altLang="en-US" sz="1800" dirty="0" smtClean="0"/>
              <a:t>이나 </a:t>
            </a:r>
            <a:r>
              <a:rPr lang="en-US" altLang="ko-KR" sz="1800" dirty="0" err="1" smtClean="0"/>
              <a:t>cname</a:t>
            </a:r>
            <a:r>
              <a:rPr lang="ko-KR" altLang="en-US" sz="1800" dirty="0" smtClean="0"/>
              <a:t>에서 파생된 클래스에 속하면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반환 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비슷하게 내장함수 </a:t>
            </a:r>
            <a:r>
              <a:rPr lang="en-US" altLang="ko-KR" sz="1800" dirty="0" err="1" smtClean="0"/>
              <a:t>issubclass</a:t>
            </a:r>
            <a:r>
              <a:rPr lang="en-US" altLang="ko-KR" sz="1800" dirty="0" smtClean="0"/>
              <a:t>(A,B)</a:t>
            </a:r>
            <a:r>
              <a:rPr lang="ko-KR" altLang="en-US" sz="1800" dirty="0" smtClean="0"/>
              <a:t>는 클래스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가 클래스 </a:t>
            </a:r>
            <a:r>
              <a:rPr lang="en-US" altLang="ko-KR" sz="1800" dirty="0" smtClean="0"/>
              <a:t>B</a:t>
            </a:r>
            <a:r>
              <a:rPr lang="ko-KR" altLang="en-US" sz="1800" dirty="0" smtClean="0"/>
              <a:t>의 하위 </a:t>
            </a:r>
            <a:r>
              <a:rPr lang="ko-KR" altLang="en-US" sz="1800" dirty="0" err="1" smtClean="0"/>
              <a:t>클래스일경우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덜 엄격한 타입검사 프로그램예제는 교재</a:t>
            </a:r>
            <a:r>
              <a:rPr lang="en-US" altLang="ko-KR" sz="1800" dirty="0" smtClean="0"/>
              <a:t>(pp.166)</a:t>
            </a:r>
            <a:r>
              <a:rPr lang="ko-KR" altLang="en-US" sz="1800" dirty="0" smtClean="0"/>
              <a:t>참고</a:t>
            </a:r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140312" y="2689425"/>
            <a:ext cx="2280620" cy="963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A(object): pass</a:t>
            </a:r>
          </a:p>
          <a:p>
            <a:pPr marL="0" indent="0">
              <a:buNone/>
            </a:pPr>
            <a:r>
              <a:rPr lang="en-US" altLang="ko-KR" sz="1200" dirty="0"/>
              <a:t>class B(A): pass</a:t>
            </a:r>
          </a:p>
          <a:p>
            <a:pPr marL="0" indent="0">
              <a:buNone/>
            </a:pPr>
            <a:r>
              <a:rPr lang="en-US" altLang="ko-KR" sz="1200" dirty="0"/>
              <a:t>class C(object): pass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82756" y="2689425"/>
            <a:ext cx="2280620" cy="963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200" dirty="0"/>
              <a:t>a = A()</a:t>
            </a:r>
          </a:p>
          <a:p>
            <a:pPr marL="0" indent="0">
              <a:buNone/>
            </a:pPr>
            <a:r>
              <a:rPr lang="pt-BR" altLang="ko-KR" sz="1200" dirty="0"/>
              <a:t>b = B()</a:t>
            </a:r>
          </a:p>
          <a:p>
            <a:pPr marL="0" indent="0">
              <a:buNone/>
            </a:pPr>
            <a:r>
              <a:rPr lang="pt-BR" altLang="ko-KR" sz="1200" dirty="0"/>
              <a:t>c = C()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19189" y="2663447"/>
            <a:ext cx="3858409" cy="1144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200" dirty="0"/>
              <a:t>type(a</a:t>
            </a:r>
            <a:r>
              <a:rPr lang="pt-BR" altLang="ko-KR" sz="1200" dirty="0" smtClean="0"/>
              <a:t>)		#</a:t>
            </a:r>
            <a:r>
              <a:rPr lang="ko-KR" altLang="en-US" sz="1200" dirty="0" smtClean="0"/>
              <a:t>클래스</a:t>
            </a:r>
            <a:r>
              <a:rPr lang="pt-BR" altLang="ko-KR" sz="1200" dirty="0" smtClean="0"/>
              <a:t> </a:t>
            </a:r>
            <a:r>
              <a:rPr lang="ko-KR" altLang="en-US" sz="1200" dirty="0" smtClean="0"/>
              <a:t>객체 </a:t>
            </a:r>
            <a:r>
              <a:rPr lang="en-US" altLang="ko-KR" sz="1200" dirty="0" smtClean="0"/>
              <a:t>A </a:t>
            </a:r>
            <a:r>
              <a:rPr lang="ko-KR" altLang="en-US" sz="1200" dirty="0" smtClean="0"/>
              <a:t>반환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/>
              <a:t>isinstance(a,A</a:t>
            </a:r>
            <a:r>
              <a:rPr lang="pt-BR" altLang="ko-KR" sz="1200" dirty="0" smtClean="0"/>
              <a:t>)	#true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/>
              <a:t>isinstance(b,B</a:t>
            </a:r>
            <a:r>
              <a:rPr lang="pt-BR" altLang="ko-KR" sz="1200" dirty="0" smtClean="0"/>
              <a:t>)	#ture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/>
              <a:t>isinstance(b,C</a:t>
            </a:r>
            <a:r>
              <a:rPr lang="pt-BR" altLang="ko-KR" sz="1200" dirty="0" smtClean="0"/>
              <a:t>)	#false</a:t>
            </a:r>
            <a:endParaRPr lang="en-US" altLang="ko-KR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936837" y="4182055"/>
            <a:ext cx="3858409" cy="691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ko-KR" sz="1200" dirty="0" smtClean="0"/>
              <a:t>Issubclass(B, A)	#true</a:t>
            </a:r>
            <a:endParaRPr lang="pt-BR" altLang="ko-KR" sz="1200" dirty="0"/>
          </a:p>
          <a:p>
            <a:pPr marL="0" indent="0">
              <a:buNone/>
            </a:pPr>
            <a:r>
              <a:rPr lang="pt-BR" altLang="ko-KR" sz="1200" dirty="0" smtClean="0"/>
              <a:t>Issubclass(C, </a:t>
            </a:r>
            <a:r>
              <a:rPr lang="pt-BR" altLang="ko-KR" sz="1200" dirty="0"/>
              <a:t>A</a:t>
            </a:r>
            <a:r>
              <a:rPr lang="pt-BR" altLang="ko-KR" sz="1200" dirty="0" smtClean="0"/>
              <a:t>)	#false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5535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기반 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추상기반 클래스는 객체들을 계층으로 구성하거나 필수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강제하는 등의 작업을 함</a:t>
            </a:r>
            <a:endParaRPr lang="en-US" altLang="ko-KR" sz="1800" dirty="0" smtClean="0"/>
          </a:p>
          <a:p>
            <a:r>
              <a:rPr lang="en-US" altLang="ko-KR" sz="1800" dirty="0" err="1"/>
              <a:t>a</a:t>
            </a:r>
            <a:r>
              <a:rPr lang="en-US" altLang="ko-KR" sz="1800" dirty="0" err="1" smtClean="0"/>
              <a:t>bc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모듈을 사용해서 추상 기반 클래스를 정의함</a:t>
            </a:r>
            <a:endParaRPr lang="en-US" altLang="ko-KR" sz="1800" dirty="0" smtClean="0"/>
          </a:p>
          <a:p>
            <a:r>
              <a:rPr lang="ko-KR" altLang="en-US" sz="1800" dirty="0" smtClean="0"/>
              <a:t>이 모듈에는 메타 클래스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ABCMeta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장식자들</a:t>
            </a:r>
            <a:r>
              <a:rPr lang="en-US" altLang="ko-KR" sz="1800" dirty="0" smtClean="0"/>
              <a:t>(@</a:t>
            </a:r>
            <a:r>
              <a:rPr lang="en-US" altLang="ko-KR" sz="1800" dirty="0" err="1" smtClean="0"/>
              <a:t>abstractmethod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@</a:t>
            </a:r>
            <a:r>
              <a:rPr lang="en-US" altLang="ko-KR" sz="1800" dirty="0" err="1" smtClean="0"/>
              <a:t>abstractproperty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정의되어 있고 다름과 같이 사용함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추상클래스를 정의하려면 </a:t>
            </a:r>
            <a:r>
              <a:rPr lang="en-US" altLang="ko-KR" sz="1800" dirty="0" err="1" smtClean="0"/>
              <a:t>ABCMeta</a:t>
            </a:r>
            <a:r>
              <a:rPr lang="ko-KR" altLang="en-US" sz="1800" dirty="0" smtClean="0"/>
              <a:t>를 클래스의 메타클래스로 </a:t>
            </a:r>
            <a:r>
              <a:rPr lang="ko-KR" altLang="en-US" sz="1800" dirty="0" err="1" smtClean="0"/>
              <a:t>설정해야함</a:t>
            </a:r>
            <a:endParaRPr lang="en-US" altLang="ko-KR" sz="1800" dirty="0" smtClean="0"/>
          </a:p>
          <a:p>
            <a:r>
              <a:rPr lang="ko-KR" altLang="en-US" sz="1800" dirty="0" smtClean="0"/>
              <a:t>추상클래스 안에 </a:t>
            </a:r>
            <a:r>
              <a:rPr lang="en-US" altLang="ko-KR" sz="1800" dirty="0" smtClean="0"/>
              <a:t>@</a:t>
            </a:r>
            <a:r>
              <a:rPr lang="en-US" altLang="ko-KR" sz="1800" dirty="0" err="1"/>
              <a:t>abstractmethod</a:t>
            </a:r>
            <a:r>
              <a:rPr lang="ko-KR" altLang="en-US" sz="1800" dirty="0"/>
              <a:t>와 </a:t>
            </a:r>
            <a:r>
              <a:rPr lang="en-US" altLang="ko-KR" sz="1800" dirty="0"/>
              <a:t>@</a:t>
            </a:r>
            <a:r>
              <a:rPr lang="en-US" altLang="ko-KR" sz="1800" dirty="0" err="1" smtClean="0"/>
              <a:t>abstractproperty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장식자로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Foo</a:t>
            </a:r>
            <a:r>
              <a:rPr lang="ko-KR" altLang="en-US" sz="1800" dirty="0" smtClean="0"/>
              <a:t>의 하위 클래스에서 반드시 구현해야 하는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표시함</a:t>
            </a:r>
            <a:endParaRPr lang="en-US" altLang="ko-KR" sz="1800" dirty="0" smtClean="0"/>
          </a:p>
          <a:p>
            <a:r>
              <a:rPr lang="ko-KR" altLang="en-US" sz="1800" dirty="0" smtClean="0"/>
              <a:t>추상클래스는 </a:t>
            </a:r>
            <a:r>
              <a:rPr lang="ko-KR" altLang="en-US" sz="1800" dirty="0" err="1" smtClean="0"/>
              <a:t>인스턴스를</a:t>
            </a:r>
            <a:r>
              <a:rPr lang="ko-KR" altLang="en-US" sz="1800" dirty="0" smtClean="0"/>
              <a:t> 바로 생성하려고 </a:t>
            </a:r>
            <a:r>
              <a:rPr lang="ko-KR" altLang="en-US" sz="1800" dirty="0" err="1" smtClean="0"/>
              <a:t>만든것이</a:t>
            </a:r>
            <a:r>
              <a:rPr lang="ko-KR" altLang="en-US" sz="1800" dirty="0" smtClean="0"/>
              <a:t> 아님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바로 </a:t>
            </a:r>
            <a:r>
              <a:rPr lang="ko-KR" altLang="en-US" sz="1800" dirty="0" err="1" smtClean="0"/>
              <a:t>생성하려할때</a:t>
            </a:r>
            <a:r>
              <a:rPr lang="ko-KR" altLang="en-US" sz="1800" dirty="0" smtClean="0"/>
              <a:t> 에러 발생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581836" y="2969122"/>
            <a:ext cx="5282004" cy="2775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ABCMeta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abstractmethod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abstractproperty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class Foo:</a:t>
            </a:r>
          </a:p>
          <a:p>
            <a:pPr marL="0" indent="0">
              <a:buNone/>
            </a:pPr>
            <a:r>
              <a:rPr lang="en-US" altLang="ko-KR" sz="1200" dirty="0"/>
              <a:t>    __</a:t>
            </a:r>
            <a:r>
              <a:rPr lang="en-US" altLang="ko-KR" sz="1200" dirty="0" err="1"/>
              <a:t>metaclass</a:t>
            </a:r>
            <a:r>
              <a:rPr lang="en-US" altLang="ko-KR" sz="1200" dirty="0"/>
              <a:t>__ = </a:t>
            </a:r>
            <a:r>
              <a:rPr lang="en-US" altLang="ko-KR" sz="1200" dirty="0" err="1"/>
              <a:t>ABCMeta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abstractmethod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spam(self, a, b):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  <a:p>
            <a:pPr marL="0" indent="0">
              <a:buNone/>
            </a:pPr>
            <a:r>
              <a:rPr lang="en-US" altLang="ko-KR" sz="1200" dirty="0"/>
              <a:t>    @</a:t>
            </a:r>
            <a:r>
              <a:rPr lang="en-US" altLang="ko-KR" sz="1200" dirty="0" err="1"/>
              <a:t>abstractproperty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name(self):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100856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추상 기반 클래스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이러한 제약 사항은 파생 클래스로도 옮겨짐 즉</a:t>
            </a:r>
            <a:r>
              <a:rPr lang="en-US" altLang="ko-KR" sz="1800" dirty="0" smtClean="0"/>
              <a:t>, Bar</a:t>
            </a:r>
            <a:r>
              <a:rPr lang="ko-KR" altLang="en-US" sz="1800" dirty="0" smtClean="0"/>
              <a:t>클래스가 </a:t>
            </a:r>
            <a:r>
              <a:rPr lang="en-US" altLang="ko-KR" sz="1800" dirty="0" smtClean="0"/>
              <a:t>Foo</a:t>
            </a:r>
            <a:r>
              <a:rPr lang="ko-KR" altLang="en-US" sz="1800" dirty="0" smtClean="0"/>
              <a:t>로 부터 상속받았고 아직 구현하지 않은 추상 </a:t>
            </a:r>
            <a:r>
              <a:rPr lang="ko-KR" altLang="en-US" sz="1800" dirty="0" err="1"/>
              <a:t>메</a:t>
            </a:r>
            <a:r>
              <a:rPr lang="ko-KR" altLang="en-US" sz="1800" dirty="0" err="1" smtClean="0"/>
              <a:t>소드가</a:t>
            </a:r>
            <a:r>
              <a:rPr lang="ko-KR" altLang="en-US" sz="1800" dirty="0" smtClean="0"/>
              <a:t> 있을 경우 </a:t>
            </a:r>
            <a:r>
              <a:rPr lang="en-US" altLang="ko-KR" sz="1800" dirty="0" smtClean="0"/>
              <a:t>Bar </a:t>
            </a:r>
            <a:r>
              <a:rPr lang="ko-KR" altLang="en-US" sz="1800" dirty="0" smtClean="0"/>
              <a:t>객체를 생성하려고 할 때 비슷한 에러 발생</a:t>
            </a:r>
            <a:endParaRPr lang="en-US" altLang="ko-KR" sz="1800" dirty="0" smtClean="0"/>
          </a:p>
          <a:p>
            <a:r>
              <a:rPr lang="ko-KR" altLang="en-US" sz="1800" dirty="0" smtClean="0"/>
              <a:t>때문에 추상 기반 클래스는 하위 클래스에서 반드시 구현되어야 하는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강제하는데 유용함</a:t>
            </a:r>
            <a:endParaRPr lang="en-US" altLang="ko-KR" sz="1800" dirty="0" smtClean="0"/>
          </a:p>
          <a:p>
            <a:r>
              <a:rPr lang="ko-KR" altLang="en-US" sz="1800" dirty="0" smtClean="0"/>
              <a:t>하지만 하위 클래스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인수가 </a:t>
            </a:r>
            <a:r>
              <a:rPr lang="ko-KR" altLang="en-US" sz="1800" dirty="0" err="1" smtClean="0"/>
              <a:t>추상메소드의</a:t>
            </a:r>
            <a:r>
              <a:rPr lang="ko-KR" altLang="en-US" sz="1800" dirty="0" smtClean="0"/>
              <a:t> 인수와 동일한지는 검사하지 않으며 하위 클래스 </a:t>
            </a:r>
            <a:r>
              <a:rPr lang="ko-KR" altLang="en-US" sz="1800" dirty="0" err="1" smtClean="0"/>
              <a:t>프로퍼티가</a:t>
            </a:r>
            <a:r>
              <a:rPr lang="ko-KR" altLang="en-US" sz="1800" dirty="0" smtClean="0"/>
              <a:t> 추상 </a:t>
            </a:r>
            <a:r>
              <a:rPr lang="ko-KR" altLang="en-US" sz="1800" dirty="0" err="1" smtClean="0"/>
              <a:t>프로퍼티와</a:t>
            </a:r>
            <a:r>
              <a:rPr lang="ko-KR" altLang="en-US" sz="1800" dirty="0" smtClean="0"/>
              <a:t> 동일한 연산</a:t>
            </a:r>
            <a:r>
              <a:rPr lang="en-US" altLang="ko-KR" sz="1800" dirty="0" smtClean="0"/>
              <a:t>(get, set, delete)</a:t>
            </a:r>
            <a:r>
              <a:rPr lang="ko-KR" altLang="en-US" sz="1800" dirty="0" smtClean="0"/>
              <a:t>을 </a:t>
            </a:r>
            <a:r>
              <a:rPr lang="ko-KR" altLang="en-US" sz="1800" dirty="0" err="1" smtClean="0"/>
              <a:t>지원한는지</a:t>
            </a:r>
            <a:r>
              <a:rPr lang="ko-KR" altLang="en-US" sz="1800" dirty="0" smtClean="0"/>
              <a:t> 검사하지 않음</a:t>
            </a:r>
            <a:endParaRPr lang="en-US" altLang="ko-KR" sz="1800" dirty="0" smtClean="0"/>
          </a:p>
          <a:p>
            <a:r>
              <a:rPr lang="ko-KR" altLang="en-US" sz="1800" dirty="0" smtClean="0"/>
              <a:t>하위 클래스에서 추상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호출할 수 있음 예를 들어 </a:t>
            </a:r>
            <a:r>
              <a:rPr lang="en-US" altLang="ko-KR" sz="1800" dirty="0" err="1" smtClean="0"/>
              <a:t>Foo.spam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호출할 수 있음</a:t>
            </a:r>
            <a:endParaRPr lang="en-US" altLang="ko-KR" sz="1800" dirty="0" smtClean="0"/>
          </a:p>
          <a:p>
            <a:r>
              <a:rPr lang="ko-KR" altLang="en-US" sz="1800" dirty="0" smtClean="0"/>
              <a:t>추상 기반 클래스는 </a:t>
            </a:r>
            <a:r>
              <a:rPr lang="en-US" altLang="ko-KR" sz="1800" dirty="0" smtClean="0"/>
              <a:t>register() </a:t>
            </a:r>
            <a:r>
              <a:rPr lang="ko-KR" altLang="en-US" sz="1800" dirty="0" err="1" smtClean="0"/>
              <a:t>메소드를</a:t>
            </a:r>
            <a:r>
              <a:rPr lang="ko-KR" altLang="en-US" sz="1800" dirty="0" smtClean="0"/>
              <a:t> 이용하여 기존 클래스를 </a:t>
            </a:r>
            <a:r>
              <a:rPr lang="ko-KR" altLang="en-US" sz="1800" dirty="0"/>
              <a:t>등</a:t>
            </a:r>
            <a:r>
              <a:rPr lang="ko-KR" altLang="en-US" sz="1800" dirty="0" smtClean="0"/>
              <a:t>록하는 기능을 제공함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smtClean="0"/>
              <a:t>클래스가 추상 기반 클래스에 등록되면 추상 기반 클래스와 연관된 타입 검사 연산에 대해서 등록된 클래스의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True</a:t>
            </a:r>
            <a:r>
              <a:rPr lang="ko-KR" altLang="en-US" sz="1800" dirty="0" smtClean="0"/>
              <a:t>를 </a:t>
            </a:r>
            <a:r>
              <a:rPr lang="ko-KR" altLang="en-US" sz="1800" dirty="0" err="1" smtClean="0"/>
              <a:t>반환하게됨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클래스가 추상클래스에 등록되면 실제로 그 클래스가 추상 </a:t>
            </a:r>
            <a:r>
              <a:rPr lang="ko-KR" altLang="en-US" sz="1800" dirty="0" err="1" smtClean="0"/>
              <a:t>메소드나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프로퍼티를</a:t>
            </a:r>
            <a:r>
              <a:rPr lang="ko-KR" altLang="en-US" sz="1800" dirty="0" smtClean="0"/>
              <a:t> 구현하고 있는지를 검사하지 않고 등록과정은 단순히 타입 검사에만 영향을 미침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538345" y="4227755"/>
            <a:ext cx="273244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Grok</a:t>
            </a:r>
            <a:r>
              <a:rPr lang="en-US" altLang="ko-KR" sz="1200" dirty="0"/>
              <a:t>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spam(self, a, b):</a:t>
            </a:r>
          </a:p>
          <a:p>
            <a:pPr marL="0" indent="0">
              <a:buNone/>
            </a:pPr>
            <a:r>
              <a:rPr lang="en-US" altLang="ko-KR" sz="1200" dirty="0"/>
              <a:t>        print("</a:t>
            </a:r>
            <a:r>
              <a:rPr lang="en-US" altLang="ko-KR" sz="1200" dirty="0" err="1"/>
              <a:t>Grok.spam</a:t>
            </a:r>
            <a:r>
              <a:rPr lang="en-US" altLang="ko-KR" sz="1200" dirty="0" smtClean="0"/>
              <a:t>")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971827" y="4453665"/>
            <a:ext cx="2732442" cy="6884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Foo.register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Grok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 smtClean="0"/>
              <a:t># Foo </a:t>
            </a:r>
            <a:r>
              <a:rPr lang="ko-KR" altLang="en-US" sz="1200" dirty="0" smtClean="0"/>
              <a:t>추상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기반 클래스에 등록함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1235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메타클래스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파이선에서</a:t>
            </a:r>
            <a:r>
              <a:rPr lang="ko-KR" altLang="en-US" sz="1800" dirty="0" smtClean="0"/>
              <a:t> 클래스를 정의하면 클래스 정의 자체도 </a:t>
            </a:r>
            <a:r>
              <a:rPr lang="ko-KR" altLang="en-US" sz="1800" dirty="0" err="1" smtClean="0"/>
              <a:t>객체가됨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클래스 객체를 생성하는 일은 메타클래스라고 부르는 특수한 종류의 객체에 의해서 제어됨</a:t>
            </a:r>
            <a:endParaRPr lang="en-US" altLang="ko-KR" sz="1800" dirty="0" smtClean="0"/>
          </a:p>
          <a:p>
            <a:r>
              <a:rPr lang="ko-KR" altLang="en-US" sz="1800" dirty="0" smtClean="0"/>
              <a:t>다시 말해 메타클래스는 클래스를 어떻게 생성하고 관리하는지를 아는 객체임</a:t>
            </a:r>
            <a:endParaRPr lang="en-US" altLang="ko-KR" sz="1800" dirty="0" smtClean="0"/>
          </a:p>
          <a:p>
            <a:r>
              <a:rPr lang="ko-KR" altLang="en-US" sz="1800" dirty="0" smtClean="0"/>
              <a:t>위 예에서 </a:t>
            </a:r>
            <a:r>
              <a:rPr lang="en-US" altLang="ko-KR" sz="1800" dirty="0" smtClean="0"/>
              <a:t>Foo</a:t>
            </a:r>
            <a:r>
              <a:rPr lang="ko-KR" altLang="en-US" sz="1800" dirty="0" smtClean="0"/>
              <a:t>의 생성을 제어하는 메타클래스는 </a:t>
            </a:r>
            <a:r>
              <a:rPr lang="en-US" altLang="ko-KR" sz="1800" dirty="0" smtClean="0"/>
              <a:t>type</a:t>
            </a:r>
            <a:r>
              <a:rPr lang="ko-KR" altLang="en-US" sz="1800" dirty="0" smtClean="0"/>
              <a:t>이라고 불리는 클래스임</a:t>
            </a:r>
            <a:endParaRPr lang="en-US" altLang="ko-KR" sz="1800" dirty="0" smtClean="0"/>
          </a:p>
          <a:p>
            <a:r>
              <a:rPr lang="en-US" altLang="ko-KR" sz="1800" dirty="0" smtClean="0"/>
              <a:t>Class </a:t>
            </a:r>
            <a:r>
              <a:rPr lang="ko-KR" altLang="en-US" sz="1800" dirty="0" smtClean="0"/>
              <a:t>문으로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새로운 클래스를 정의하면 </a:t>
            </a:r>
            <a:r>
              <a:rPr lang="ko-KR" altLang="en-US" sz="1800" dirty="0" err="1" smtClean="0"/>
              <a:t>몇가지</a:t>
            </a:r>
            <a:r>
              <a:rPr lang="ko-KR" altLang="en-US" sz="1800" dirty="0" smtClean="0"/>
              <a:t> 일이 일어남</a:t>
            </a:r>
            <a:endParaRPr lang="en-US" altLang="ko-KR" sz="1800" dirty="0" smtClean="0"/>
          </a:p>
          <a:p>
            <a:r>
              <a:rPr lang="ko-KR" altLang="en-US" sz="1800" dirty="0" smtClean="0"/>
              <a:t>먼저 클래스의 </a:t>
            </a:r>
            <a:r>
              <a:rPr lang="ko-KR" altLang="en-US" sz="1800" dirty="0" err="1" smtClean="0"/>
              <a:t>몸체안에</a:t>
            </a:r>
            <a:r>
              <a:rPr lang="ko-KR" altLang="en-US" sz="1800" dirty="0" smtClean="0"/>
              <a:t> 있는 문장이 개인 사전 안에서 실행됨 </a:t>
            </a:r>
            <a:endParaRPr lang="en-US" altLang="ko-KR" sz="1800" dirty="0" smtClean="0"/>
          </a:p>
          <a:p>
            <a:r>
              <a:rPr lang="ko-KR" altLang="en-US" sz="1800" dirty="0" smtClean="0"/>
              <a:t>개인 멤버의 이름</a:t>
            </a:r>
            <a:r>
              <a:rPr lang="en-US" altLang="ko-KR" sz="1800" dirty="0" smtClean="0"/>
              <a:t>(__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시작하는 이름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변형이 일어난다는 것 말고는 보통의 코드가 실행되는 것과 동일함</a:t>
            </a:r>
            <a:endParaRPr lang="en-US" altLang="ko-KR" sz="1800" dirty="0" smtClean="0"/>
          </a:p>
          <a:p>
            <a:r>
              <a:rPr lang="ko-KR" altLang="en-US" sz="1800" dirty="0" smtClean="0"/>
              <a:t>마지막으로 해당 클래스 객체를 생성하기 위해서 클래스의 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기반 클래스 목록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생성된 사전이 메타클래스의 </a:t>
            </a:r>
            <a:r>
              <a:rPr lang="ko-KR" altLang="en-US" sz="1800" dirty="0" err="1" smtClean="0"/>
              <a:t>생성자에</a:t>
            </a:r>
            <a:r>
              <a:rPr lang="ko-KR" altLang="en-US" sz="1800" dirty="0" smtClean="0"/>
              <a:t> 전달됨</a:t>
            </a:r>
            <a:endParaRPr lang="en-US" altLang="ko-KR" sz="1800" dirty="0" smtClean="0"/>
          </a:p>
          <a:p>
            <a:r>
              <a:rPr lang="ko-KR" altLang="en-US" sz="1800" dirty="0" smtClean="0"/>
              <a:t>다음의 예는 </a:t>
            </a:r>
            <a:r>
              <a:rPr lang="ko-KR" altLang="en-US" sz="1800" dirty="0" err="1" smtClean="0"/>
              <a:t>이과정이</a:t>
            </a:r>
            <a:r>
              <a:rPr lang="ko-KR" altLang="en-US" sz="1800" dirty="0" smtClean="0"/>
              <a:t> 어떻게 이루어지는지를 보여줌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52747" y="2011679"/>
            <a:ext cx="4883968" cy="828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Foo(object):pass</a:t>
            </a:r>
          </a:p>
          <a:p>
            <a:pPr marL="0" indent="0">
              <a:buNone/>
            </a:pPr>
            <a:r>
              <a:rPr lang="en-US" altLang="ko-KR" sz="1200" dirty="0" err="1"/>
              <a:t>isinstance</a:t>
            </a:r>
            <a:r>
              <a:rPr lang="en-US" altLang="ko-KR" sz="1200" dirty="0"/>
              <a:t>(Foo, object</a:t>
            </a:r>
            <a:r>
              <a:rPr lang="en-US" altLang="ko-KR" sz="1200" dirty="0" smtClean="0"/>
              <a:t>)		#</a:t>
            </a:r>
            <a:r>
              <a:rPr lang="en-US" altLang="ko-KR" sz="1200" dirty="0" err="1" smtClean="0"/>
              <a:t>ture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반환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75484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메타클래스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메타클래스에서 </a:t>
            </a:r>
            <a:r>
              <a:rPr lang="en-US" altLang="ko-KR" sz="1800" dirty="0" smtClean="0"/>
              <a:t>type()</a:t>
            </a:r>
            <a:r>
              <a:rPr lang="ko-KR" altLang="en-US" sz="1800" dirty="0" smtClean="0"/>
              <a:t>이 호출되는 마지막 단계는 </a:t>
            </a:r>
            <a:r>
              <a:rPr lang="ko-KR" altLang="en-US" sz="1800" dirty="0" err="1" smtClean="0"/>
              <a:t>커스터마이즈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할수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클래스를 정의할 때 마지막 단계에서 벌어지는 일을 제하하는 방법에는 몇 가지 있음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667436" y="1656679"/>
            <a:ext cx="4034117" cy="14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/>
              <a:t>class_name</a:t>
            </a:r>
            <a:r>
              <a:rPr lang="en-US" altLang="ko-KR" sz="1200" dirty="0"/>
              <a:t> = "Foo"</a:t>
            </a:r>
          </a:p>
          <a:p>
            <a:pPr marL="0" indent="0">
              <a:buNone/>
            </a:pPr>
            <a:r>
              <a:rPr lang="en-US" altLang="ko-KR" sz="1200" dirty="0" err="1"/>
              <a:t>class_parents</a:t>
            </a:r>
            <a:r>
              <a:rPr lang="en-US" altLang="ko-KR" sz="1200" dirty="0"/>
              <a:t> = (object,)</a:t>
            </a:r>
          </a:p>
          <a:p>
            <a:pPr marL="0" indent="0">
              <a:buNone/>
            </a:pPr>
            <a:r>
              <a:rPr lang="en-US" altLang="ko-KR" sz="1200" dirty="0" err="1"/>
              <a:t>class_body</a:t>
            </a:r>
            <a:r>
              <a:rPr lang="en-US" altLang="ko-KR" sz="1200" dirty="0"/>
              <a:t> = """</a:t>
            </a:r>
          </a:p>
          <a:p>
            <a:pPr marL="0" indent="0">
              <a:buNone/>
            </a:pP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x):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self.x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x</a:t>
            </a:r>
            <a:endParaRPr lang="en-US" altLang="ko-KR" sz="12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381079" y="1430769"/>
            <a:ext cx="4034117" cy="180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blah(self):</a:t>
            </a:r>
          </a:p>
          <a:p>
            <a:pPr marL="0" indent="0">
              <a:buNone/>
            </a:pPr>
            <a:r>
              <a:rPr lang="en-US" altLang="ko-KR" sz="1200" dirty="0"/>
              <a:t>    print("</a:t>
            </a:r>
            <a:r>
              <a:rPr lang="en-US" altLang="ko-KR" sz="1200" dirty="0" err="1"/>
              <a:t>Hellow</a:t>
            </a:r>
            <a:r>
              <a:rPr lang="en-US" altLang="ko-KR" sz="1200" dirty="0"/>
              <a:t> World")</a:t>
            </a:r>
          </a:p>
          <a:p>
            <a:pPr marL="0" indent="0">
              <a:buNone/>
            </a:pPr>
            <a:r>
              <a:rPr lang="en-US" altLang="ko-KR" sz="1200" dirty="0"/>
              <a:t>"""</a:t>
            </a:r>
          </a:p>
          <a:p>
            <a:pPr marL="0" indent="0">
              <a:buNone/>
            </a:pPr>
            <a:r>
              <a:rPr lang="en-US" altLang="ko-KR" sz="1200" dirty="0" err="1"/>
              <a:t>class_dict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{}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exec(</a:t>
            </a:r>
            <a:r>
              <a:rPr lang="en-US" altLang="ko-KR" sz="1200" dirty="0" err="1"/>
              <a:t>class_body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globals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class_dict</a:t>
            </a:r>
            <a:r>
              <a:rPr lang="en-US" altLang="ko-KR" sz="1200" dirty="0" smtClean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Foo = type(</a:t>
            </a:r>
            <a:r>
              <a:rPr lang="en-US" altLang="ko-KR" sz="1200" dirty="0" err="1"/>
              <a:t>class_name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class_parents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class_dict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380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장식자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앞 절에서는 메타클래스를 정의함으로써 클래스를 생성하는 과정을 어떻게 </a:t>
            </a:r>
            <a:r>
              <a:rPr lang="ko-KR" altLang="en-US" sz="1800" dirty="0" err="1" smtClean="0"/>
              <a:t>커스터마이즈</a:t>
            </a:r>
            <a:r>
              <a:rPr lang="ko-KR" altLang="en-US" sz="1800" dirty="0" smtClean="0"/>
              <a:t> 할 수 있는지 살펴보았음</a:t>
            </a:r>
            <a:endParaRPr lang="en-US" altLang="ko-KR" sz="1800" dirty="0" smtClean="0"/>
          </a:p>
          <a:p>
            <a:r>
              <a:rPr lang="ko-KR" altLang="en-US" sz="1800" dirty="0" smtClean="0"/>
              <a:t>하지만 단순히 클래스가 정의되고 난 후 클래스를 </a:t>
            </a:r>
            <a:r>
              <a:rPr lang="ko-KR" altLang="en-US" sz="1800" dirty="0" err="1" smtClean="0"/>
              <a:t>레지스트리나</a:t>
            </a:r>
            <a:r>
              <a:rPr lang="ko-KR" altLang="en-US" sz="1800" dirty="0" smtClean="0"/>
              <a:t> 데이터베이스에 </a:t>
            </a:r>
            <a:r>
              <a:rPr lang="ko-KR" altLang="en-US" sz="1800" dirty="0"/>
              <a:t>등</a:t>
            </a:r>
            <a:r>
              <a:rPr lang="ko-KR" altLang="en-US" sz="1800" dirty="0" smtClean="0"/>
              <a:t>록하는 것과 같은 몇 가지 추가 작업을 수행하고 싶을 때가 있음</a:t>
            </a:r>
            <a:endParaRPr lang="en-US" altLang="ko-KR" sz="1800" dirty="0" smtClean="0"/>
          </a:p>
          <a:p>
            <a:r>
              <a:rPr lang="ko-KR" altLang="en-US" sz="1800" dirty="0" smtClean="0"/>
              <a:t>이런 경우 메타클래스 대신 클래스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사용하면됨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장식자는</a:t>
            </a:r>
            <a:r>
              <a:rPr lang="ko-KR" altLang="en-US" sz="1800" dirty="0" smtClean="0"/>
              <a:t> 입력으로 클래스를 받고 출력으로 클래스를 반환하는 함수임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여기에 등록함수</a:t>
            </a:r>
            <a:r>
              <a:rPr lang="en-US" altLang="ko-KR" sz="1800" dirty="0" smtClean="0"/>
              <a:t>(register)</a:t>
            </a:r>
            <a:r>
              <a:rPr lang="ko-KR" altLang="en-US" sz="1800" dirty="0" smtClean="0"/>
              <a:t>는 클래스에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clsid</a:t>
            </a:r>
            <a:r>
              <a:rPr lang="en-US" altLang="ko-KR" sz="1800" dirty="0" smtClean="0"/>
              <a:t>__ </a:t>
            </a:r>
            <a:r>
              <a:rPr lang="ko-KR" altLang="en-US" sz="1800" dirty="0" smtClean="0"/>
              <a:t>속성이 있는지를 보고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있을 경우 클래스 </a:t>
            </a:r>
            <a:r>
              <a:rPr lang="ko-KR" altLang="en-US" sz="1800" dirty="0" err="1" smtClean="0"/>
              <a:t>식별자를</a:t>
            </a:r>
            <a:r>
              <a:rPr lang="ko-KR" altLang="en-US" sz="1800" dirty="0" smtClean="0"/>
              <a:t> 클래스 객체로 </a:t>
            </a:r>
            <a:r>
              <a:rPr lang="ko-KR" altLang="en-US" sz="1800" dirty="0" err="1" smtClean="0"/>
              <a:t>매핑하는</a:t>
            </a:r>
            <a:r>
              <a:rPr lang="ko-KR" altLang="en-US" sz="1800" dirty="0" smtClean="0"/>
              <a:t> 사전에 이 클래스를 추가함</a:t>
            </a:r>
            <a:endParaRPr lang="en-US" altLang="ko-KR" sz="1800" dirty="0" smtClean="0"/>
          </a:p>
          <a:p>
            <a:r>
              <a:rPr lang="ko-KR" altLang="en-US" sz="1800" dirty="0" smtClean="0"/>
              <a:t>이 등록함수를 사용하려면 다음과 같이 클래스 정의 바로 </a:t>
            </a:r>
            <a:r>
              <a:rPr lang="ko-KR" altLang="en-US" sz="1800" dirty="0"/>
              <a:t>앞</a:t>
            </a:r>
            <a:r>
              <a:rPr lang="ko-KR" altLang="en-US" sz="1800" dirty="0" smtClean="0"/>
              <a:t>에 </a:t>
            </a:r>
            <a:r>
              <a:rPr lang="ko-KR" altLang="en-US" sz="1800" dirty="0" err="1" smtClean="0"/>
              <a:t>장식자를</a:t>
            </a:r>
            <a:r>
              <a:rPr lang="ko-KR" altLang="en-US" sz="1800" dirty="0" smtClean="0"/>
              <a:t> 써주면 됨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50778" y="3614567"/>
            <a:ext cx="4034117" cy="1312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registry = {}</a:t>
            </a:r>
          </a:p>
          <a:p>
            <a:pPr marL="0" indent="0">
              <a:buNone/>
            </a:pPr>
            <a:r>
              <a:rPr lang="en-US" altLang="ko-KR" sz="1200" dirty="0" err="1"/>
              <a:t>def</a:t>
            </a:r>
            <a:r>
              <a:rPr lang="en-US" altLang="ko-KR" sz="1200" dirty="0"/>
              <a:t> register(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):</a:t>
            </a:r>
          </a:p>
          <a:p>
            <a:pPr marL="0" indent="0">
              <a:buNone/>
            </a:pPr>
            <a:r>
              <a:rPr lang="en-US" altLang="ko-KR" sz="1200" dirty="0"/>
              <a:t>    registry[</a:t>
            </a:r>
            <a:r>
              <a:rPr lang="en-US" altLang="ko-KR" sz="1200" dirty="0" err="1"/>
              <a:t>cls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clsid</a:t>
            </a:r>
            <a:r>
              <a:rPr lang="en-US" altLang="ko-KR" sz="1200" dirty="0"/>
              <a:t>__] = </a:t>
            </a:r>
            <a:r>
              <a:rPr lang="en-US" altLang="ko-KR" sz="1200" dirty="0" err="1"/>
              <a:t>cls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return </a:t>
            </a:r>
            <a:r>
              <a:rPr lang="en-US" altLang="ko-KR" sz="1200" dirty="0" err="1"/>
              <a:t>cls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9344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장식자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516829"/>
            <a:ext cx="10515600" cy="5341172"/>
          </a:xfrm>
        </p:spPr>
        <p:txBody>
          <a:bodyPr>
            <a:normAutofit/>
          </a:bodyPr>
          <a:lstStyle/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이렇게 </a:t>
            </a:r>
            <a:r>
              <a:rPr lang="ko-KR" altLang="en-US" sz="1800" dirty="0" err="1" smtClean="0"/>
              <a:t>장식자</a:t>
            </a:r>
            <a:r>
              <a:rPr lang="ko-KR" altLang="en-US" sz="1800" dirty="0" smtClean="0"/>
              <a:t> 문법을 사용하면 편리하며 다음과 같이 </a:t>
            </a:r>
            <a:r>
              <a:rPr lang="ko-KR" altLang="en-US" sz="1800" dirty="0" err="1" smtClean="0"/>
              <a:t>장식자</a:t>
            </a:r>
            <a:r>
              <a:rPr lang="ko-KR" altLang="en-US" sz="1800" dirty="0" smtClean="0"/>
              <a:t> 문법을 사용하지 </a:t>
            </a:r>
            <a:r>
              <a:rPr lang="ko-KR" altLang="en-US" sz="1800" dirty="0" err="1" smtClean="0"/>
              <a:t>않을수도</a:t>
            </a:r>
            <a:r>
              <a:rPr lang="ko-KR" altLang="en-US" sz="1800" dirty="0" smtClean="0"/>
              <a:t> 있음</a:t>
            </a:r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클래스 </a:t>
            </a:r>
            <a:r>
              <a:rPr lang="ko-KR" altLang="en-US" sz="1800" dirty="0" err="1" smtClean="0"/>
              <a:t>장식자</a:t>
            </a:r>
            <a:r>
              <a:rPr lang="ko-KR" altLang="en-US" sz="1800" dirty="0" smtClean="0"/>
              <a:t> 함수 안에서 클래스에 별의별 일을 다 할 수 있지만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클래스에 </a:t>
            </a:r>
            <a:r>
              <a:rPr lang="ko-KR" altLang="en-US" sz="1800" dirty="0" err="1" smtClean="0"/>
              <a:t>래퍼를</a:t>
            </a:r>
            <a:r>
              <a:rPr lang="ko-KR" altLang="en-US" sz="1800" dirty="0" smtClean="0"/>
              <a:t> 씌운다거나 클래스 내용을 바꾸는 것과 같은 과도한 작업은 하지 않는 것이 좋음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02138" y="1549099"/>
            <a:ext cx="4034117" cy="1312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@register</a:t>
            </a:r>
          </a:p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__</a:t>
            </a:r>
            <a:r>
              <a:rPr lang="en-US" altLang="ko-KR" sz="1200" dirty="0" err="1"/>
              <a:t>clsid</a:t>
            </a:r>
            <a:r>
              <a:rPr lang="en-US" altLang="ko-KR" sz="1200" dirty="0"/>
              <a:t>__ = "123-456"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217869" y="3444238"/>
            <a:ext cx="4034117" cy="1547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__</a:t>
            </a:r>
            <a:r>
              <a:rPr lang="en-US" altLang="ko-KR" sz="1200" dirty="0" err="1"/>
              <a:t>clsid</a:t>
            </a:r>
            <a:r>
              <a:rPr lang="en-US" altLang="ko-KR" sz="1200" dirty="0"/>
              <a:t>__ = "123-456"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pass</a:t>
            </a:r>
          </a:p>
          <a:p>
            <a:pPr marL="0" indent="0">
              <a:buNone/>
            </a:pPr>
            <a:r>
              <a:rPr lang="en-US" altLang="ko-KR" sz="1200" dirty="0"/>
              <a:t>register(Foo</a:t>
            </a:r>
            <a:r>
              <a:rPr lang="en-US" altLang="ko-KR" sz="1200" dirty="0" smtClean="0"/>
              <a:t>)		#</a:t>
            </a:r>
            <a:r>
              <a:rPr lang="ko-KR" altLang="en-US" sz="1200" dirty="0" smtClean="0"/>
              <a:t>클래스를 등록함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0377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네임스페이스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파이썬은</a:t>
            </a:r>
            <a:r>
              <a:rPr lang="ko-KR" altLang="en-US" sz="1800" dirty="0"/>
              <a:t> 전역과 로컬에 대한 변수들을 관리하는 공간을 가지고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이 </a:t>
            </a:r>
            <a:r>
              <a:rPr lang="ko-KR" altLang="en-US" sz="1800" dirty="0"/>
              <a:t>공간에서 변수가 생성되고 삭제되므로 이를 검색할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smtClean="0"/>
              <a:t>locals</a:t>
            </a:r>
            <a:r>
              <a:rPr lang="en-US" altLang="ko-KR" sz="1800" dirty="0"/>
              <a:t>() </a:t>
            </a:r>
            <a:r>
              <a:rPr lang="ko-KR" altLang="en-US" sz="1800" dirty="0"/>
              <a:t>나 </a:t>
            </a:r>
            <a:r>
              <a:rPr lang="en-US" altLang="ko-KR" sz="1800" dirty="0" err="1"/>
              <a:t>globals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실행하여 네임스페이스를 가져올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각 </a:t>
            </a:r>
            <a:r>
              <a:rPr lang="ko-KR" altLang="en-US" sz="1800" dirty="0"/>
              <a:t>네임스페이스는 사전객체이므로 사전객체의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이용하여 </a:t>
            </a:r>
            <a:r>
              <a:rPr lang="ko-KR" altLang="en-US" sz="1800" dirty="0" err="1"/>
              <a:t>검색처리할</a:t>
            </a:r>
            <a:r>
              <a:rPr lang="ko-KR" altLang="en-US" sz="1800" dirty="0"/>
              <a:t> 수 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 smtClean="0"/>
              <a:t>파이썬은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함수가 별도의 이름공간을 가지므로 로컬</a:t>
            </a:r>
            <a:r>
              <a:rPr lang="en-US" altLang="ko-KR" sz="1800" dirty="0"/>
              <a:t>,  </a:t>
            </a:r>
            <a:r>
              <a:rPr lang="ko-KR" altLang="en-US" sz="1800" dirty="0" err="1"/>
              <a:t>그밖은</a:t>
            </a:r>
            <a:r>
              <a:rPr lang="ko-KR" altLang="en-US" sz="1800" dirty="0"/>
              <a:t> 글로벌 그리고 내장영역으로 구분한다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함수가 </a:t>
            </a:r>
            <a:r>
              <a:rPr lang="ko-KR" altLang="en-US" sz="1800" dirty="0"/>
              <a:t>별도 이름공간을 가지고 함수가 객체로 인식되므로 객체도 내부 이름공간을 가지는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이것을 </a:t>
            </a:r>
            <a:r>
              <a:rPr lang="en-US" altLang="ko-KR" sz="1800" dirty="0"/>
              <a:t>scoping rule</a:t>
            </a:r>
            <a:r>
              <a:rPr lang="ko-KR" altLang="en-US" sz="1800" dirty="0"/>
              <a:t>이라고 하면 이를 관리하여 엔진이 각 변수들을 호출하여 처리한다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smtClean="0"/>
              <a:t>변수를 </a:t>
            </a:r>
            <a:r>
              <a:rPr lang="ko-KR" altLang="en-US" sz="1800" dirty="0" err="1"/>
              <a:t>검색시에도</a:t>
            </a:r>
            <a:r>
              <a:rPr lang="ko-KR" altLang="en-US" sz="1800" dirty="0"/>
              <a:t> 로컬 </a:t>
            </a:r>
            <a:r>
              <a:rPr lang="en-US" altLang="ko-KR" sz="1800" dirty="0"/>
              <a:t>&gt; </a:t>
            </a:r>
            <a:r>
              <a:rPr lang="ko-KR" altLang="en-US" sz="1800" dirty="0"/>
              <a:t>글로벌  </a:t>
            </a:r>
            <a:r>
              <a:rPr lang="en-US" altLang="ko-KR" sz="1800" dirty="0"/>
              <a:t>&gt; </a:t>
            </a:r>
            <a:r>
              <a:rPr lang="ko-KR" altLang="en-US" sz="1800" dirty="0"/>
              <a:t>내장 순으로 검색하여 처리한다</a:t>
            </a:r>
            <a:r>
              <a:rPr lang="en-US" altLang="ko-KR" sz="1800" dirty="0"/>
              <a:t>. LGB </a:t>
            </a:r>
            <a:r>
              <a:rPr lang="ko-KR" altLang="en-US" sz="1800" dirty="0"/>
              <a:t>규칙이다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06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클래스의 </a:t>
            </a:r>
            <a:r>
              <a:rPr lang="ko-KR" altLang="en-US" sz="1800" dirty="0" err="1" smtClean="0"/>
              <a:t>인스턴스는</a:t>
            </a:r>
            <a:r>
              <a:rPr lang="ko-KR" altLang="en-US" sz="1800" dirty="0" smtClean="0"/>
              <a:t> 클래스 객체를 함수로서 호출함으로써 생성함</a:t>
            </a:r>
            <a:endParaRPr lang="en-US" altLang="ko-KR" sz="1800" dirty="0" smtClean="0"/>
          </a:p>
          <a:p>
            <a:r>
              <a:rPr lang="ko-KR" altLang="en-US" sz="1800" dirty="0" smtClean="0"/>
              <a:t>새로운 </a:t>
            </a:r>
            <a:r>
              <a:rPr lang="ko-KR" altLang="en-US" sz="1800" dirty="0" err="1"/>
              <a:t>인</a:t>
            </a:r>
            <a:r>
              <a:rPr lang="ko-KR" altLang="en-US" sz="1800" dirty="0" err="1" smtClean="0"/>
              <a:t>스턴스가</a:t>
            </a:r>
            <a:r>
              <a:rPr lang="ko-KR" altLang="en-US" sz="1800" dirty="0" smtClean="0"/>
              <a:t> 생성되고 클래스의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 </a:t>
            </a:r>
            <a:r>
              <a:rPr lang="ko-KR" altLang="en-US" sz="1800" dirty="0" err="1" smtClean="0"/>
              <a:t>메서드에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 </a:t>
            </a:r>
            <a:r>
              <a:rPr lang="ko-KR" altLang="en-US" sz="1800" dirty="0" err="1" smtClean="0"/>
              <a:t>인스턴스가</a:t>
            </a:r>
            <a:r>
              <a:rPr lang="ko-KR" altLang="en-US" sz="1800" dirty="0" smtClean="0"/>
              <a:t> 전달됨</a:t>
            </a:r>
            <a:endParaRPr lang="en-US" altLang="ko-KR" sz="1800" dirty="0" smtClean="0"/>
          </a:p>
          <a:p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init</a:t>
            </a:r>
            <a:r>
              <a:rPr lang="en-US" altLang="ko-KR" sz="1800" dirty="0" smtClean="0"/>
              <a:t>__()</a:t>
            </a:r>
            <a:r>
              <a:rPr lang="ko-KR" altLang="en-US" sz="1800" dirty="0" smtClean="0"/>
              <a:t>는 새롭게 생성된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self</a:t>
            </a:r>
            <a:r>
              <a:rPr lang="ko-KR" altLang="en-US" sz="1800" dirty="0" smtClean="0"/>
              <a:t>와 클래스 객체를 함수로서 호출할 때 제공한 인수를 </a:t>
            </a:r>
            <a:r>
              <a:rPr lang="ko-KR" altLang="en-US" sz="1800" dirty="0" err="1" smtClean="0"/>
              <a:t>받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__() </a:t>
            </a:r>
            <a:r>
              <a:rPr lang="ko-KR" altLang="en-US" sz="1800" dirty="0"/>
              <a:t>안에서 </a:t>
            </a:r>
            <a:r>
              <a:rPr lang="en-US" altLang="ko-KR" sz="1800" dirty="0"/>
              <a:t>self</a:t>
            </a:r>
            <a:r>
              <a:rPr lang="ko-KR" altLang="en-US" sz="1800" dirty="0"/>
              <a:t>에 무언가를 대입하면 </a:t>
            </a:r>
            <a:r>
              <a:rPr lang="ko-KR" altLang="en-US" sz="1800" dirty="0" err="1"/>
              <a:t>인스턴스에</a:t>
            </a:r>
            <a:r>
              <a:rPr lang="ko-KR" altLang="en-US" sz="1800" dirty="0"/>
              <a:t> 속성이 </a:t>
            </a:r>
            <a:r>
              <a:rPr lang="ko-KR" altLang="en-US" sz="1800" dirty="0" smtClean="0"/>
              <a:t>추가됨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dirty="0" err="1" smtClean="0"/>
              <a:t>새인스턴스를</a:t>
            </a:r>
            <a:r>
              <a:rPr lang="ko-KR" altLang="en-US" sz="1800" dirty="0" smtClean="0"/>
              <a:t> 얻었다면 점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연산자를 사용해서 </a:t>
            </a:r>
            <a:r>
              <a:rPr lang="ko-KR" altLang="en-US" sz="1800" dirty="0" err="1" smtClean="0"/>
              <a:t>인스턴스나</a:t>
            </a:r>
            <a:r>
              <a:rPr lang="ko-KR" altLang="en-US" sz="1800" dirty="0" smtClean="0"/>
              <a:t> 클래스의 속성에 접근가능</a:t>
            </a:r>
            <a:endParaRPr lang="en-US" altLang="ko-KR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581374" y="3087445"/>
            <a:ext cx="4582756" cy="94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a</a:t>
            </a:r>
            <a:r>
              <a:rPr lang="en-US" altLang="ko-KR" sz="1200" dirty="0" smtClean="0"/>
              <a:t> = Account(“Guido”, 1000.00)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# Account.__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__(</a:t>
            </a:r>
            <a:r>
              <a:rPr lang="en-US" altLang="ko-KR" sz="1200" dirty="0" err="1" smtClean="0"/>
              <a:t>a,”Guido</a:t>
            </a:r>
            <a:r>
              <a:rPr lang="en-US" altLang="ko-KR" sz="1200" dirty="0" smtClean="0"/>
              <a:t>”, 1000.00)</a:t>
            </a:r>
            <a:r>
              <a:rPr lang="ko-KR" altLang="en-US" sz="1200" dirty="0" smtClean="0"/>
              <a:t>를 호출함</a:t>
            </a:r>
            <a:endParaRPr lang="en-US" altLang="ko-KR" sz="12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b</a:t>
            </a:r>
            <a:r>
              <a:rPr lang="en-US" altLang="ko-KR" sz="1200" dirty="0" smtClean="0"/>
              <a:t> = Account(“Bill”, 10.00)</a:t>
            </a:r>
            <a:endParaRPr lang="ko-KR" altLang="en-US" sz="12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33774" y="4539726"/>
            <a:ext cx="4582756" cy="84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smtClean="0"/>
              <a:t>예</a:t>
            </a:r>
            <a:r>
              <a:rPr lang="en-US" altLang="ko-KR" sz="1200" dirty="0" smtClean="0"/>
              <a:t>) self.name = name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smtClean="0"/>
              <a:t># name </a:t>
            </a:r>
            <a:r>
              <a:rPr lang="ko-KR" altLang="en-US" sz="1200" dirty="0" smtClean="0"/>
              <a:t>속성을 </a:t>
            </a:r>
            <a:r>
              <a:rPr lang="ko-KR" altLang="en-US" sz="1200" dirty="0" err="1" smtClean="0"/>
              <a:t>인스턴스에</a:t>
            </a:r>
            <a:r>
              <a:rPr lang="ko-KR" altLang="en-US" sz="1200" dirty="0" smtClean="0"/>
              <a:t> 추가함</a:t>
            </a:r>
            <a:endParaRPr lang="ko-KR" altLang="en-US" sz="12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733773" y="5694382"/>
            <a:ext cx="6399007" cy="946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 err="1" smtClean="0"/>
              <a:t>a.deposit</a:t>
            </a:r>
            <a:r>
              <a:rPr lang="en-US" altLang="ko-KR" sz="1200" dirty="0" smtClean="0"/>
              <a:t>(100.00)    # </a:t>
            </a:r>
            <a:r>
              <a:rPr lang="en-US" altLang="ko-KR" sz="1200" dirty="0" err="1" smtClean="0"/>
              <a:t>Account.deposit</a:t>
            </a:r>
            <a:r>
              <a:rPr lang="en-US" altLang="ko-KR" sz="1200" dirty="0" smtClean="0"/>
              <a:t>(a, 100.00)</a:t>
            </a:r>
            <a:r>
              <a:rPr lang="ko-KR" altLang="en-US" sz="1200" dirty="0" smtClean="0"/>
              <a:t>를 호출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err="1" smtClean="0"/>
              <a:t>b.withdraw</a:t>
            </a:r>
            <a:r>
              <a:rPr lang="en-US" altLang="ko-KR" sz="1200" dirty="0" smtClean="0"/>
              <a:t>(50.00</a:t>
            </a:r>
            <a:r>
              <a:rPr lang="en-US" altLang="ko-KR" sz="1200" dirty="0"/>
              <a:t>)    # </a:t>
            </a:r>
            <a:r>
              <a:rPr lang="en-US" altLang="ko-KR" sz="1200" dirty="0" err="1" smtClean="0"/>
              <a:t>Account.withdraw</a:t>
            </a:r>
            <a:r>
              <a:rPr lang="en-US" altLang="ko-KR" sz="1200" dirty="0" smtClean="0"/>
              <a:t>(b, 50.00</a:t>
            </a:r>
            <a:r>
              <a:rPr lang="en-US" altLang="ko-KR" sz="1200" dirty="0"/>
              <a:t>)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n</a:t>
            </a:r>
            <a:r>
              <a:rPr lang="en-US" altLang="ko-KR" sz="1200" dirty="0" smtClean="0"/>
              <a:t>ame = a.name       #</a:t>
            </a:r>
            <a:r>
              <a:rPr lang="ko-KR" altLang="en-US" sz="1200" dirty="0" smtClean="0"/>
              <a:t>계좌의 이름을 가져옴</a:t>
            </a:r>
            <a:endParaRPr lang="en-US" altLang="ko-KR" sz="12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957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 err="1" smtClean="0"/>
              <a:t>인스턴스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점연산자는</a:t>
            </a:r>
            <a:r>
              <a:rPr lang="ko-KR" altLang="en-US" sz="1800" dirty="0"/>
              <a:t> 속성 바인딩을 수행함</a:t>
            </a:r>
            <a:endParaRPr lang="en-US" altLang="ko-KR" sz="1800" dirty="0"/>
          </a:p>
          <a:p>
            <a:r>
              <a:rPr lang="ko-KR" altLang="en-US" sz="1800" dirty="0"/>
              <a:t>속성에 </a:t>
            </a:r>
            <a:r>
              <a:rPr lang="ko-KR" altLang="en-US" sz="1800" dirty="0" err="1"/>
              <a:t>접근할때</a:t>
            </a:r>
            <a:r>
              <a:rPr lang="ko-KR" altLang="en-US" sz="1800" dirty="0"/>
              <a:t> 속성의 값은 </a:t>
            </a:r>
            <a:r>
              <a:rPr lang="ko-KR" altLang="en-US" sz="1800" dirty="0" err="1"/>
              <a:t>여러곳에서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올수있음</a:t>
            </a:r>
            <a:endParaRPr lang="en-US" altLang="ko-KR" sz="1800" dirty="0"/>
          </a:p>
          <a:p>
            <a:r>
              <a:rPr lang="ko-KR" altLang="en-US" sz="1800" dirty="0"/>
              <a:t>예</a:t>
            </a:r>
            <a:r>
              <a:rPr lang="en-US" altLang="ko-KR" sz="1800" dirty="0"/>
              <a:t>) a.name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</a:t>
            </a:r>
            <a:r>
              <a:rPr lang="en-US" altLang="ko-KR" sz="1800" dirty="0"/>
              <a:t>a</a:t>
            </a:r>
            <a:r>
              <a:rPr lang="ko-KR" altLang="en-US" sz="1800" dirty="0"/>
              <a:t>의 속성 </a:t>
            </a:r>
            <a:r>
              <a:rPr lang="en-US" altLang="ko-KR" sz="1800" dirty="0"/>
              <a:t>name</a:t>
            </a:r>
            <a:r>
              <a:rPr lang="ko-KR" altLang="en-US" sz="1800" dirty="0"/>
              <a:t>를 반환함</a:t>
            </a:r>
            <a:r>
              <a:rPr lang="en-US" altLang="ko-KR" sz="1800" dirty="0"/>
              <a:t>, </a:t>
            </a:r>
            <a:r>
              <a:rPr lang="ko-KR" altLang="en-US" sz="1800" dirty="0"/>
              <a:t>반면 </a:t>
            </a:r>
            <a:r>
              <a:rPr lang="en-US" altLang="ko-KR" sz="1800" dirty="0" err="1"/>
              <a:t>a.deposit</a:t>
            </a:r>
            <a:r>
              <a:rPr lang="ko-KR" altLang="en-US" sz="1800" dirty="0"/>
              <a:t>는 </a:t>
            </a:r>
            <a:r>
              <a:rPr lang="en-US" altLang="ko-KR" sz="1800" dirty="0"/>
              <a:t>Account</a:t>
            </a:r>
            <a:r>
              <a:rPr lang="ko-KR" altLang="en-US" sz="1800" dirty="0"/>
              <a:t>클래스의 </a:t>
            </a:r>
            <a:r>
              <a:rPr lang="en-US" altLang="ko-KR" sz="1800" dirty="0"/>
              <a:t>deposit</a:t>
            </a:r>
            <a:r>
              <a:rPr lang="ko-KR" altLang="en-US" sz="1800" dirty="0"/>
              <a:t>속성을 반환함</a:t>
            </a:r>
            <a:endParaRPr lang="en-US" altLang="ko-KR" sz="1800" dirty="0"/>
          </a:p>
          <a:p>
            <a:r>
              <a:rPr lang="ko-KR" altLang="en-US" sz="1800" dirty="0"/>
              <a:t>속성에 접근하면 먼저 </a:t>
            </a:r>
            <a:r>
              <a:rPr lang="ko-KR" altLang="en-US" sz="1800" dirty="0" err="1"/>
              <a:t>인스턴스를</a:t>
            </a:r>
            <a:r>
              <a:rPr lang="ko-KR" altLang="en-US" sz="1800" dirty="0"/>
              <a:t> 검사하고 해당 속성이 없으면 </a:t>
            </a:r>
            <a:r>
              <a:rPr lang="ko-KR" altLang="en-US" sz="1800" dirty="0" err="1"/>
              <a:t>인스턴스의</a:t>
            </a:r>
            <a:r>
              <a:rPr lang="ko-KR" altLang="en-US" sz="1800" dirty="0"/>
              <a:t> 클래스를 계속해서 검사함 </a:t>
            </a:r>
            <a:endParaRPr lang="en-US" altLang="ko-KR" sz="1800" dirty="0"/>
          </a:p>
          <a:p>
            <a:r>
              <a:rPr lang="ko-KR" altLang="en-US" sz="1800" dirty="0"/>
              <a:t>이러한 </a:t>
            </a:r>
            <a:r>
              <a:rPr lang="ko-KR" altLang="en-US" sz="1800" dirty="0" err="1"/>
              <a:t>내부메터니즘으로</a:t>
            </a:r>
            <a:r>
              <a:rPr lang="ko-KR" altLang="en-US" sz="1800" dirty="0"/>
              <a:t> 클래스의 속성이 모든 </a:t>
            </a:r>
            <a:r>
              <a:rPr lang="ko-KR" altLang="en-US" sz="1800" dirty="0" err="1"/>
              <a:t>인스턴스에서</a:t>
            </a:r>
            <a:r>
              <a:rPr lang="ko-KR" altLang="en-US" sz="1800" dirty="0"/>
              <a:t> 공유됨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94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유효 범위 규칙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602890"/>
            <a:ext cx="10515600" cy="525511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 smtClean="0"/>
              <a:t>클래스는 새로운 네임스페이스를 정의하지만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안에서 참조하는 이름에 대한 유효 범위를 생성해주지는 않기 때문에 클래스의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작성할때</a:t>
            </a:r>
            <a:r>
              <a:rPr lang="ko-KR" altLang="en-US" sz="1800" dirty="0" smtClean="0"/>
              <a:t> 속성이나 </a:t>
            </a:r>
            <a:r>
              <a:rPr lang="ko-KR" altLang="en-US" sz="1800" dirty="0" err="1" smtClean="0"/>
              <a:t>메서드에</a:t>
            </a:r>
            <a:r>
              <a:rPr lang="ko-KR" altLang="en-US" sz="1800" dirty="0" smtClean="0"/>
              <a:t> 대한 참조는 항상 완전히 </a:t>
            </a:r>
            <a:r>
              <a:rPr lang="ko-KR" altLang="en-US" sz="1800" dirty="0" err="1" smtClean="0"/>
              <a:t>한정되어야함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balance</a:t>
            </a:r>
            <a:r>
              <a:rPr lang="ko-KR" altLang="en-US" sz="1800" dirty="0" smtClean="0"/>
              <a:t>대신 </a:t>
            </a:r>
            <a:r>
              <a:rPr lang="en-US" altLang="ko-KR" sz="1800" dirty="0" err="1" smtClean="0"/>
              <a:t>self.balance</a:t>
            </a:r>
            <a:r>
              <a:rPr lang="ko-KR" altLang="en-US" sz="1800" dirty="0" smtClean="0"/>
              <a:t>라 씀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en-US" altLang="ko-KR" sz="1800" dirty="0"/>
              <a:t>C++/</a:t>
            </a:r>
            <a:r>
              <a:rPr lang="ko-KR" altLang="en-US" sz="1800" dirty="0"/>
              <a:t>자바에서 </a:t>
            </a:r>
            <a:r>
              <a:rPr lang="en-US" altLang="ko-KR" sz="1800" dirty="0"/>
              <a:t>this</a:t>
            </a:r>
            <a:r>
              <a:rPr lang="ko-KR" altLang="en-US" sz="1800" dirty="0"/>
              <a:t> 포인터와 파이선의</a:t>
            </a:r>
            <a:r>
              <a:rPr lang="en-US" altLang="ko-KR" sz="1800" dirty="0"/>
              <a:t> self </a:t>
            </a:r>
            <a:r>
              <a:rPr lang="ko-KR" altLang="en-US" sz="1800" dirty="0"/>
              <a:t>매개변수가 같다고 </a:t>
            </a:r>
            <a:r>
              <a:rPr lang="ko-KR" altLang="en-US" sz="1800" dirty="0" err="1"/>
              <a:t>보면됨</a:t>
            </a:r>
            <a:endParaRPr lang="en-US" altLang="ko-KR" sz="1800" dirty="0"/>
          </a:p>
          <a:p>
            <a:r>
              <a:rPr lang="ko-KR" altLang="en-US" sz="1800" dirty="0" err="1"/>
              <a:t>파이선에서는</a:t>
            </a:r>
            <a:r>
              <a:rPr lang="ko-KR" altLang="en-US" sz="1800" dirty="0"/>
              <a:t> 변수를 명시적으로 선언할 수 있는 방법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x, float y)</a:t>
            </a:r>
            <a:r>
              <a:rPr lang="ko-KR" altLang="en-US" sz="1800" dirty="0"/>
              <a:t>이 없기 때문에 </a:t>
            </a:r>
            <a:r>
              <a:rPr lang="en-US" altLang="ko-KR" sz="1800" dirty="0"/>
              <a:t>self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써주어야함</a:t>
            </a:r>
            <a:endParaRPr lang="en-US" altLang="ko-KR" sz="1800" dirty="0"/>
          </a:p>
          <a:p>
            <a:r>
              <a:rPr lang="ko-KR" altLang="en-US" sz="1800" dirty="0"/>
              <a:t>그렇지 않으면 </a:t>
            </a:r>
            <a:r>
              <a:rPr lang="ko-KR" altLang="en-US" sz="1800" dirty="0" err="1"/>
              <a:t>메서드에서</a:t>
            </a:r>
            <a:r>
              <a:rPr lang="ko-KR" altLang="en-US" sz="1800" dirty="0"/>
              <a:t> 변수에 값을 대입할 때 이 값이 지역변수인지 </a:t>
            </a:r>
            <a:r>
              <a:rPr lang="ko-KR" altLang="en-US" sz="1800" dirty="0" err="1"/>
              <a:t>인스턴스</a:t>
            </a:r>
            <a:r>
              <a:rPr lang="ko-KR" altLang="en-US" sz="1800" dirty="0"/>
              <a:t> 속성에 </a:t>
            </a:r>
            <a:r>
              <a:rPr lang="ko-KR" altLang="en-US" sz="1800" dirty="0" err="1"/>
              <a:t>저장되야하는지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알수가</a:t>
            </a:r>
            <a:r>
              <a:rPr lang="ko-KR" altLang="en-US" sz="1800" dirty="0"/>
              <a:t> 없음</a:t>
            </a:r>
            <a:endParaRPr lang="en-US" altLang="ko-KR" sz="1800" dirty="0"/>
          </a:p>
          <a:p>
            <a:r>
              <a:rPr lang="en-US" altLang="ko-KR" sz="1800" dirty="0"/>
              <a:t>Self</a:t>
            </a:r>
            <a:r>
              <a:rPr lang="ko-KR" altLang="en-US" sz="1800" dirty="0"/>
              <a:t>에 저장되는 값은 모두 </a:t>
            </a:r>
            <a:r>
              <a:rPr lang="ko-KR" altLang="en-US" sz="1800" dirty="0" err="1"/>
              <a:t>인스턴스의</a:t>
            </a:r>
            <a:r>
              <a:rPr lang="ko-KR" altLang="en-US" sz="1800" dirty="0"/>
              <a:t> 일부가 되고 나머지는 모두 지역변수에 저장</a:t>
            </a:r>
          </a:p>
          <a:p>
            <a:endParaRPr lang="en-US" altLang="ko-KR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47133" y="2603350"/>
            <a:ext cx="4582756" cy="20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class Foo(object):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bar(self):</a:t>
            </a:r>
          </a:p>
          <a:p>
            <a:pPr marL="0" indent="0">
              <a:buNone/>
            </a:pPr>
            <a:r>
              <a:rPr lang="en-US" altLang="ko-KR" sz="1200" dirty="0"/>
              <a:t>        print("bar!")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spam(self):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smtClean="0"/>
              <a:t>bar(self)	#</a:t>
            </a:r>
            <a:r>
              <a:rPr lang="ko-KR" altLang="en-US" sz="1200" dirty="0" smtClean="0"/>
              <a:t>에러발생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self.bar</a:t>
            </a:r>
            <a:r>
              <a:rPr lang="en-US" altLang="ko-KR" sz="1200" dirty="0"/>
              <a:t>()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Foo.bar</a:t>
            </a:r>
            <a:r>
              <a:rPr lang="en-US" altLang="ko-KR" sz="1200" dirty="0"/>
              <a:t>(self)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940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상속은 기존 클래스의 작동방식을 특수화 하거나 변경함으로써 새 클래스를 만드는 메커니즘임</a:t>
            </a:r>
            <a:endParaRPr lang="en-US" altLang="ko-KR" sz="1800" dirty="0" smtClean="0"/>
          </a:p>
          <a:p>
            <a:r>
              <a:rPr lang="ko-KR" altLang="en-US" sz="1800" dirty="0" smtClean="0"/>
              <a:t>원본 클래스는 기반</a:t>
            </a:r>
            <a:r>
              <a:rPr lang="en-US" altLang="ko-KR" sz="1800" dirty="0" smtClean="0"/>
              <a:t>(base)/</a:t>
            </a:r>
            <a:r>
              <a:rPr lang="ko-KR" altLang="en-US" sz="1800" dirty="0" smtClean="0"/>
              <a:t>슈퍼</a:t>
            </a:r>
            <a:r>
              <a:rPr lang="en-US" altLang="ko-KR" sz="1800" dirty="0" smtClean="0"/>
              <a:t>(super) </a:t>
            </a:r>
            <a:r>
              <a:rPr lang="ko-KR" altLang="en-US" sz="1800" dirty="0" smtClean="0"/>
              <a:t>클래스라 부름</a:t>
            </a:r>
            <a:endParaRPr lang="en-US" altLang="ko-KR" sz="1800" dirty="0" smtClean="0"/>
          </a:p>
          <a:p>
            <a:r>
              <a:rPr lang="ko-KR" altLang="en-US" sz="1800" dirty="0" smtClean="0"/>
              <a:t>새 클래스는 파생</a:t>
            </a:r>
            <a:r>
              <a:rPr lang="en-US" altLang="ko-KR" sz="1800" dirty="0" smtClean="0"/>
              <a:t>(derived)/</a:t>
            </a:r>
            <a:r>
              <a:rPr lang="ko-KR" altLang="en-US" sz="1800" dirty="0" smtClean="0"/>
              <a:t>하위</a:t>
            </a:r>
            <a:r>
              <a:rPr lang="en-US" altLang="ko-KR" sz="1800" dirty="0" smtClean="0"/>
              <a:t>(sub) </a:t>
            </a:r>
            <a:r>
              <a:rPr lang="ko-KR" altLang="en-US" sz="1800" dirty="0" smtClean="0"/>
              <a:t>클래스라 부름</a:t>
            </a:r>
            <a:endParaRPr lang="en-US" altLang="ko-KR" sz="1800" dirty="0" smtClean="0"/>
          </a:p>
          <a:p>
            <a:r>
              <a:rPr lang="ko-KR" altLang="en-US" sz="1800" dirty="0" smtClean="0"/>
              <a:t>클래스가 상속을 통해 생성되면 이 클래스는 기반 클래스에서 정의된 속성을 상속받음</a:t>
            </a:r>
            <a:endParaRPr lang="en-US" altLang="ko-KR" sz="1800" dirty="0" smtClean="0"/>
          </a:p>
          <a:p>
            <a:r>
              <a:rPr lang="ko-KR" altLang="en-US" sz="1800" dirty="0" smtClean="0"/>
              <a:t>파생 클래스는 상속받은 속성을 재정의할 수 있고 자신만의 새로운 속성을 가질 수도 있음</a:t>
            </a:r>
            <a:endParaRPr lang="en-US" altLang="ko-KR" sz="1800" dirty="0" smtClean="0"/>
          </a:p>
          <a:p>
            <a:r>
              <a:rPr lang="ko-KR" altLang="en-US" sz="1800" dirty="0" smtClean="0"/>
              <a:t>상속관계를 지정하려면 </a:t>
            </a:r>
            <a:r>
              <a:rPr lang="en-US" altLang="ko-KR" sz="1800" dirty="0" smtClean="0"/>
              <a:t>class </a:t>
            </a:r>
            <a:r>
              <a:rPr lang="ko-KR" altLang="en-US" sz="1800" dirty="0" smtClean="0"/>
              <a:t>문에서 기반 클래스의 이름을 콤마로 구분하여 써주면 됨</a:t>
            </a:r>
            <a:endParaRPr lang="en-US" altLang="ko-KR" sz="1800" dirty="0" smtClean="0"/>
          </a:p>
          <a:p>
            <a:r>
              <a:rPr lang="ko-KR" altLang="en-US" sz="1800" dirty="0" smtClean="0"/>
              <a:t>특별히 기반클래스가 없는 경우에는 앞에서 보았듯 </a:t>
            </a:r>
            <a:r>
              <a:rPr lang="en-US" altLang="ko-KR" sz="1800" dirty="0" smtClean="0"/>
              <a:t>object</a:t>
            </a:r>
            <a:r>
              <a:rPr lang="ko-KR" altLang="en-US" sz="1800" dirty="0" smtClean="0"/>
              <a:t>로 부터 상속받음</a:t>
            </a:r>
            <a:endParaRPr lang="en-US" altLang="ko-KR" sz="1800" dirty="0" smtClean="0"/>
          </a:p>
          <a:p>
            <a:r>
              <a:rPr lang="en-US" altLang="ko-KR" sz="1800" dirty="0" smtClean="0"/>
              <a:t>Object</a:t>
            </a:r>
            <a:r>
              <a:rPr lang="ko-KR" altLang="en-US" sz="1800" dirty="0" smtClean="0"/>
              <a:t>는 모든 파이선 객체의 조상 클래스이며 출력에 쓰일 문자열을 생성하는 </a:t>
            </a:r>
            <a:r>
              <a:rPr lang="en-US" altLang="ko-KR" sz="1800" dirty="0" smtClean="0"/>
              <a:t>__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__()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같은 몇몇 공통되는 </a:t>
            </a:r>
            <a:r>
              <a:rPr lang="ko-KR" altLang="en-US" sz="1800" dirty="0" err="1" smtClean="0"/>
              <a:t>메소드의</a:t>
            </a:r>
            <a:r>
              <a:rPr lang="ko-KR" altLang="en-US" sz="1800" dirty="0" smtClean="0"/>
              <a:t> 기본 구현을 제공함</a:t>
            </a:r>
            <a:endParaRPr lang="en-US" altLang="ko-KR" sz="1800" dirty="0" smtClean="0"/>
          </a:p>
          <a:p>
            <a:r>
              <a:rPr lang="ko-KR" altLang="en-US" sz="1800" dirty="0" smtClean="0"/>
              <a:t>예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484554" y="5066849"/>
            <a:ext cx="4582756" cy="1839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import random</a:t>
            </a:r>
          </a:p>
          <a:p>
            <a:pPr marL="0" indent="0">
              <a:buNone/>
            </a:pPr>
            <a:r>
              <a:rPr lang="en-US" altLang="ko-KR" sz="1200" dirty="0"/>
              <a:t>class </a:t>
            </a:r>
            <a:r>
              <a:rPr lang="en-US" altLang="ko-KR" sz="1200" dirty="0" err="1"/>
              <a:t>EvilAccount</a:t>
            </a:r>
            <a:r>
              <a:rPr lang="en-US" altLang="ko-KR" sz="1200" dirty="0"/>
              <a:t>(Account):</a:t>
            </a:r>
          </a:p>
          <a:p>
            <a:pPr marL="0" indent="0"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inquiry(self):</a:t>
            </a:r>
          </a:p>
          <a:p>
            <a:pPr marL="0" indent="0">
              <a:buNone/>
            </a:pPr>
            <a:r>
              <a:rPr lang="en-US" altLang="ko-KR" sz="1200" dirty="0"/>
              <a:t>        if </a:t>
            </a:r>
            <a:r>
              <a:rPr lang="en-US" altLang="ko-KR" sz="1200" dirty="0" err="1"/>
              <a:t>random.randint</a:t>
            </a:r>
            <a:r>
              <a:rPr lang="en-US" altLang="ko-KR" sz="1200" dirty="0"/>
              <a:t>(0,4) == 1: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r>
              <a:rPr lang="en-US" altLang="ko-KR" sz="1200" dirty="0"/>
              <a:t> * 1.10</a:t>
            </a:r>
          </a:p>
          <a:p>
            <a:pPr marL="0" indent="0">
              <a:buNone/>
            </a:pPr>
            <a:r>
              <a:rPr lang="en-US" altLang="ko-KR" sz="1200" dirty="0"/>
              <a:t>        else: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self.balance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097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위 예는 현재상황에 주의를 기울이지 </a:t>
            </a:r>
            <a:r>
              <a:rPr lang="ko-KR" altLang="en-US" sz="1800" dirty="0" err="1"/>
              <a:t>않는사람에게</a:t>
            </a:r>
            <a:r>
              <a:rPr lang="ko-KR" altLang="en-US" sz="1800" dirty="0"/>
              <a:t> 서브 </a:t>
            </a:r>
            <a:r>
              <a:rPr lang="ko-KR" altLang="en-US" sz="1800" dirty="0" err="1"/>
              <a:t>프라임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모기지를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상황할때</a:t>
            </a:r>
            <a:r>
              <a:rPr lang="ko-KR" altLang="en-US" sz="1800" dirty="0"/>
              <a:t> 큰 불이익이 발생하도록 주기적으로 현재 잔고를 부풀려 보고함으로써 </a:t>
            </a:r>
            <a:endParaRPr lang="en-US" altLang="ko-KR" sz="1800" dirty="0"/>
          </a:p>
          <a:p>
            <a:r>
              <a:rPr lang="ko-KR" altLang="en-US" sz="1800" dirty="0"/>
              <a:t>계좌에서 돈을 과도하게 인출하게 만들도록 </a:t>
            </a:r>
            <a:r>
              <a:rPr lang="en-US" altLang="ko-KR" sz="1800" dirty="0"/>
              <a:t>inquiry() </a:t>
            </a:r>
            <a:r>
              <a:rPr lang="ko-KR" altLang="en-US" sz="1800" dirty="0" err="1"/>
              <a:t>메소드를</a:t>
            </a:r>
            <a:r>
              <a:rPr lang="ko-KR" altLang="en-US" sz="1800" dirty="0"/>
              <a:t> 변형한 것</a:t>
            </a:r>
            <a:endParaRPr lang="en-US" altLang="ko-KR" sz="1800" dirty="0"/>
          </a:p>
          <a:p>
            <a:r>
              <a:rPr lang="ko-KR" altLang="en-US" sz="1800" dirty="0"/>
              <a:t>점</a:t>
            </a:r>
            <a:r>
              <a:rPr lang="en-US" altLang="ko-KR" sz="1800" dirty="0"/>
              <a:t>. </a:t>
            </a:r>
            <a:r>
              <a:rPr lang="ko-KR" altLang="en-US" sz="1800" dirty="0"/>
              <a:t>연산자의 작동 방식을 약간 개선함으로써 상속이 구현됨</a:t>
            </a:r>
            <a:endParaRPr lang="en-US" altLang="ko-KR" sz="1800" dirty="0"/>
          </a:p>
          <a:p>
            <a:r>
              <a:rPr lang="ko-KR" altLang="en-US" sz="1800" dirty="0"/>
              <a:t>속성검색을 수행할 때 </a:t>
            </a:r>
            <a:r>
              <a:rPr lang="ko-KR" altLang="en-US" sz="1800" dirty="0" err="1"/>
              <a:t>인스턴스나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인스턴스의</a:t>
            </a:r>
            <a:r>
              <a:rPr lang="ko-KR" altLang="en-US" sz="1800" dirty="0"/>
              <a:t> 클래스에서 부합하는 속성을 찾지 못할 경우 기반 클래스에서 속성을 계속해서 찾음</a:t>
            </a:r>
            <a:endParaRPr lang="en-US" altLang="ko-KR" sz="1800" dirty="0"/>
          </a:p>
          <a:p>
            <a:r>
              <a:rPr lang="ko-KR" altLang="en-US" sz="1800" dirty="0"/>
              <a:t>이 과정은 더 찾아볼 기반클래스가 없을 때까지 계속 됨</a:t>
            </a:r>
            <a:endParaRPr lang="en-US" altLang="ko-KR" sz="1800" dirty="0"/>
          </a:p>
          <a:p>
            <a:r>
              <a:rPr lang="ko-KR" altLang="en-US" sz="1800" dirty="0"/>
              <a:t>따라서 위 예제에서 </a:t>
            </a:r>
            <a:r>
              <a:rPr lang="en-US" altLang="ko-KR" sz="1800" dirty="0" err="1"/>
              <a:t>c.deposit</a:t>
            </a:r>
            <a:r>
              <a:rPr lang="en-US" altLang="ko-KR" sz="1800" dirty="0"/>
              <a:t>()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호출할 때도 </a:t>
            </a:r>
            <a:r>
              <a:rPr lang="en-US" altLang="ko-KR" sz="1800" dirty="0"/>
              <a:t>Account </a:t>
            </a:r>
            <a:r>
              <a:rPr lang="ko-KR" altLang="en-US" sz="1800" dirty="0"/>
              <a:t>클래스에 정의된 </a:t>
            </a:r>
            <a:r>
              <a:rPr lang="en-US" altLang="ko-KR" sz="1800" dirty="0"/>
              <a:t>deposit()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호출되는것임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142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4583</Words>
  <Application>Microsoft Office PowerPoint</Application>
  <PresentationFormat>사용자 지정</PresentationFormat>
  <Paragraphs>740</Paragraphs>
  <Slides>37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클래스와 객체지향 프로그래밍</vt:lpstr>
      <vt:lpstr>Class 문</vt:lpstr>
      <vt:lpstr>Class 문</vt:lpstr>
      <vt:lpstr>네임스페이스</vt:lpstr>
      <vt:lpstr>클래스 인스턴스</vt:lpstr>
      <vt:lpstr>클래스 인스턴스</vt:lpstr>
      <vt:lpstr>유효 범위 규칙</vt:lpstr>
      <vt:lpstr>상속</vt:lpstr>
      <vt:lpstr>상속</vt:lpstr>
      <vt:lpstr>상속</vt:lpstr>
      <vt:lpstr>상속</vt:lpstr>
      <vt:lpstr>상속</vt:lpstr>
      <vt:lpstr>상속</vt:lpstr>
      <vt:lpstr>다형성 동적 바인딩과 오리 타입화</vt:lpstr>
      <vt:lpstr>정적 메소드와 클래스 메소드</vt:lpstr>
      <vt:lpstr>정적 메소드와 클래스 메소드</vt:lpstr>
      <vt:lpstr>정적 메소드와 클래스 메소드</vt:lpstr>
      <vt:lpstr>정적 메소드와 클래스 메소드</vt:lpstr>
      <vt:lpstr>프로퍼티</vt:lpstr>
      <vt:lpstr>프로퍼티</vt:lpstr>
      <vt:lpstr>프로퍼티</vt:lpstr>
      <vt:lpstr>기술자</vt:lpstr>
      <vt:lpstr>데이터 캡슐화와 개인 속성</vt:lpstr>
      <vt:lpstr>데이터 캡슐화와 개인 속성</vt:lpstr>
      <vt:lpstr>객체 메모리 관리</vt:lpstr>
      <vt:lpstr>객체 메모리 관리</vt:lpstr>
      <vt:lpstr>객체 표현과 속성 바인딩</vt:lpstr>
      <vt:lpstr>객체 표현과 속성 바인딩</vt:lpstr>
      <vt:lpstr>__slots__</vt:lpstr>
      <vt:lpstr>연산자 오버로딩</vt:lpstr>
      <vt:lpstr>타입과 클래스 멤버 검사</vt:lpstr>
      <vt:lpstr>추상 기반 클래스</vt:lpstr>
      <vt:lpstr>추상 기반 클래스</vt:lpstr>
      <vt:lpstr>메타클래스</vt:lpstr>
      <vt:lpstr>메타클래스</vt:lpstr>
      <vt:lpstr>클래스 장식자</vt:lpstr>
      <vt:lpstr>클래스 장식자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yspark</cp:lastModifiedBy>
  <cp:revision>95</cp:revision>
  <cp:lastPrinted>2014-09-10T07:10:43Z</cp:lastPrinted>
  <dcterms:created xsi:type="dcterms:W3CDTF">2014-09-03T03:41:48Z</dcterms:created>
  <dcterms:modified xsi:type="dcterms:W3CDTF">2016-01-19T02:29:48Z</dcterms:modified>
</cp:coreProperties>
</file>