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64" r:id="rId3"/>
    <p:sldId id="257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4" r:id="rId16"/>
    <p:sldId id="282" r:id="rId17"/>
    <p:sldId id="283" r:id="rId18"/>
    <p:sldId id="285" r:id="rId19"/>
    <p:sldId id="263" r:id="rId20"/>
    <p:sldId id="265" r:id="rId21"/>
  </p:sldIdLst>
  <p:sldSz cx="12192000" cy="6858000"/>
  <p:notesSz cx="6735763" cy="9799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EBDC"/>
    <a:srgbClr val="232323"/>
    <a:srgbClr val="0066BE"/>
    <a:srgbClr val="0087F6"/>
    <a:srgbClr val="1595FF"/>
    <a:srgbClr val="4ABEE2"/>
    <a:srgbClr val="69BBFF"/>
    <a:srgbClr val="006CBD"/>
    <a:srgbClr val="005FB2"/>
    <a:srgbClr val="DDDD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4660"/>
  </p:normalViewPr>
  <p:slideViewPr>
    <p:cSldViewPr snapToGrid="0">
      <p:cViewPr varScale="1">
        <p:scale>
          <a:sx n="95" d="100"/>
          <a:sy n="95" d="100"/>
        </p:scale>
        <p:origin x="78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3132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16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16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D26F9D-7086-4874-9FD7-F2A60CF0EB4E}" type="datetimeFigureOut">
              <a:rPr lang="ko-KR" altLang="en-US" smtClean="0"/>
              <a:t>2016-02-01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8625" y="1225550"/>
            <a:ext cx="5878513" cy="33067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716076"/>
            <a:ext cx="5388610" cy="385860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07956"/>
            <a:ext cx="2918831" cy="49168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3" y="9307956"/>
            <a:ext cx="2918831" cy="49168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A31438-A5F5-44EB-BE5E-87E3C318E7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9867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31438-A5F5-44EB-BE5E-87E3C318E7D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82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31438-A5F5-44EB-BE5E-87E3C318E7D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0758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31438-A5F5-44EB-BE5E-87E3C318E7DE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13384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31438-A5F5-44EB-BE5E-87E3C318E7DE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5976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31438-A5F5-44EB-BE5E-87E3C318E7DE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36343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31438-A5F5-44EB-BE5E-87E3C318E7D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24770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31438-A5F5-44EB-BE5E-87E3C318E7D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28027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31438-A5F5-44EB-BE5E-87E3C318E7D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7421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31438-A5F5-44EB-BE5E-87E3C318E7D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06441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31438-A5F5-44EB-BE5E-87E3C318E7D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83638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31438-A5F5-44EB-BE5E-87E3C318E7D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30865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31438-A5F5-44EB-BE5E-87E3C318E7D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30655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31438-A5F5-44EB-BE5E-87E3C318E7D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2565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rgbClr val="ECEB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259743" y="254441"/>
            <a:ext cx="7100514" cy="6376947"/>
          </a:xfrm>
          <a:prstGeom prst="rect">
            <a:avLst/>
          </a:prstGeom>
          <a:solidFill>
            <a:srgbClr val="0066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26720" y="899727"/>
            <a:ext cx="6697649" cy="897268"/>
          </a:xfrm>
        </p:spPr>
        <p:txBody>
          <a:bodyPr anchor="b">
            <a:normAutofit/>
          </a:bodyPr>
          <a:lstStyle>
            <a:lvl1pPr algn="l">
              <a:defRPr sz="35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26720" y="1937282"/>
            <a:ext cx="6697649" cy="228486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482CB-6BA5-419A-B1BB-DF7478CCF951}" type="datetime1">
              <a:rPr lang="ko-KR" altLang="en-US" smtClean="0"/>
              <a:t>2016-02-01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921691" y="6356350"/>
            <a:ext cx="2743200" cy="365125"/>
          </a:xfrm>
        </p:spPr>
        <p:txBody>
          <a:bodyPr/>
          <a:lstStyle/>
          <a:p>
            <a:fld id="{FE150C24-AA4D-4CD8-91C7-5A50E7823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2530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69843-BD1A-47E7-A2BB-197220B173B6}" type="datetime1">
              <a:rPr lang="ko-KR" altLang="en-US" smtClean="0"/>
              <a:t>2016-02-01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9297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F1B78-3988-4143-A9BC-8F1C94A8D24C}" type="datetime1">
              <a:rPr lang="ko-KR" altLang="en-US" smtClean="0"/>
              <a:t>2016-02-01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76325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solidFill>
          <a:srgbClr val="ECEB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2155"/>
          </a:xfrm>
        </p:spPr>
        <p:txBody>
          <a:bodyPr/>
          <a:lstStyle>
            <a:lvl1pPr>
              <a:defRPr b="1">
                <a:solidFill>
                  <a:srgbClr val="0066BE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232323"/>
                </a:solidFill>
              </a:defRPr>
            </a:lvl1pPr>
            <a:lvl2pPr>
              <a:defRPr>
                <a:solidFill>
                  <a:srgbClr val="232323"/>
                </a:solidFill>
              </a:defRPr>
            </a:lvl2pPr>
            <a:lvl3pPr>
              <a:defRPr>
                <a:solidFill>
                  <a:srgbClr val="232323"/>
                </a:solidFill>
              </a:defRPr>
            </a:lvl3pPr>
            <a:lvl4pPr>
              <a:defRPr>
                <a:solidFill>
                  <a:srgbClr val="232323"/>
                </a:solidFill>
              </a:defRPr>
            </a:lvl4pPr>
            <a:lvl5pPr>
              <a:defRPr>
                <a:solidFill>
                  <a:srgbClr val="232323"/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4027F-A5DF-4DB0-BB5E-282E903BA604}" type="datetime1">
              <a:rPr lang="ko-KR" altLang="en-US" smtClean="0"/>
              <a:t>2016-02-01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931118" y="6356350"/>
            <a:ext cx="2743200" cy="365125"/>
          </a:xfrm>
        </p:spPr>
        <p:txBody>
          <a:bodyPr/>
          <a:lstStyle/>
          <a:p>
            <a:fld id="{FE150C24-AA4D-4CD8-91C7-5A50E7823163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838200" y="1192696"/>
            <a:ext cx="10515600" cy="0"/>
          </a:xfrm>
          <a:prstGeom prst="line">
            <a:avLst/>
          </a:prstGeom>
          <a:ln w="19050">
            <a:solidFill>
              <a:srgbClr val="0066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4041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624F3-1261-4349-8FA1-CC02DAA35899}" type="datetime1">
              <a:rPr lang="ko-KR" altLang="en-US" smtClean="0"/>
              <a:t>2016-02-01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880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9A13B-C207-49EC-8727-27D4E7FF7581}" type="datetime1">
              <a:rPr lang="ko-KR" altLang="en-US" smtClean="0"/>
              <a:t>2016-02-01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89150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F000B-DFB4-4B70-A1BE-3559BE293D3F}" type="datetime1">
              <a:rPr lang="ko-KR" altLang="en-US" smtClean="0"/>
              <a:t>2016-02-01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16567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67016-71B0-4603-BBFE-956FA452E2D1}" type="datetime1">
              <a:rPr lang="ko-KR" altLang="en-US" smtClean="0"/>
              <a:t>2016-02-01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98248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436D1-BAF2-4110-B4EE-BC3791F6F456}" type="datetime1">
              <a:rPr lang="ko-KR" altLang="en-US" smtClean="0"/>
              <a:t>2016-02-01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458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795F3-BF2C-4AFF-A57E-2608F9928445}" type="datetime1">
              <a:rPr lang="ko-KR" altLang="en-US" smtClean="0"/>
              <a:t>2016-02-01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5635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9B02-6B5A-4015-8780-DA392778EA96}" type="datetime1">
              <a:rPr lang="ko-KR" altLang="en-US" smtClean="0"/>
              <a:t>2016-02-01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363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B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B7B9C7-1586-4B1C-A218-E5F025B183C0}" type="datetime1">
              <a:rPr lang="ko-KR" altLang="en-US" smtClean="0"/>
              <a:t>2016-02-01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50C24-AA4D-4CD8-91C7-5A50E7823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7010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ra2kstar.tistory.com/82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" TargetMode="External"/><Relationship Id="rId2" Type="http://schemas.openxmlformats.org/officeDocument/2006/relationships/hyperlink" Target="https://opentutorials.org/course/195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tutorials.org/course/195/1465" TargetMode="External"/><Relationship Id="rId2" Type="http://schemas.openxmlformats.org/officeDocument/2006/relationships/hyperlink" Target="http://www.apmsetup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miconblog.com/archives/2014/11/mac%EC%97%90%EC%84%9C-mysql-%EC%84%A4%EC%B9%98%EC%99%80-%EC%8B%A4%ED%96%89-%EA%B7%B8%EB%A6%AC%EA%B3%A0-%EB%AA%87%EA%B0%80%EC%A7%80-%EC%9C%A0%EC%9D%98%EC%82%AC%ED%95%AD/" TargetMode="External"/><Relationship Id="rId4" Type="http://schemas.openxmlformats.org/officeDocument/2006/relationships/hyperlink" Target="http://brew.sh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B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26720" y="1011045"/>
            <a:ext cx="6697649" cy="1487057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데이터베이스의 이해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26720" y="2498102"/>
            <a:ext cx="6697649" cy="750258"/>
          </a:xfrm>
        </p:spPr>
        <p:txBody>
          <a:bodyPr/>
          <a:lstStyle/>
          <a:p>
            <a:r>
              <a:rPr lang="en-US" altLang="ko-KR" i="1" dirty="0" smtClean="0"/>
              <a:t>MYSQL</a:t>
            </a:r>
            <a:endParaRPr lang="ko-KR" altLang="en-US" i="1" dirty="0"/>
          </a:p>
        </p:txBody>
      </p:sp>
      <p:sp>
        <p:nvSpPr>
          <p:cNvPr id="4" name="TextBox 3"/>
          <p:cNvSpPr txBox="1"/>
          <p:nvPr/>
        </p:nvSpPr>
        <p:spPr>
          <a:xfrm>
            <a:off x="5820355" y="5963478"/>
            <a:ext cx="1304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err="1" smtClean="0">
                <a:solidFill>
                  <a:schemeClr val="bg1"/>
                </a:solidFill>
              </a:rPr>
              <a:t>KLee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9530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관리</a:t>
            </a:r>
            <a:r>
              <a:rPr lang="en-US" altLang="ko-KR" dirty="0"/>
              <a:t> </a:t>
            </a:r>
            <a:r>
              <a:rPr lang="en-US" altLang="ko-KR" dirty="0" smtClean="0"/>
              <a:t>- Table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0726"/>
          </a:xfrm>
        </p:spPr>
        <p:txBody>
          <a:bodyPr>
            <a:normAutofit/>
          </a:bodyPr>
          <a:lstStyle/>
          <a:p>
            <a:r>
              <a:rPr lang="ko-KR" altLang="en-US" sz="2500" dirty="0" smtClean="0"/>
              <a:t>테이블 리스트</a:t>
            </a:r>
            <a:endParaRPr lang="en-US" altLang="ko-KR" sz="2500" dirty="0" smtClean="0"/>
          </a:p>
          <a:p>
            <a:endParaRPr lang="en-US" altLang="ko-KR" sz="2500" dirty="0" smtClean="0"/>
          </a:p>
          <a:p>
            <a:r>
              <a:rPr lang="ko-KR" altLang="en-US" sz="2500" dirty="0" smtClean="0"/>
              <a:t>테이블 스키마 열람</a:t>
            </a:r>
            <a:endParaRPr lang="en-US" altLang="ko-KR" sz="2500" dirty="0" smtClean="0"/>
          </a:p>
          <a:p>
            <a:endParaRPr lang="en-US" altLang="ko-KR" sz="2500" dirty="0" smtClean="0"/>
          </a:p>
          <a:p>
            <a:r>
              <a:rPr lang="ko-KR" altLang="en-US" sz="2500" dirty="0" smtClean="0"/>
              <a:t>테이블 제거</a:t>
            </a:r>
            <a:endParaRPr lang="en-US" altLang="ko-KR" sz="2500" dirty="0" smtClean="0"/>
          </a:p>
          <a:p>
            <a:endParaRPr lang="en-US" altLang="ko-KR" sz="2500" dirty="0"/>
          </a:p>
          <a:p>
            <a:r>
              <a:rPr lang="ko-KR" altLang="en-US" sz="2500" dirty="0" smtClean="0"/>
              <a:t>테이블 변경</a:t>
            </a:r>
            <a:endParaRPr lang="en-US" altLang="ko-KR" sz="25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10</a:t>
            </a:fld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092724" y="2281202"/>
            <a:ext cx="8765379" cy="4197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08000" rIns="180000" bIns="108000" rtlCol="0" anchor="t" anchorCtr="0"/>
          <a:lstStyle/>
          <a:p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SHOW tables;</a:t>
            </a:r>
            <a:endParaRPr lang="ko-KR" altLang="en-US" sz="1500" dirty="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092723" y="3228656"/>
            <a:ext cx="8765379" cy="4197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08000" rIns="180000" bIns="108000" rtlCol="0" anchor="t" anchorCtr="0"/>
          <a:lstStyle/>
          <a:p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DESC`</a:t>
            </a:r>
            <a:r>
              <a:rPr lang="ko-KR" altLang="en-US" sz="1500" dirty="0" err="1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테이블명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`;</a:t>
            </a:r>
            <a:endParaRPr lang="ko-KR" altLang="en-US" sz="1500" dirty="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92722" y="4176110"/>
            <a:ext cx="8765379" cy="4197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08000" rIns="180000" bIns="108000" rtlCol="0" anchor="t" anchorCtr="0"/>
          <a:lstStyle/>
          <a:p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DROP TABLE `</a:t>
            </a:r>
            <a:r>
              <a:rPr lang="ko-KR" altLang="en-US" sz="1500" dirty="0" err="1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테이블명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`;</a:t>
            </a:r>
            <a:endParaRPr lang="ko-KR" altLang="en-US" sz="1500" dirty="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092722" y="5123564"/>
            <a:ext cx="8765379" cy="4197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08000" rIns="180000" bIns="108000" rtlCol="0" anchor="t" anchorCtr="0"/>
          <a:lstStyle/>
          <a:p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ALTER TABLE `</a:t>
            </a:r>
            <a:r>
              <a:rPr lang="ko-KR" altLang="en-US" sz="1500" dirty="0" err="1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테이블명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` modify(</a:t>
            </a:r>
            <a:r>
              <a:rPr lang="ko-KR" altLang="en-US" sz="1500" dirty="0" err="1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컬럼명</a:t>
            </a:r>
            <a:r>
              <a:rPr lang="ko-KR" altLang="en-US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데이터타입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ko-KR" altLang="en-US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길이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));</a:t>
            </a:r>
            <a:endParaRPr lang="ko-KR" altLang="en-US" sz="1500" dirty="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385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관리</a:t>
            </a:r>
            <a:r>
              <a:rPr lang="en-US" altLang="ko-KR" dirty="0"/>
              <a:t> </a:t>
            </a:r>
            <a:r>
              <a:rPr lang="en-US" altLang="ko-KR" dirty="0" smtClean="0"/>
              <a:t>- Table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0726"/>
          </a:xfrm>
        </p:spPr>
        <p:txBody>
          <a:bodyPr>
            <a:normAutofit/>
          </a:bodyPr>
          <a:lstStyle/>
          <a:p>
            <a:r>
              <a:rPr lang="ko-KR" altLang="en-US" sz="2500" dirty="0" smtClean="0"/>
              <a:t>데이터 타입 </a:t>
            </a:r>
            <a:r>
              <a:rPr lang="en-US" altLang="ko-KR" sz="2500" dirty="0" smtClean="0"/>
              <a:t>(</a:t>
            </a:r>
            <a:r>
              <a:rPr lang="ko-KR" altLang="en-US" sz="2500" dirty="0" smtClean="0">
                <a:hlinkClick r:id="rId3"/>
              </a:rPr>
              <a:t>참고 </a:t>
            </a:r>
            <a:r>
              <a:rPr lang="en-US" altLang="ko-KR" sz="2500" dirty="0" smtClean="0">
                <a:hlinkClick r:id="rId3"/>
              </a:rPr>
              <a:t>MySQL </a:t>
            </a:r>
            <a:r>
              <a:rPr lang="ko-KR" altLang="en-US" sz="2500" dirty="0" smtClean="0">
                <a:hlinkClick r:id="rId3"/>
              </a:rPr>
              <a:t>데이터 타입</a:t>
            </a:r>
            <a:r>
              <a:rPr lang="en-US" altLang="ko-KR" sz="2500" dirty="0" smtClean="0"/>
              <a:t>)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11</a:t>
            </a:fld>
            <a:endParaRPr lang="ko-KR" altLang="en-US" dirty="0"/>
          </a:p>
        </p:txBody>
      </p:sp>
      <p:graphicFrame>
        <p:nvGraphicFramePr>
          <p:cNvPr id="8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14511414"/>
              </p:ext>
            </p:extLst>
          </p:nvPr>
        </p:nvGraphicFramePr>
        <p:xfrm>
          <a:off x="954133" y="2354284"/>
          <a:ext cx="10283736" cy="428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0566"/>
                <a:gridCol w="3041302"/>
                <a:gridCol w="2063261"/>
                <a:gridCol w="3078607"/>
              </a:tblGrid>
              <a:tr h="24082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CHAR( )</a:t>
                      </a:r>
                      <a:endParaRPr lang="ko-KR" altLang="en-US" sz="14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altLang="ko-KR" sz="1400" b="0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– 255 </a:t>
                      </a:r>
                      <a:r>
                        <a:rPr lang="ko-KR" altLang="en-US" sz="1400" b="0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고정문자 길이</a:t>
                      </a:r>
                      <a:endParaRPr lang="ko-KR" altLang="en-US" sz="14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TINYINT( )</a:t>
                      </a:r>
                      <a:endParaRPr lang="ko-KR" altLang="en-US" sz="14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-128 – 127 </a:t>
                      </a:r>
                      <a:r>
                        <a:rPr lang="ko-KR" altLang="en-US" sz="14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정수형</a:t>
                      </a:r>
                      <a:endParaRPr lang="ko-KR" altLang="en-US" sz="14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24082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VARCHAR(</a:t>
                      </a:r>
                      <a:r>
                        <a:rPr lang="en-US" altLang="ko-KR" sz="1400" baseline="0" dirty="0" smtClean="0">
                          <a:solidFill>
                            <a:schemeClr val="bg1"/>
                          </a:solidFill>
                        </a:rPr>
                        <a:t> )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0 – 65535 </a:t>
                      </a: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가변문자 길이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SMALLINT( )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-32768</a:t>
                      </a:r>
                      <a:r>
                        <a:rPr lang="en-US" altLang="ko-KR" sz="1400" baseline="0" dirty="0" smtClean="0">
                          <a:solidFill>
                            <a:schemeClr val="bg1"/>
                          </a:solidFill>
                        </a:rPr>
                        <a:t> – 32767 </a:t>
                      </a:r>
                      <a:r>
                        <a:rPr lang="ko-KR" altLang="en-US" sz="1400" baseline="0" dirty="0" smtClean="0">
                          <a:solidFill>
                            <a:schemeClr val="bg1"/>
                          </a:solidFill>
                        </a:rPr>
                        <a:t>정수형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24082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TINYTEXT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최대 </a:t>
                      </a: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255 </a:t>
                      </a: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문자길이</a:t>
                      </a:r>
                      <a:endParaRPr lang="en-US" altLang="ko-KR" sz="1400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MEDIUMINT( )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-8388608 – 8388607 </a:t>
                      </a: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정수형</a:t>
                      </a:r>
                      <a:endParaRPr lang="en-US" altLang="ko-KR" sz="1400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2408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TINYBLOB</a:t>
                      </a:r>
                      <a:endParaRPr lang="ko-KR" altLang="en-US" sz="1400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최대 </a:t>
                      </a: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255 </a:t>
                      </a: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문자길이</a:t>
                      </a:r>
                      <a:endParaRPr lang="en-US" altLang="ko-KR" sz="1400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INT(</a:t>
                      </a:r>
                      <a:r>
                        <a:rPr lang="en-US" altLang="ko-KR" sz="1400" baseline="0" dirty="0" smtClean="0">
                          <a:solidFill>
                            <a:schemeClr val="bg1"/>
                          </a:solidFill>
                        </a:rPr>
                        <a:t> )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-2147483648 – 2147482647 </a:t>
                      </a: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정수형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24082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TEXT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최대 </a:t>
                      </a: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65535 </a:t>
                      </a: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문자길이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BIGINT(</a:t>
                      </a:r>
                      <a:r>
                        <a:rPr lang="en-US" altLang="ko-KR" sz="1400" baseline="0" dirty="0" smtClean="0">
                          <a:solidFill>
                            <a:schemeClr val="bg1"/>
                          </a:solidFill>
                        </a:rPr>
                        <a:t> )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-9223372036854775808</a:t>
                      </a:r>
                      <a:r>
                        <a:rPr lang="en-US" altLang="ko-KR" sz="1400" baseline="0" dirty="0" smtClean="0">
                          <a:solidFill>
                            <a:schemeClr val="bg1"/>
                          </a:solidFill>
                        </a:rPr>
                        <a:t> - </a:t>
                      </a:r>
                      <a:r>
                        <a:rPr lang="ko-KR" altLang="en-US" sz="1400" baseline="0" dirty="0" smtClean="0">
                          <a:solidFill>
                            <a:schemeClr val="bg1"/>
                          </a:solidFill>
                        </a:rPr>
                        <a:t>정수형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34054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BLOB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최대 </a:t>
                      </a: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65535 </a:t>
                      </a: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문자길이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FLOAT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작은 부동소수점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25540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MEDIUMTEXT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최대 </a:t>
                      </a: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16777215 </a:t>
                      </a: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문자길이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DOUBLE( , )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큰 부동소수점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24082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MEDIUMBLOB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최대 </a:t>
                      </a: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16777215</a:t>
                      </a:r>
                      <a:r>
                        <a:rPr lang="en-US" altLang="ko-KR" sz="14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sz="1400" baseline="0" dirty="0" smtClean="0">
                          <a:solidFill>
                            <a:schemeClr val="bg1"/>
                          </a:solidFill>
                        </a:rPr>
                        <a:t>문자길이</a:t>
                      </a:r>
                      <a:endParaRPr lang="en-US" altLang="ko-KR" sz="1400" baseline="0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DECIMAL( , )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24082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LONGTEXT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최대 </a:t>
                      </a: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4294967295 </a:t>
                      </a: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문자길이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DATE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YYYY-MM-DD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LONGBLOB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최대 </a:t>
                      </a: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4294967295 </a:t>
                      </a: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문자길이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DATETIME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YYYY-MM-DD HH:MM:SS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2382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ENUM( )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정해진 값을 강제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TIMESTAMP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YYYYMMDDHHMMSS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SET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TIME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HH:MM:SS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948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관리</a:t>
            </a:r>
            <a:r>
              <a:rPr lang="en-US" altLang="ko-KR" dirty="0"/>
              <a:t> </a:t>
            </a:r>
            <a:r>
              <a:rPr lang="en-US" altLang="ko-KR" dirty="0" smtClean="0"/>
              <a:t>- Table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838200" y="1825623"/>
            <a:ext cx="10515600" cy="4895851"/>
          </a:xfrm>
        </p:spPr>
        <p:txBody>
          <a:bodyPr>
            <a:normAutofit/>
          </a:bodyPr>
          <a:lstStyle/>
          <a:p>
            <a:r>
              <a:rPr lang="ko-KR" altLang="en-US" sz="2500" dirty="0" smtClean="0"/>
              <a:t>삽입</a:t>
            </a:r>
            <a:endParaRPr lang="en-US" altLang="ko-KR" sz="2500" dirty="0" smtClean="0"/>
          </a:p>
          <a:p>
            <a:endParaRPr lang="en-US" altLang="ko-KR" sz="2500" dirty="0"/>
          </a:p>
          <a:p>
            <a:endParaRPr lang="en-US" altLang="ko-KR" sz="2500" dirty="0" smtClean="0"/>
          </a:p>
          <a:p>
            <a:endParaRPr lang="en-US" altLang="ko-KR" sz="2500" dirty="0"/>
          </a:p>
          <a:p>
            <a:endParaRPr lang="en-US" altLang="ko-KR" sz="2500" dirty="0" smtClean="0"/>
          </a:p>
          <a:p>
            <a:r>
              <a:rPr lang="ko-KR" altLang="en-US" sz="2500" dirty="0" smtClean="0"/>
              <a:t>변경</a:t>
            </a:r>
            <a:endParaRPr lang="en-US" altLang="ko-KR" sz="2500" dirty="0" smtClean="0"/>
          </a:p>
          <a:p>
            <a:endParaRPr lang="en-US" altLang="ko-KR" sz="2500" dirty="0"/>
          </a:p>
          <a:p>
            <a:endParaRPr lang="en-US" altLang="ko-KR" sz="2500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12</a:t>
            </a:fld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092724" y="2357961"/>
            <a:ext cx="8765379" cy="7031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08000" rIns="180000" bIns="108000" rtlCol="0" anchor="t" anchorCtr="0"/>
          <a:lstStyle/>
          <a:p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INSERT INTO </a:t>
            </a:r>
            <a:r>
              <a:rPr lang="en-US" altLang="ko-KR" sz="1500" dirty="0" err="1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table_name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VALUES (value1, value2, value2,…);</a:t>
            </a:r>
          </a:p>
          <a:p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INSERT INTO </a:t>
            </a:r>
            <a:r>
              <a:rPr lang="en-US" altLang="ko-KR" sz="1500" dirty="0" err="1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table_name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(column1, column2,…) VALUES (value1, value2,…);</a:t>
            </a:r>
            <a:endParaRPr lang="ko-KR" altLang="en-US" sz="1500" dirty="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092723" y="3119960"/>
            <a:ext cx="8765379" cy="9194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08000" rIns="180000" bIns="108000" rtlCol="0" anchor="t" anchorCtr="0"/>
          <a:lstStyle/>
          <a:p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INSERT INTO `student` VALUES (‘2’, ‘</a:t>
            </a:r>
            <a:r>
              <a:rPr lang="en-US" altLang="ko-KR" sz="1500" dirty="0" err="1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leezche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’,’</a:t>
            </a:r>
            <a:r>
              <a:rPr lang="ko-KR" altLang="en-US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여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’,’</a:t>
            </a:r>
            <a:r>
              <a:rPr lang="ko-KR" altLang="en-US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서울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’,’2000-10-26’);</a:t>
            </a:r>
          </a:p>
          <a:p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INSERT INTO `student` ( `id`, `name`, `gender`, `address`, `birthday`) VALUES (‘1’,’egoing’,’</a:t>
            </a:r>
            <a:r>
              <a:rPr lang="ko-KR" altLang="en-US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남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’,’seoul’,’2000-11-16’);</a:t>
            </a:r>
            <a:endParaRPr lang="ko-KR" altLang="en-US" sz="1500" dirty="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092723" y="4670806"/>
            <a:ext cx="8765379" cy="7031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08000" rIns="180000" bIns="108000" rtlCol="0" anchor="t" anchorCtr="0"/>
          <a:lstStyle/>
          <a:p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UPDATE </a:t>
            </a:r>
            <a:r>
              <a:rPr lang="ko-KR" altLang="en-US" sz="1500" dirty="0" err="1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테이블명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SET </a:t>
            </a:r>
            <a:r>
              <a:rPr lang="ko-KR" altLang="en-US" sz="1500" dirty="0" err="1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컬럼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1=</a:t>
            </a:r>
            <a:r>
              <a:rPr lang="ko-KR" altLang="en-US" sz="1500" dirty="0" err="1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컬럼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ko-KR" altLang="en-US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의 값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ko-KR" altLang="en-US" sz="1500" dirty="0" err="1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컬럼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2=</a:t>
            </a:r>
            <a:r>
              <a:rPr lang="ko-KR" altLang="en-US" sz="1500" dirty="0" err="1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컬럼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2</a:t>
            </a:r>
            <a:r>
              <a:rPr lang="ko-KR" altLang="en-US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의 값 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WHERE </a:t>
            </a:r>
            <a:r>
              <a:rPr lang="ko-KR" altLang="en-US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대상이 될 </a:t>
            </a:r>
            <a:r>
              <a:rPr lang="ko-KR" altLang="en-US" sz="1500" dirty="0" err="1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컬럼명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ko-KR" altLang="en-US" sz="1500" dirty="0" err="1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컬럼의</a:t>
            </a:r>
            <a:r>
              <a:rPr lang="ko-KR" altLang="en-US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값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;</a:t>
            </a:r>
            <a:endParaRPr lang="ko-KR" altLang="en-US" sz="1500" dirty="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092722" y="5432806"/>
            <a:ext cx="8765379" cy="6695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08000" rIns="180000" bIns="108000" rtlCol="0" anchor="t" anchorCtr="0"/>
          <a:lstStyle/>
          <a:p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UPDATE `student` SET address=‘</a:t>
            </a:r>
            <a:r>
              <a:rPr lang="ko-KR" altLang="en-US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인천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’;</a:t>
            </a:r>
          </a:p>
          <a:p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UPDATE `student` SET name=‘</a:t>
            </a:r>
            <a:r>
              <a:rPr lang="ko-KR" altLang="en-US" sz="1500" dirty="0" err="1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이고잉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’, birthday=‘2001-4-1’ WHERE id=1;</a:t>
            </a:r>
            <a:endParaRPr lang="ko-KR" altLang="en-US" sz="1500" dirty="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2875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관리</a:t>
            </a:r>
            <a:r>
              <a:rPr lang="en-US" altLang="ko-KR" dirty="0"/>
              <a:t> </a:t>
            </a:r>
            <a:r>
              <a:rPr lang="en-US" altLang="ko-KR" dirty="0" smtClean="0"/>
              <a:t>- Table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838200" y="1825623"/>
            <a:ext cx="10515600" cy="4895851"/>
          </a:xfrm>
        </p:spPr>
        <p:txBody>
          <a:bodyPr>
            <a:normAutofit/>
          </a:bodyPr>
          <a:lstStyle/>
          <a:p>
            <a:r>
              <a:rPr lang="ko-KR" altLang="en-US" sz="2500" dirty="0" smtClean="0"/>
              <a:t>데이터 삭제 </a:t>
            </a:r>
            <a:r>
              <a:rPr lang="en-US" altLang="ko-KR" sz="2500" dirty="0" smtClean="0"/>
              <a:t>(delete)</a:t>
            </a:r>
          </a:p>
          <a:p>
            <a:endParaRPr lang="en-US" altLang="ko-KR" sz="2500" dirty="0"/>
          </a:p>
          <a:p>
            <a:endParaRPr lang="en-US" altLang="ko-KR" sz="2500" dirty="0" smtClean="0"/>
          </a:p>
          <a:p>
            <a:r>
              <a:rPr lang="ko-KR" altLang="en-US" sz="2500" dirty="0" smtClean="0"/>
              <a:t>데이터 삭제 </a:t>
            </a:r>
            <a:r>
              <a:rPr lang="en-US" altLang="ko-KR" sz="2500" dirty="0" smtClean="0"/>
              <a:t>(truncate)</a:t>
            </a:r>
            <a:endParaRPr lang="en-US" altLang="ko-KR" sz="2500" dirty="0"/>
          </a:p>
          <a:p>
            <a:endParaRPr lang="en-US" altLang="ko-KR" sz="2500" dirty="0" smtClean="0"/>
          </a:p>
          <a:p>
            <a:endParaRPr lang="en-US" altLang="ko-KR" sz="2500" dirty="0" smtClean="0"/>
          </a:p>
          <a:p>
            <a:r>
              <a:rPr lang="ko-KR" altLang="en-US" sz="2500" dirty="0" smtClean="0"/>
              <a:t>테이블 삭제</a:t>
            </a:r>
            <a:endParaRPr lang="en-US" altLang="ko-KR" sz="2500" dirty="0" smtClean="0"/>
          </a:p>
          <a:p>
            <a:endParaRPr lang="en-US" altLang="ko-KR" sz="2500" dirty="0"/>
          </a:p>
          <a:p>
            <a:endParaRPr lang="en-US" altLang="ko-KR" sz="2500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13</a:t>
            </a:fld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092724" y="2271154"/>
            <a:ext cx="8765379" cy="4153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08000" rIns="180000" bIns="108000" rtlCol="0" anchor="t" anchorCtr="0"/>
          <a:lstStyle/>
          <a:p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DELETE FROM </a:t>
            </a:r>
            <a:r>
              <a:rPr lang="ko-KR" altLang="en-US" sz="1500" dirty="0" err="1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테이블명</a:t>
            </a:r>
            <a:r>
              <a:rPr lang="ko-KR" altLang="en-US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[WHERE </a:t>
            </a:r>
            <a:r>
              <a:rPr lang="ko-KR" altLang="en-US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삭제하려는 칼럼 명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ko-KR" altLang="en-US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값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];</a:t>
            </a:r>
            <a:endParaRPr lang="ko-KR" altLang="en-US" sz="1500" dirty="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092723" y="2738960"/>
            <a:ext cx="8765379" cy="457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08000" rIns="180000" bIns="108000" rtlCol="0" anchor="t" anchorCtr="0"/>
          <a:lstStyle/>
          <a:p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DELETE FROM student WHERE id = 2;</a:t>
            </a:r>
            <a:endParaRPr lang="ko-KR" altLang="en-US" sz="1500" dirty="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92724" y="3694166"/>
            <a:ext cx="8765379" cy="4153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08000" rIns="180000" bIns="108000" rtlCol="0" anchor="t" anchorCtr="0"/>
          <a:lstStyle/>
          <a:p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TRUNCATE </a:t>
            </a:r>
            <a:r>
              <a:rPr lang="ko-KR" altLang="en-US" sz="1500" dirty="0" err="1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테이블명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;</a:t>
            </a:r>
            <a:endParaRPr lang="ko-KR" altLang="en-US" sz="1500" dirty="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092723" y="4161972"/>
            <a:ext cx="8765379" cy="457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08000" rIns="180000" bIns="108000" rtlCol="0" anchor="t" anchorCtr="0"/>
          <a:lstStyle/>
          <a:p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TRUNCATE student;</a:t>
            </a:r>
            <a:endParaRPr lang="ko-KR" altLang="en-US" sz="1500" dirty="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092724" y="5139876"/>
            <a:ext cx="8765379" cy="4153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08000" rIns="180000" bIns="108000" rtlCol="0" anchor="t" anchorCtr="0"/>
          <a:lstStyle/>
          <a:p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DROP TABLE </a:t>
            </a:r>
            <a:r>
              <a:rPr lang="ko-KR" altLang="en-US" sz="1500" dirty="0" err="1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테이블명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;</a:t>
            </a:r>
            <a:endParaRPr lang="ko-KR" altLang="en-US" sz="1500" dirty="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092723" y="5607682"/>
            <a:ext cx="8765379" cy="457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08000" rIns="180000" bIns="108000" rtlCol="0" anchor="t" anchorCtr="0"/>
          <a:lstStyle/>
          <a:p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DROP TABLE student;</a:t>
            </a:r>
            <a:endParaRPr lang="ko-KR" altLang="en-US" sz="1500" dirty="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7030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관리</a:t>
            </a:r>
            <a:r>
              <a:rPr lang="en-US" altLang="ko-KR" dirty="0"/>
              <a:t> </a:t>
            </a:r>
            <a:r>
              <a:rPr lang="en-US" altLang="ko-KR" dirty="0" smtClean="0"/>
              <a:t>- Table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838200" y="1825623"/>
            <a:ext cx="10515600" cy="4895851"/>
          </a:xfrm>
        </p:spPr>
        <p:txBody>
          <a:bodyPr>
            <a:normAutofit/>
          </a:bodyPr>
          <a:lstStyle/>
          <a:p>
            <a:r>
              <a:rPr lang="ko-KR" altLang="en-US" sz="2500" dirty="0" smtClean="0"/>
              <a:t>예제 </a:t>
            </a:r>
            <a:r>
              <a:rPr lang="en-US" altLang="ko-KR" sz="2500" dirty="0" smtClean="0"/>
              <a:t>table </a:t>
            </a:r>
            <a:r>
              <a:rPr lang="ko-KR" altLang="en-US" sz="2500" dirty="0" smtClean="0"/>
              <a:t>소스</a:t>
            </a:r>
            <a:endParaRPr lang="en-US" altLang="ko-KR" sz="2500" dirty="0" smtClean="0"/>
          </a:p>
          <a:p>
            <a:endParaRPr lang="en-US" altLang="ko-KR" sz="2500" dirty="0"/>
          </a:p>
          <a:p>
            <a:endParaRPr lang="en-US" altLang="ko-KR" sz="2500" dirty="0" smtClean="0"/>
          </a:p>
          <a:p>
            <a:endParaRPr lang="en-US" altLang="ko-KR" sz="2500" dirty="0" smtClean="0"/>
          </a:p>
          <a:p>
            <a:endParaRPr lang="en-US" altLang="ko-KR" sz="2500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14</a:t>
            </a:fld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092724" y="2301298"/>
            <a:ext cx="10261076" cy="44201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08000" rIns="180000" bIns="108000" rtlCol="0" anchor="t" anchorCtr="0"/>
          <a:lstStyle/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DROP TABLE IF EXISTS `student`;</a:t>
            </a: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CREATE TABLE `student` (</a:t>
            </a: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 `id` </a:t>
            </a:r>
            <a:r>
              <a:rPr lang="en-US" altLang="ko-KR" sz="15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tinyint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(4) NOT NULL,</a:t>
            </a: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 `name` char(6) NOT NULL,</a:t>
            </a: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 `sex` </a:t>
            </a:r>
            <a:r>
              <a:rPr lang="en-US" altLang="ko-KR" sz="15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enum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('</a:t>
            </a:r>
            <a:r>
              <a:rPr lang="ko-KR" altLang="en-US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남자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','</a:t>
            </a:r>
            <a:r>
              <a:rPr lang="ko-KR" altLang="en-US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여자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') NOT NULL,</a:t>
            </a: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 `address` varchar(50) NOT NULL,</a:t>
            </a: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 `distance` INT NOT NULL,</a:t>
            </a: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 `birthday` </a:t>
            </a:r>
            <a:r>
              <a:rPr lang="en-US" altLang="ko-KR" sz="15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datetime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NOT NULL,</a:t>
            </a: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 PRIMARY KEY (`id`)</a:t>
            </a: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) ENGINE=</a:t>
            </a:r>
            <a:r>
              <a:rPr lang="en-US" altLang="ko-KR" sz="15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InnoDB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DEFAULT CHARSET=utf8;</a:t>
            </a: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 </a:t>
            </a: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INSERT INTO `student` VALUES (2, '</a:t>
            </a:r>
            <a:r>
              <a:rPr lang="ko-KR" altLang="en-US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박재숙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', '</a:t>
            </a:r>
            <a:r>
              <a:rPr lang="ko-KR" altLang="en-US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남자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', '</a:t>
            </a:r>
            <a:r>
              <a:rPr lang="ko-KR" altLang="en-US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서울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',  10, '1985-10-26 00:00:00');</a:t>
            </a: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INSERT INTO `student` VALUES (1, '</a:t>
            </a:r>
            <a:r>
              <a:rPr lang="ko-KR" altLang="en-US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이숙경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', '</a:t>
            </a:r>
            <a:r>
              <a:rPr lang="ko-KR" altLang="en-US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여자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', '</a:t>
            </a:r>
            <a:r>
              <a:rPr lang="ko-KR" altLang="en-US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청주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', 200, '1982-11-16 00:00:00');</a:t>
            </a: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INSERT INTO `student` VALUES (3, '</a:t>
            </a:r>
            <a:r>
              <a:rPr lang="ko-KR" altLang="en-US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백태호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', '</a:t>
            </a:r>
            <a:r>
              <a:rPr lang="ko-KR" altLang="en-US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남자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', '</a:t>
            </a:r>
            <a:r>
              <a:rPr lang="ko-KR" altLang="en-US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경주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', 350, '1989-2-10 00:00:00');</a:t>
            </a: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INSERT INTO `student` VALUES (4, '</a:t>
            </a:r>
            <a:r>
              <a:rPr lang="ko-KR" altLang="en-US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김경훈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', '</a:t>
            </a:r>
            <a:r>
              <a:rPr lang="ko-KR" altLang="en-US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남자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', '</a:t>
            </a:r>
            <a:r>
              <a:rPr lang="ko-KR" altLang="en-US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제천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', 190, '1979-11-4 00:00:00');</a:t>
            </a: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INSERT INTO `student` VALUES (8, '</a:t>
            </a:r>
            <a:r>
              <a:rPr lang="ko-KR" altLang="en-US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김정인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', '</a:t>
            </a:r>
            <a:r>
              <a:rPr lang="ko-KR" altLang="en-US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남자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', '</a:t>
            </a:r>
            <a:r>
              <a:rPr lang="ko-KR" altLang="en-US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대전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', 200, '1990-10-1 00:00:00');</a:t>
            </a: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INSERT INTO `student` VALUES (6, '</a:t>
            </a:r>
            <a:r>
              <a:rPr lang="ko-KR" altLang="en-US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김경진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', '</a:t>
            </a:r>
            <a:r>
              <a:rPr lang="ko-KR" altLang="en-US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여자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', '</a:t>
            </a:r>
            <a:r>
              <a:rPr lang="ko-KR" altLang="en-US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제주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', 400, '1985-1-1 00:00:00');</a:t>
            </a: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INSERT INTO `student` VALUES (7, '</a:t>
            </a:r>
            <a:r>
              <a:rPr lang="ko-KR" altLang="en-US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박경호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', '</a:t>
            </a:r>
            <a:r>
              <a:rPr lang="ko-KR" altLang="en-US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남자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', '</a:t>
            </a:r>
            <a:r>
              <a:rPr lang="ko-KR" altLang="en-US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영동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', 310, '1981-2-3 00:00:00');</a:t>
            </a:r>
            <a:endParaRPr lang="ko-KR" altLang="en-US" sz="1500" dirty="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780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관리</a:t>
            </a:r>
            <a:r>
              <a:rPr lang="en-US" altLang="ko-KR" dirty="0"/>
              <a:t> </a:t>
            </a:r>
            <a:r>
              <a:rPr lang="en-US" altLang="ko-KR" dirty="0" smtClean="0"/>
              <a:t>- Table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838200" y="1825623"/>
            <a:ext cx="10515600" cy="4895851"/>
          </a:xfrm>
        </p:spPr>
        <p:txBody>
          <a:bodyPr>
            <a:normAutofit/>
          </a:bodyPr>
          <a:lstStyle/>
          <a:p>
            <a:r>
              <a:rPr lang="ko-KR" altLang="en-US" sz="2500" dirty="0" smtClean="0"/>
              <a:t>조회</a:t>
            </a:r>
            <a:endParaRPr lang="en-US" altLang="ko-KR" sz="2500" dirty="0" smtClean="0"/>
          </a:p>
          <a:p>
            <a:endParaRPr lang="en-US" altLang="ko-KR" sz="2500" dirty="0"/>
          </a:p>
          <a:p>
            <a:endParaRPr lang="en-US" altLang="ko-KR" sz="2500" dirty="0" smtClean="0"/>
          </a:p>
          <a:p>
            <a:endParaRPr lang="en-US" altLang="ko-KR" sz="2500" dirty="0" smtClean="0"/>
          </a:p>
          <a:p>
            <a:endParaRPr lang="en-US" altLang="ko-KR" sz="2500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15</a:t>
            </a:fld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092724" y="2301298"/>
            <a:ext cx="8765379" cy="7433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08000" rIns="180000" bIns="108000" rtlCol="0" anchor="t" anchorCtr="0"/>
          <a:lstStyle/>
          <a:p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SELECT </a:t>
            </a:r>
            <a:r>
              <a:rPr lang="ko-KR" altLang="en-US" sz="1500" dirty="0" err="1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칼럼명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1, </a:t>
            </a:r>
            <a:r>
              <a:rPr lang="ko-KR" altLang="en-US" sz="1500" dirty="0" err="1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칼럼명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2 FROM </a:t>
            </a:r>
            <a:r>
              <a:rPr lang="ko-KR" altLang="en-US" sz="1500" dirty="0" err="1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테이블명</a:t>
            </a:r>
            <a:r>
              <a:rPr lang="ko-KR" altLang="en-US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GROUP BY </a:t>
            </a:r>
            <a:r>
              <a:rPr lang="ko-KR" altLang="en-US" sz="1500" dirty="0" err="1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칼럼명</a:t>
            </a:r>
            <a:r>
              <a:rPr lang="ko-KR" altLang="en-US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ORDER BY </a:t>
            </a:r>
            <a:r>
              <a:rPr lang="ko-KR" altLang="en-US" sz="1500" dirty="0" err="1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칼럼명</a:t>
            </a:r>
            <a:r>
              <a:rPr lang="ko-KR" altLang="en-US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[ASC | DESC] LIMIT offset, </a:t>
            </a:r>
            <a:r>
              <a:rPr lang="ko-KR" altLang="en-US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조회 할 행의 수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;</a:t>
            </a:r>
            <a:endParaRPr lang="ko-KR" altLang="en-US" sz="1500" dirty="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092724" y="3138019"/>
            <a:ext cx="8765379" cy="15646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08000" rIns="180000" bIns="108000" rtlCol="0" anchor="t" anchorCtr="0"/>
          <a:lstStyle/>
          <a:p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SELECT * FROM student;</a:t>
            </a:r>
          </a:p>
          <a:p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SELECT name, birthday FROM student;</a:t>
            </a:r>
          </a:p>
          <a:p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SELECT * FROM student WHERE id=2;</a:t>
            </a:r>
          </a:p>
          <a:p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SELECT * FROM student WHERE sex=‘</a:t>
            </a:r>
            <a:r>
              <a:rPr lang="ko-KR" altLang="en-US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남자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’ AND address=‘</a:t>
            </a:r>
            <a:r>
              <a:rPr lang="ko-KR" altLang="en-US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서울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’;</a:t>
            </a:r>
          </a:p>
          <a:p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SELECT * FROM student LIMIT 1;</a:t>
            </a: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SELECT * FROM student LIMIT 2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,1;</a:t>
            </a:r>
            <a:endParaRPr lang="ko-KR" altLang="en-US" sz="1500" dirty="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2506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관리</a:t>
            </a:r>
            <a:r>
              <a:rPr lang="en-US" altLang="ko-KR" dirty="0"/>
              <a:t> </a:t>
            </a:r>
            <a:r>
              <a:rPr lang="en-US" altLang="ko-KR" dirty="0" smtClean="0"/>
              <a:t>- Table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838200" y="1825623"/>
            <a:ext cx="10515600" cy="4895851"/>
          </a:xfrm>
        </p:spPr>
        <p:txBody>
          <a:bodyPr>
            <a:normAutofit/>
          </a:bodyPr>
          <a:lstStyle/>
          <a:p>
            <a:r>
              <a:rPr lang="en-US" altLang="ko-KR" sz="2500" dirty="0" smtClean="0"/>
              <a:t>GROUP BY</a:t>
            </a:r>
            <a:endParaRPr lang="en-US" altLang="ko-KR" sz="2500" dirty="0" smtClean="0"/>
          </a:p>
          <a:p>
            <a:endParaRPr lang="en-US" altLang="ko-KR" sz="2500" dirty="0"/>
          </a:p>
          <a:p>
            <a:endParaRPr lang="en-US" altLang="ko-KR" sz="2500" dirty="0" smtClean="0"/>
          </a:p>
          <a:p>
            <a:endParaRPr lang="en-US" altLang="ko-KR" sz="2500" dirty="0" smtClean="0"/>
          </a:p>
          <a:p>
            <a:r>
              <a:rPr lang="en-US" altLang="ko-KR" sz="2500" dirty="0" smtClean="0"/>
              <a:t>ORDER</a:t>
            </a:r>
            <a:endParaRPr lang="en-US" altLang="ko-KR" sz="2500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16</a:t>
            </a:fld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092724" y="2301298"/>
            <a:ext cx="8765379" cy="449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08000" rIns="180000" bIns="108000" rtlCol="0" anchor="t" anchorCtr="0"/>
          <a:lstStyle/>
          <a:p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SELECT * FROM </a:t>
            </a:r>
            <a:r>
              <a:rPr lang="ko-KR" altLang="en-US" sz="1500" dirty="0" err="1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테이블명</a:t>
            </a:r>
            <a:r>
              <a:rPr lang="ko-KR" altLang="en-US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GROUP BY </a:t>
            </a:r>
            <a:r>
              <a:rPr lang="ko-KR" altLang="en-US" sz="1500" dirty="0" err="1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그룹핑</a:t>
            </a:r>
            <a:r>
              <a:rPr lang="ko-KR" altLang="en-US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할 기중 </a:t>
            </a:r>
            <a:r>
              <a:rPr lang="ko-KR" altLang="en-US" sz="1500" dirty="0" err="1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칼럼명</a:t>
            </a:r>
            <a:endParaRPr lang="ko-KR" altLang="en-US" sz="1500" dirty="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092724" y="2843827"/>
            <a:ext cx="8765379" cy="7004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08000" rIns="180000" bIns="108000" rtlCol="0" anchor="t" anchorCtr="0"/>
          <a:lstStyle/>
          <a:p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SELECT 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sex 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FROM student group by sex;</a:t>
            </a:r>
          </a:p>
          <a:p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SELECT sex, sum(distance), </a:t>
            </a:r>
            <a:r>
              <a:rPr lang="en-US" altLang="ko-KR" sz="1500" dirty="0" err="1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avg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(distance) from student group by sex;</a:t>
            </a:r>
            <a:endParaRPr lang="ko-KR" altLang="en-US" sz="1500" dirty="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092724" y="4206298"/>
            <a:ext cx="8765379" cy="449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08000" rIns="180000" bIns="108000" rtlCol="0" anchor="t" anchorCtr="0"/>
          <a:lstStyle/>
          <a:p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SELECT * FROM </a:t>
            </a:r>
            <a:r>
              <a:rPr lang="ko-KR" altLang="en-US" sz="1500" dirty="0" err="1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테이블명</a:t>
            </a:r>
            <a:r>
              <a:rPr lang="ko-KR" altLang="en-US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GROUP BY </a:t>
            </a:r>
            <a:r>
              <a:rPr lang="ko-KR" altLang="en-US" sz="1500" dirty="0" err="1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그룹핑</a:t>
            </a:r>
            <a:r>
              <a:rPr lang="ko-KR" altLang="en-US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할 기중 </a:t>
            </a:r>
            <a:r>
              <a:rPr lang="ko-KR" altLang="en-US" sz="1500" dirty="0" err="1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칼럼명</a:t>
            </a:r>
            <a:endParaRPr lang="ko-KR" altLang="en-US" sz="1500" dirty="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092724" y="4762664"/>
            <a:ext cx="8765379" cy="6216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08000" rIns="180000" bIns="108000" rtlCol="0" anchor="t" anchorCtr="0"/>
          <a:lstStyle/>
          <a:p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SELECT * FROM student ORDER BY distance </a:t>
            </a:r>
            <a:r>
              <a:rPr lang="en-US" altLang="ko-KR" sz="1500" dirty="0" err="1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desc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;</a:t>
            </a: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SELECT * FROM student ORDER BY distance </a:t>
            </a:r>
            <a:r>
              <a:rPr lang="en-US" altLang="ko-KR" sz="1500" dirty="0" err="1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desc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, address </a:t>
            </a:r>
            <a:r>
              <a:rPr lang="en-US" altLang="ko-KR" sz="1500" dirty="0" err="1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asc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;</a:t>
            </a:r>
            <a:endParaRPr lang="en-US" altLang="ko-KR" sz="1500" dirty="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8147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관리</a:t>
            </a:r>
            <a:r>
              <a:rPr lang="en-US" altLang="ko-KR" dirty="0"/>
              <a:t> </a:t>
            </a:r>
            <a:r>
              <a:rPr lang="en-US" altLang="ko-KR" dirty="0" smtClean="0"/>
              <a:t>- Table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838200" y="1825623"/>
            <a:ext cx="10515600" cy="4895851"/>
          </a:xfrm>
        </p:spPr>
        <p:txBody>
          <a:bodyPr>
            <a:normAutofit/>
          </a:bodyPr>
          <a:lstStyle/>
          <a:p>
            <a:r>
              <a:rPr lang="en-US" altLang="ko-KR" sz="2500" dirty="0" smtClean="0"/>
              <a:t>index</a:t>
            </a:r>
            <a:br>
              <a:rPr lang="en-US" altLang="ko-KR" sz="2500" dirty="0" smtClean="0"/>
            </a:br>
            <a:r>
              <a:rPr lang="ko-KR" altLang="en-US" sz="2000" dirty="0" smtClean="0"/>
              <a:t>색인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조회할 때 원하는 행을 빠르게 찾을 수 있도록 준비해둔 데이터</a:t>
            </a:r>
            <a:endParaRPr lang="en-US" altLang="ko-KR" sz="2000" dirty="0" smtClean="0"/>
          </a:p>
          <a:p>
            <a:endParaRPr lang="en-US" altLang="ko-KR" sz="2500" dirty="0"/>
          </a:p>
          <a:p>
            <a:r>
              <a:rPr lang="ko-KR" altLang="en-US" sz="2500" dirty="0" smtClean="0"/>
              <a:t>인덱스의 종류</a:t>
            </a:r>
            <a:r>
              <a:rPr lang="en-US" altLang="ko-KR" sz="2500" dirty="0" smtClean="0"/>
              <a:t/>
            </a:r>
            <a:br>
              <a:rPr lang="en-US" altLang="ko-KR" sz="2500" dirty="0" smtClean="0"/>
            </a:br>
            <a:r>
              <a:rPr lang="en-US" altLang="ko-KR" sz="2000" dirty="0" smtClean="0"/>
              <a:t>- primary: </a:t>
            </a:r>
            <a:r>
              <a:rPr lang="ko-KR" altLang="en-US" sz="2000" dirty="0" smtClean="0"/>
              <a:t>중복되지 않는 유일한 키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- normal: </a:t>
            </a:r>
            <a:r>
              <a:rPr lang="ko-KR" altLang="en-US" sz="2000" dirty="0" smtClean="0"/>
              <a:t>중복을 허용하는 인덱스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- unique: </a:t>
            </a:r>
            <a:r>
              <a:rPr lang="ko-KR" altLang="en-US" sz="2000" dirty="0" smtClean="0"/>
              <a:t>중복을 허용하지 않는 유일한 키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- foreign: </a:t>
            </a:r>
            <a:r>
              <a:rPr lang="ko-KR" altLang="en-US" sz="2000" dirty="0" smtClean="0"/>
              <a:t>다른 테이블과 관계성을 부여하는 키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- full text: </a:t>
            </a:r>
            <a:r>
              <a:rPr lang="ko-KR" altLang="en-US" sz="2000" dirty="0" smtClean="0"/>
              <a:t>자연어 검색</a:t>
            </a:r>
            <a:r>
              <a:rPr lang="en-US" altLang="ko-KR" sz="2000" dirty="0" smtClean="0"/>
              <a:t>, </a:t>
            </a:r>
            <a:r>
              <a:rPr lang="en-US" altLang="ko-KR" sz="2000" dirty="0" err="1" smtClean="0"/>
              <a:t>myisam</a:t>
            </a:r>
            <a:r>
              <a:rPr lang="ko-KR" altLang="en-US" sz="2000" dirty="0" smtClean="0"/>
              <a:t>에서만 지원</a:t>
            </a:r>
            <a:endParaRPr lang="en-US" altLang="ko-KR" sz="2000" dirty="0" smtClean="0"/>
          </a:p>
          <a:p>
            <a:endParaRPr lang="en-US" altLang="ko-KR" sz="2500" dirty="0"/>
          </a:p>
          <a:p>
            <a:endParaRPr lang="en-US" altLang="ko-KR" sz="2500" dirty="0" smtClean="0"/>
          </a:p>
          <a:p>
            <a:endParaRPr lang="en-US" altLang="ko-KR" sz="2500" dirty="0" smtClean="0"/>
          </a:p>
          <a:p>
            <a:endParaRPr lang="en-US" altLang="ko-KR" sz="2500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2376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관리</a:t>
            </a:r>
            <a:r>
              <a:rPr lang="en-US" altLang="ko-KR" dirty="0"/>
              <a:t> </a:t>
            </a:r>
            <a:r>
              <a:rPr lang="en-US" altLang="ko-KR" dirty="0" smtClean="0"/>
              <a:t>- Table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838200" y="1825623"/>
            <a:ext cx="10515600" cy="4895851"/>
          </a:xfrm>
        </p:spPr>
        <p:txBody>
          <a:bodyPr>
            <a:normAutofit/>
          </a:bodyPr>
          <a:lstStyle/>
          <a:p>
            <a:r>
              <a:rPr lang="en-US" altLang="ko-KR" sz="2500" dirty="0" smtClean="0"/>
              <a:t>primary key</a:t>
            </a:r>
            <a:br>
              <a:rPr lang="en-US" altLang="ko-KR" sz="2500" dirty="0" smtClean="0"/>
            </a:br>
            <a:r>
              <a:rPr lang="en-US" altLang="ko-KR" sz="2000" dirty="0" smtClean="0"/>
              <a:t>-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테이블 전체를 통틀어서 중복되지 않는 값을 지정해야 한다</a:t>
            </a:r>
            <a:r>
              <a:rPr lang="en-US" altLang="ko-KR" sz="2000" dirty="0" smtClean="0"/>
              <a:t>.</a:t>
            </a:r>
            <a:br>
              <a:rPr lang="en-US" altLang="ko-KR" sz="2000" dirty="0" smtClean="0"/>
            </a:br>
            <a:r>
              <a:rPr lang="en-US" altLang="ko-KR" sz="2000" dirty="0" smtClean="0"/>
              <a:t>- where</a:t>
            </a:r>
            <a:r>
              <a:rPr lang="ko-KR" altLang="en-US" sz="2000" dirty="0" smtClean="0"/>
              <a:t>문을 이용해서 데이터를 조회할 때 가장 고속으로 데이터를 가져올 수 있다</a:t>
            </a:r>
            <a:r>
              <a:rPr lang="en-US" altLang="ko-KR" sz="2000" dirty="0" smtClean="0"/>
              <a:t>.</a:t>
            </a:r>
            <a:br>
              <a:rPr lang="en-US" altLang="ko-KR" sz="2000" dirty="0" smtClean="0"/>
            </a:br>
            <a:r>
              <a:rPr lang="en-US" altLang="ko-KR" sz="2000" dirty="0" smtClean="0"/>
              <a:t>- </a:t>
            </a:r>
            <a:r>
              <a:rPr lang="ko-KR" altLang="en-US" sz="2000" dirty="0" smtClean="0"/>
              <a:t>테이블마다 딱 하나의 </a:t>
            </a:r>
            <a:r>
              <a:rPr lang="en-US" altLang="ko-KR" sz="2000" dirty="0" smtClean="0"/>
              <a:t>primary key</a:t>
            </a:r>
            <a:r>
              <a:rPr lang="ko-KR" altLang="en-US" sz="2000" dirty="0" smtClean="0"/>
              <a:t>를 가질 수 있다</a:t>
            </a:r>
            <a:r>
              <a:rPr lang="en-US" altLang="ko-KR" sz="2000" dirty="0" smtClean="0"/>
              <a:t>.</a:t>
            </a:r>
            <a:endParaRPr lang="en-US" altLang="ko-KR" sz="2000" dirty="0" smtClean="0"/>
          </a:p>
          <a:p>
            <a:r>
              <a:rPr lang="en-US" altLang="ko-KR" sz="2500" dirty="0" smtClean="0"/>
              <a:t>unique key</a:t>
            </a:r>
            <a:br>
              <a:rPr lang="en-US" altLang="ko-KR" sz="2500" dirty="0" smtClean="0"/>
            </a:br>
            <a:r>
              <a:rPr lang="en-US" altLang="ko-KR" sz="2000" dirty="0" smtClean="0"/>
              <a:t>- </a:t>
            </a:r>
            <a:r>
              <a:rPr lang="ko-KR" altLang="en-US" sz="2000" dirty="0" smtClean="0"/>
              <a:t>테이블 전체를 통틀어서 중복되지 않는 값을 지정해야 한다</a:t>
            </a:r>
            <a:r>
              <a:rPr lang="en-US" altLang="ko-KR" sz="2000" dirty="0" smtClean="0"/>
              <a:t>.(=primary key)</a:t>
            </a:r>
            <a:br>
              <a:rPr lang="en-US" altLang="ko-KR" sz="2000" dirty="0" smtClean="0"/>
            </a:br>
            <a:r>
              <a:rPr lang="en-US" altLang="ko-KR" sz="2000" dirty="0" smtClean="0"/>
              <a:t>- </a:t>
            </a:r>
            <a:r>
              <a:rPr lang="ko-KR" altLang="en-US" sz="2000" dirty="0" smtClean="0"/>
              <a:t>고속으로 데이터를 가져올 수 있다</a:t>
            </a:r>
            <a:r>
              <a:rPr lang="en-US" altLang="ko-KR" sz="2000" dirty="0" smtClean="0"/>
              <a:t>.</a:t>
            </a:r>
            <a:br>
              <a:rPr lang="en-US" altLang="ko-KR" sz="2000" dirty="0" smtClean="0"/>
            </a:br>
            <a:r>
              <a:rPr lang="en-US" altLang="ko-KR" sz="2000" dirty="0" smtClean="0"/>
              <a:t>- </a:t>
            </a:r>
            <a:r>
              <a:rPr lang="ko-KR" altLang="en-US" sz="2000" dirty="0" smtClean="0"/>
              <a:t>여러 개의 </a:t>
            </a:r>
            <a:r>
              <a:rPr lang="en-US" altLang="ko-KR" sz="2000" dirty="0" smtClean="0"/>
              <a:t>unique key</a:t>
            </a:r>
            <a:r>
              <a:rPr lang="ko-KR" altLang="en-US" sz="2000" dirty="0" smtClean="0"/>
              <a:t>를 지정할 수 있다</a:t>
            </a:r>
            <a:r>
              <a:rPr lang="en-US" altLang="ko-KR" sz="2000" dirty="0" smtClean="0"/>
              <a:t>.</a:t>
            </a:r>
            <a:endParaRPr lang="en-US" altLang="ko-KR" sz="2500" dirty="0" smtClean="0"/>
          </a:p>
          <a:p>
            <a:r>
              <a:rPr lang="en-US" altLang="ko-KR" sz="2500" dirty="0" smtClean="0"/>
              <a:t>normal key</a:t>
            </a:r>
            <a:br>
              <a:rPr lang="en-US" altLang="ko-KR" sz="2500" dirty="0" smtClean="0"/>
            </a:br>
            <a:r>
              <a:rPr lang="en-US" altLang="ko-KR" sz="2000" dirty="0" smtClean="0"/>
              <a:t>- </a:t>
            </a:r>
            <a:r>
              <a:rPr lang="ko-KR" altLang="en-US" sz="2000" dirty="0" smtClean="0"/>
              <a:t>중복을 허용한다</a:t>
            </a:r>
            <a:r>
              <a:rPr lang="en-US" altLang="ko-KR" sz="2000" dirty="0" smtClean="0"/>
              <a:t>.</a:t>
            </a:r>
            <a:br>
              <a:rPr lang="en-US" altLang="ko-KR" sz="2000" dirty="0" smtClean="0"/>
            </a:br>
            <a:r>
              <a:rPr lang="en-US" altLang="ko-KR" sz="2000" dirty="0" smtClean="0"/>
              <a:t>- primary, unique </a:t>
            </a:r>
            <a:r>
              <a:rPr lang="ko-KR" altLang="en-US" sz="2000" dirty="0" smtClean="0"/>
              <a:t>보다 속도가 느리다</a:t>
            </a:r>
            <a:r>
              <a:rPr lang="en-US" altLang="ko-KR" sz="2000" dirty="0" smtClean="0"/>
              <a:t>.</a:t>
            </a:r>
            <a:br>
              <a:rPr lang="en-US" altLang="ko-KR" sz="2000" dirty="0" smtClean="0"/>
            </a:br>
            <a:r>
              <a:rPr lang="en-US" altLang="ko-KR" sz="2000" dirty="0" smtClean="0"/>
              <a:t>- </a:t>
            </a:r>
            <a:r>
              <a:rPr lang="ko-KR" altLang="en-US" sz="2000" dirty="0" smtClean="0"/>
              <a:t>여러 개의 키를 지정할 수 있다</a:t>
            </a:r>
            <a:r>
              <a:rPr lang="en-US" altLang="ko-KR" sz="2000" dirty="0" smtClean="0"/>
              <a:t>.</a:t>
            </a:r>
            <a:endParaRPr lang="en-US" altLang="ko-KR" sz="2500" dirty="0" smtClean="0"/>
          </a:p>
          <a:p>
            <a:r>
              <a:rPr lang="ko-KR" altLang="en-US" sz="2500" dirty="0" smtClean="0"/>
              <a:t>인덱스의 정의 방법</a:t>
            </a:r>
            <a:r>
              <a:rPr lang="en-US" altLang="ko-KR" sz="2500" dirty="0" smtClean="0"/>
              <a:t/>
            </a:r>
            <a:br>
              <a:rPr lang="en-US" altLang="ko-KR" sz="2500" dirty="0" smtClean="0"/>
            </a:br>
            <a:r>
              <a:rPr lang="en-US" altLang="ko-KR" sz="2000" dirty="0" smtClean="0"/>
              <a:t>- </a:t>
            </a:r>
            <a:r>
              <a:rPr lang="ko-KR" altLang="en-US" sz="2000" dirty="0" smtClean="0"/>
              <a:t>자주 조회되는 칼럼에 적용하며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조회 시 </a:t>
            </a:r>
            <a:r>
              <a:rPr lang="ko-KR" altLang="en-US" sz="2000" dirty="0" err="1" smtClean="0"/>
              <a:t>오랜시간을</a:t>
            </a:r>
            <a:r>
              <a:rPr lang="ko-KR" altLang="en-US" sz="2000" dirty="0" smtClean="0"/>
              <a:t> 소모하는 </a:t>
            </a:r>
            <a:r>
              <a:rPr lang="ko-KR" altLang="en-US" sz="2000" dirty="0" err="1" smtClean="0"/>
              <a:t>컬럼에</a:t>
            </a:r>
            <a:r>
              <a:rPr lang="ko-KR" altLang="en-US" sz="2000" dirty="0" smtClean="0"/>
              <a:t> 적용한다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- EXPLAIN </a:t>
            </a:r>
            <a:r>
              <a:rPr lang="ko-KR" altLang="en-US" sz="2000" dirty="0" smtClean="0"/>
              <a:t>명령어를 이용하여 인덱스를 확인할 수 있다</a:t>
            </a:r>
            <a:r>
              <a:rPr lang="en-US" altLang="ko-KR" sz="2000" dirty="0" smtClean="0"/>
              <a:t>.</a:t>
            </a:r>
            <a:endParaRPr lang="en-US" altLang="ko-KR" sz="2500" dirty="0" smtClean="0"/>
          </a:p>
          <a:p>
            <a:endParaRPr lang="en-US" altLang="ko-KR" sz="2500" dirty="0" smtClean="0"/>
          </a:p>
          <a:p>
            <a:endParaRPr lang="en-US" altLang="ko-KR" sz="2500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142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B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References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500" dirty="0" smtClean="0"/>
              <a:t>생활코딩</a:t>
            </a:r>
            <a:r>
              <a:rPr lang="en-US" altLang="ko-KR" sz="2500" dirty="0" smtClean="0"/>
              <a:t>, MySQL </a:t>
            </a:r>
            <a:r>
              <a:rPr lang="ko-KR" altLang="en-US" sz="2500" dirty="0" smtClean="0"/>
              <a:t>수업 </a:t>
            </a:r>
            <a:r>
              <a:rPr lang="en-US" altLang="ko-KR" sz="2500" dirty="0"/>
              <a:t>(</a:t>
            </a:r>
            <a:r>
              <a:rPr lang="en-US" altLang="ko-KR" sz="2500" dirty="0">
                <a:hlinkClick r:id="rId2"/>
              </a:rPr>
              <a:t>https://opentutorials.org/course/195</a:t>
            </a:r>
            <a:r>
              <a:rPr lang="en-US" altLang="ko-KR" sz="2500" dirty="0" smtClean="0"/>
              <a:t>)</a:t>
            </a:r>
          </a:p>
          <a:p>
            <a:r>
              <a:rPr lang="en-US" altLang="ko-KR" sz="2500" dirty="0"/>
              <a:t>W3Schools (</a:t>
            </a:r>
            <a:r>
              <a:rPr lang="en-US" altLang="ko-KR" sz="2500" dirty="0">
                <a:hlinkClick r:id="rId3"/>
              </a:rPr>
              <a:t>http://www.w3schools.com</a:t>
            </a:r>
            <a:r>
              <a:rPr lang="en-US" altLang="ko-KR" sz="2500" dirty="0" smtClean="0">
                <a:hlinkClick r:id="rId3"/>
              </a:rPr>
              <a:t>/</a:t>
            </a:r>
            <a:r>
              <a:rPr lang="en-US" altLang="ko-KR" sz="2500" dirty="0" smtClean="0"/>
              <a:t>)</a:t>
            </a:r>
          </a:p>
          <a:p>
            <a:endParaRPr lang="ko-KR" altLang="en-US" sz="25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864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B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78730" y="1734532"/>
            <a:ext cx="3355406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en-US" altLang="ko-KR" sz="2000" dirty="0" smtClean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ko-KR" altLang="en-US" sz="2000" dirty="0" smtClean="0">
                <a:solidFill>
                  <a:schemeClr val="bg1"/>
                </a:solidFill>
              </a:rPr>
              <a:t>데이터베이스와 </a:t>
            </a:r>
            <a:r>
              <a:rPr lang="en-US" altLang="ko-KR" sz="2000" dirty="0" smtClean="0">
                <a:solidFill>
                  <a:schemeClr val="bg1"/>
                </a:solidFill>
              </a:rPr>
              <a:t>MySQL</a:t>
            </a:r>
          </a:p>
          <a:p>
            <a:pPr marL="457200" indent="-457200">
              <a:buAutoNum type="arabicPeriod"/>
            </a:pPr>
            <a:endParaRPr lang="en-US" altLang="ko-KR" sz="2000" dirty="0" smtClean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en-US" altLang="ko-KR" sz="2000" dirty="0" smtClean="0">
                <a:solidFill>
                  <a:schemeClr val="bg1"/>
                </a:solidFill>
              </a:rPr>
              <a:t>MySQL </a:t>
            </a:r>
            <a:r>
              <a:rPr lang="ko-KR" altLang="en-US" sz="2000" dirty="0" smtClean="0">
                <a:solidFill>
                  <a:schemeClr val="bg1"/>
                </a:solidFill>
              </a:rPr>
              <a:t>설치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endParaRPr lang="en-US" altLang="ko-KR" sz="2000" dirty="0" smtClean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ko-KR" altLang="en-US" sz="2000" dirty="0" smtClean="0">
                <a:solidFill>
                  <a:schemeClr val="bg1"/>
                </a:solidFill>
              </a:rPr>
              <a:t>데이터 관리 </a:t>
            </a:r>
            <a:r>
              <a:rPr lang="en-US" altLang="ko-KR" sz="2000" dirty="0" smtClean="0">
                <a:solidFill>
                  <a:schemeClr val="bg1"/>
                </a:solidFill>
              </a:rPr>
              <a:t>– SQL</a:t>
            </a:r>
            <a:br>
              <a:rPr lang="en-US" altLang="ko-KR" sz="2000" dirty="0" smtClean="0">
                <a:solidFill>
                  <a:schemeClr val="bg1"/>
                </a:solidFill>
              </a:rPr>
            </a:br>
            <a:r>
              <a:rPr lang="en-US" altLang="ko-KR" sz="2000" dirty="0" smtClean="0">
                <a:solidFill>
                  <a:schemeClr val="bg1"/>
                </a:solidFill>
              </a:rPr>
              <a:t>- Database</a:t>
            </a:r>
            <a:br>
              <a:rPr lang="en-US" altLang="ko-KR" sz="2000" dirty="0" smtClean="0">
                <a:solidFill>
                  <a:schemeClr val="bg1"/>
                </a:solidFill>
              </a:rPr>
            </a:br>
            <a:r>
              <a:rPr lang="en-US" altLang="ko-KR" sz="2000" dirty="0" smtClean="0">
                <a:solidFill>
                  <a:schemeClr val="bg1"/>
                </a:solidFill>
              </a:rPr>
              <a:t>- Table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endParaRPr lang="en-US" altLang="ko-KR" sz="2000" dirty="0" smtClean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endParaRPr lang="en-US" altLang="ko-KR" sz="2000" dirty="0" smtClean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8730" y="904972"/>
            <a:ext cx="19301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</a:rPr>
              <a:t>Contents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5235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B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97583" y="2168165"/>
            <a:ext cx="22368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</a:rPr>
              <a:t>Thank you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4" name="제목 1"/>
          <p:cNvSpPr>
            <a:spLocks noGrp="1"/>
          </p:cNvSpPr>
          <p:nvPr>
            <p:ph type="ctrTitle"/>
          </p:nvPr>
        </p:nvSpPr>
        <p:spPr>
          <a:xfrm>
            <a:off x="697583" y="1011046"/>
            <a:ext cx="5863473" cy="897268"/>
          </a:xfrm>
        </p:spPr>
        <p:txBody>
          <a:bodyPr>
            <a:normAutofit/>
          </a:bodyPr>
          <a:lstStyle/>
          <a:p>
            <a:r>
              <a:rPr lang="en-US" altLang="ko-KR" sz="1800" dirty="0" smtClean="0"/>
              <a:t>Title</a:t>
            </a:r>
            <a:endParaRPr lang="ko-KR" altLang="en-US" sz="1800" dirty="0"/>
          </a:p>
        </p:txBody>
      </p:sp>
      <p:cxnSp>
        <p:nvCxnSpPr>
          <p:cNvPr id="3" name="직선 연결선 2"/>
          <p:cNvCxnSpPr/>
          <p:nvPr/>
        </p:nvCxnSpPr>
        <p:spPr>
          <a:xfrm flipV="1">
            <a:off x="697583" y="2040205"/>
            <a:ext cx="5410986" cy="2426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5670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B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데이터베이스와 </a:t>
            </a:r>
            <a:r>
              <a:rPr lang="en-US" altLang="ko-KR" dirty="0" smtClean="0"/>
              <a:t>MySQL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838199" y="1825623"/>
            <a:ext cx="6311537" cy="4740639"/>
          </a:xfrm>
        </p:spPr>
        <p:txBody>
          <a:bodyPr>
            <a:normAutofit/>
          </a:bodyPr>
          <a:lstStyle/>
          <a:p>
            <a:r>
              <a:rPr lang="ko-KR" altLang="en-US" sz="2500" dirty="0" smtClean="0"/>
              <a:t>데이터베이스란 데이터의 저장소이다</a:t>
            </a:r>
            <a:r>
              <a:rPr lang="en-US" altLang="ko-KR" sz="2500" dirty="0" smtClean="0"/>
              <a:t>.</a:t>
            </a:r>
          </a:p>
          <a:p>
            <a:endParaRPr lang="en-US" altLang="ko-KR" sz="2500" dirty="0"/>
          </a:p>
          <a:p>
            <a:r>
              <a:rPr lang="ko-KR" altLang="en-US" sz="2500" dirty="0" smtClean="0"/>
              <a:t>데이터베이스의 종류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- </a:t>
            </a:r>
            <a:r>
              <a:rPr lang="ko-KR" altLang="en-US" sz="2000" dirty="0" err="1" smtClean="0"/>
              <a:t>관계형</a:t>
            </a:r>
            <a:r>
              <a:rPr lang="ko-KR" altLang="en-US" sz="2000" dirty="0" smtClean="0"/>
              <a:t> 데이터 베이스 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mysql</a:t>
            </a:r>
            <a:r>
              <a:rPr lang="en-US" altLang="ko-KR" sz="2000" dirty="0" smtClean="0"/>
              <a:t>, oracle, </a:t>
            </a:r>
            <a:r>
              <a:rPr lang="en-US" altLang="ko-KR" sz="2000" dirty="0" err="1" smtClean="0"/>
              <a:t>mssql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등</a:t>
            </a:r>
            <a:r>
              <a:rPr lang="en-US" altLang="ko-KR" sz="2000" dirty="0" smtClean="0"/>
              <a:t>)</a:t>
            </a:r>
            <a:br>
              <a:rPr lang="en-US" altLang="ko-KR" sz="2000" dirty="0" smtClean="0"/>
            </a:br>
            <a:r>
              <a:rPr lang="en-US" altLang="ko-KR" sz="2000" dirty="0" smtClean="0"/>
              <a:t>   </a:t>
            </a:r>
            <a:r>
              <a:rPr lang="en-US" altLang="ko-KR" sz="2000" dirty="0" err="1" smtClean="0"/>
              <a:t>sql</a:t>
            </a:r>
            <a:r>
              <a:rPr lang="ko-KR" altLang="en-US" sz="2000" dirty="0" smtClean="0"/>
              <a:t>문법 사용한다</a:t>
            </a:r>
            <a:r>
              <a:rPr lang="en-US" altLang="ko-KR" sz="2000" dirty="0" smtClean="0"/>
              <a:t>.</a:t>
            </a:r>
            <a:br>
              <a:rPr lang="en-US" altLang="ko-KR" sz="2000" dirty="0" smtClean="0"/>
            </a:b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en-US" altLang="ko-KR" sz="2000" dirty="0" smtClean="0"/>
              <a:t>- </a:t>
            </a:r>
            <a:r>
              <a:rPr lang="en-US" altLang="ko-KR" sz="2000" dirty="0" err="1" smtClean="0"/>
              <a:t>nosql</a:t>
            </a:r>
            <a:r>
              <a:rPr lang="en-US" altLang="ko-KR" sz="2000" dirty="0" smtClean="0"/>
              <a:t> (</a:t>
            </a:r>
            <a:r>
              <a:rPr lang="en-US" altLang="ko-KR" sz="2000" dirty="0" err="1" smtClean="0"/>
              <a:t>mongodb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등</a:t>
            </a:r>
            <a:r>
              <a:rPr lang="en-US" altLang="ko-KR" sz="2000" dirty="0" smtClean="0"/>
              <a:t>)</a:t>
            </a:r>
          </a:p>
          <a:p>
            <a:endParaRPr lang="en-US" altLang="ko-KR" sz="2000" dirty="0"/>
          </a:p>
          <a:p>
            <a:r>
              <a:rPr lang="en-US" altLang="ko-KR" sz="2500" dirty="0"/>
              <a:t>SQL (Structured Query Language</a:t>
            </a:r>
            <a:r>
              <a:rPr lang="en-US" altLang="ko-KR" sz="2500" dirty="0" smtClean="0"/>
              <a:t>)</a:t>
            </a:r>
            <a:br>
              <a:rPr lang="en-US" altLang="ko-KR" sz="2500" dirty="0" smtClean="0"/>
            </a:b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- </a:t>
            </a:r>
            <a:r>
              <a:rPr lang="ko-KR" altLang="en-US" sz="2000" dirty="0" smtClean="0"/>
              <a:t>데이터베이스에서 </a:t>
            </a:r>
            <a:r>
              <a:rPr lang="ko-KR" altLang="en-US" sz="2000" dirty="0"/>
              <a:t>데이터를 저장하거나 얻기 위해서 사용하는 표준화된 언어이다</a:t>
            </a:r>
            <a:r>
              <a:rPr lang="en-US" altLang="ko-KR" sz="2000" dirty="0"/>
              <a:t>.</a:t>
            </a:r>
            <a:endParaRPr lang="en-US" altLang="ko-KR" sz="2500" dirty="0"/>
          </a:p>
          <a:p>
            <a:pPr marL="0" indent="0">
              <a:buNone/>
            </a:pPr>
            <a:endParaRPr lang="en-US" altLang="ko-KR" sz="2000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3</a:t>
            </a:fld>
            <a:endParaRPr lang="ko-KR" altLang="en-US" dirty="0"/>
          </a:p>
        </p:txBody>
      </p:sp>
      <p:pic>
        <p:nvPicPr>
          <p:cNvPr id="1026" name="Picture 2" descr="https://s3-ap-northeast-1.amazonaws.com/opentutorialsfile/module/98/32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0556" y="1825625"/>
            <a:ext cx="3983244" cy="4377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8691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MySQL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838200" y="1825623"/>
            <a:ext cx="10515600" cy="4775473"/>
          </a:xfrm>
        </p:spPr>
        <p:txBody>
          <a:bodyPr>
            <a:normAutofit/>
          </a:bodyPr>
          <a:lstStyle/>
          <a:p>
            <a:r>
              <a:rPr lang="en-US" altLang="ko-KR" sz="2500" dirty="0" smtClean="0"/>
              <a:t>Windows</a:t>
            </a:r>
            <a:br>
              <a:rPr lang="en-US" altLang="ko-KR" sz="2500" dirty="0" smtClean="0"/>
            </a:br>
            <a:r>
              <a:rPr lang="en-US" altLang="ko-KR" sz="2000" dirty="0" smtClean="0"/>
              <a:t>APMSETUP (</a:t>
            </a:r>
            <a:r>
              <a:rPr lang="en-US" altLang="ko-KR" sz="2000" dirty="0">
                <a:hlinkClick r:id="rId2"/>
              </a:rPr>
              <a:t>http://www.apmsetup.com</a:t>
            </a:r>
            <a:r>
              <a:rPr lang="en-US" altLang="ko-KR" sz="2000" dirty="0" smtClean="0">
                <a:hlinkClick r:id="rId2"/>
              </a:rPr>
              <a:t>/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에서 </a:t>
            </a:r>
            <a:r>
              <a:rPr lang="en-US" altLang="ko-KR" sz="2000" dirty="0" smtClean="0"/>
              <a:t>APMSETUP</a:t>
            </a:r>
            <a:r>
              <a:rPr lang="ko-KR" altLang="en-US" sz="2000" dirty="0" smtClean="0"/>
              <a:t>을 다운로드 후 설치한다</a:t>
            </a:r>
            <a:r>
              <a:rPr lang="en-US" altLang="ko-KR" sz="2000" dirty="0" smtClean="0"/>
              <a:t>. APMSETUP</a:t>
            </a:r>
            <a:r>
              <a:rPr lang="ko-KR" altLang="en-US" sz="2000" dirty="0" smtClean="0"/>
              <a:t>은 </a:t>
            </a:r>
            <a:r>
              <a:rPr lang="en-US" altLang="ko-KR" sz="2000" dirty="0" smtClean="0"/>
              <a:t>APM(APACHE, PHP, MySQL)</a:t>
            </a:r>
            <a:r>
              <a:rPr lang="ko-KR" altLang="en-US" sz="2000" dirty="0" smtClean="0"/>
              <a:t>을 사용할 수 있도록 해주는 프로그램이다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그 후 터미널에서 </a:t>
            </a:r>
            <a:r>
              <a:rPr lang="en-US" altLang="ko-KR" sz="2000" dirty="0" err="1" smtClean="0"/>
              <a:t>mysql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실행한다</a:t>
            </a:r>
            <a:r>
              <a:rPr lang="en-US" altLang="ko-KR" sz="2000" dirty="0" smtClean="0"/>
              <a:t>.</a:t>
            </a:r>
          </a:p>
          <a:p>
            <a:endParaRPr lang="en-US" altLang="ko-KR" sz="2500" dirty="0"/>
          </a:p>
          <a:p>
            <a:pPr>
              <a:lnSpc>
                <a:spcPct val="100000"/>
              </a:lnSpc>
            </a:pPr>
            <a:r>
              <a:rPr lang="en-US" altLang="ko-KR" sz="2500" dirty="0" smtClean="0"/>
              <a:t>Linux</a:t>
            </a:r>
            <a:br>
              <a:rPr lang="en-US" altLang="ko-KR" sz="2500" dirty="0" smtClean="0"/>
            </a:br>
            <a:r>
              <a:rPr lang="en-US" altLang="ko-KR" sz="2500" dirty="0" smtClean="0"/>
              <a:t/>
            </a:r>
            <a:br>
              <a:rPr lang="en-US" altLang="ko-KR" sz="2500" dirty="0" smtClean="0"/>
            </a:br>
            <a:r>
              <a:rPr lang="en-US" altLang="ko-KR" sz="1050" dirty="0" smtClean="0"/>
              <a:t>‘</a:t>
            </a:r>
            <a:r>
              <a:rPr lang="en-US" altLang="ko-KR" sz="2500" dirty="0" smtClean="0"/>
              <a:t/>
            </a:r>
            <a:br>
              <a:rPr lang="en-US" altLang="ko-KR" sz="2500" dirty="0" smtClean="0"/>
            </a:br>
            <a:r>
              <a:rPr lang="ko-KR" altLang="en-US" sz="1600" dirty="0" smtClean="0"/>
              <a:t>참고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생활코딩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MySQL </a:t>
            </a:r>
            <a:r>
              <a:rPr lang="ko-KR" altLang="en-US" sz="1600" dirty="0" smtClean="0"/>
              <a:t>수업 </a:t>
            </a:r>
            <a:r>
              <a:rPr lang="en-US" altLang="ko-KR" sz="1600" dirty="0"/>
              <a:t>(</a:t>
            </a:r>
            <a:r>
              <a:rPr lang="en-US" altLang="ko-KR" sz="1600" dirty="0">
                <a:hlinkClick r:id="rId3"/>
              </a:rPr>
              <a:t>https://opentutorials.org/course/195/1465</a:t>
            </a:r>
            <a:r>
              <a:rPr lang="en-US" altLang="ko-KR" sz="1600" dirty="0"/>
              <a:t>)</a:t>
            </a:r>
            <a:endParaRPr lang="en-US" altLang="ko-KR" sz="1600" dirty="0" smtClean="0"/>
          </a:p>
          <a:p>
            <a:r>
              <a:rPr lang="en-US" altLang="ko-KR" sz="2500" dirty="0" smtClean="0"/>
              <a:t>Mac OS</a:t>
            </a:r>
            <a:br>
              <a:rPr lang="en-US" altLang="ko-KR" sz="2500" dirty="0" smtClean="0"/>
            </a:br>
            <a:r>
              <a:rPr lang="en-US" altLang="ko-KR" sz="2500" dirty="0" smtClean="0"/>
              <a:t/>
            </a:r>
            <a:br>
              <a:rPr lang="en-US" altLang="ko-KR" sz="2500" dirty="0" smtClean="0"/>
            </a:br>
            <a:r>
              <a:rPr lang="en-US" altLang="ko-KR" sz="2500" dirty="0" smtClean="0"/>
              <a:t/>
            </a:r>
            <a:br>
              <a:rPr lang="en-US" altLang="ko-KR" sz="2500" dirty="0" smtClean="0"/>
            </a:br>
            <a:r>
              <a:rPr lang="en-US" altLang="ko-KR" sz="2500" dirty="0" smtClean="0"/>
              <a:t/>
            </a:r>
            <a:br>
              <a:rPr lang="en-US" altLang="ko-KR" sz="2500" dirty="0" smtClean="0"/>
            </a:br>
            <a:r>
              <a:rPr lang="ko-KR" altLang="en-US" sz="1600" dirty="0" smtClean="0"/>
              <a:t>참고</a:t>
            </a:r>
            <a:r>
              <a:rPr lang="en-US" altLang="ko-KR" sz="1600" dirty="0"/>
              <a:t>: Homebrew (</a:t>
            </a:r>
            <a:r>
              <a:rPr lang="en-US" altLang="ko-KR" sz="1600" dirty="0">
                <a:hlinkClick r:id="rId4"/>
              </a:rPr>
              <a:t>http://brew.sh</a:t>
            </a:r>
            <a:r>
              <a:rPr lang="en-US" altLang="ko-KR" sz="1600" dirty="0" smtClean="0">
                <a:hlinkClick r:id="rId4"/>
              </a:rPr>
              <a:t>/</a:t>
            </a:r>
            <a:r>
              <a:rPr lang="en-US" altLang="ko-KR" sz="1600" dirty="0" smtClean="0"/>
              <a:t>), </a:t>
            </a:r>
            <a:r>
              <a:rPr lang="en-US" altLang="ko-KR" sz="1600" dirty="0" smtClean="0">
                <a:hlinkClick r:id="rId5"/>
              </a:rPr>
              <a:t>Mac</a:t>
            </a:r>
            <a:r>
              <a:rPr lang="ko-KR" altLang="en-US" sz="1600" dirty="0" smtClean="0">
                <a:hlinkClick r:id="rId5"/>
              </a:rPr>
              <a:t>에서 </a:t>
            </a:r>
            <a:r>
              <a:rPr lang="en-US" altLang="ko-KR" sz="1600" dirty="0" smtClean="0">
                <a:hlinkClick r:id="rId5"/>
              </a:rPr>
              <a:t>MySQL </a:t>
            </a:r>
            <a:r>
              <a:rPr lang="ko-KR" altLang="en-US" sz="1600" dirty="0" smtClean="0">
                <a:hlinkClick r:id="rId5"/>
              </a:rPr>
              <a:t>설치와 실행 그리고 몇 가지 유의사항</a:t>
            </a:r>
            <a:endParaRPr lang="en-US" altLang="ko-KR" sz="1800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092723" y="4020875"/>
            <a:ext cx="6030887" cy="4466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08000" rIns="180000" bIns="108000" rtlCol="0" anchor="t" anchorCtr="0"/>
          <a:lstStyle/>
          <a:p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$ </a:t>
            </a:r>
            <a:r>
              <a:rPr lang="en-US" altLang="ko-KR" sz="1500" dirty="0" err="1" smtClean="0">
                <a:solidFill>
                  <a:srgbClr val="FF0000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sudo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apt-get </a:t>
            </a:r>
            <a:r>
              <a:rPr lang="en-US" altLang="ko-KR" sz="1500" dirty="0" smtClean="0">
                <a:solidFill>
                  <a:srgbClr val="FF0000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install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500" dirty="0" err="1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mysql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-server </a:t>
            </a:r>
            <a:r>
              <a:rPr lang="en-US" altLang="ko-KR" sz="1500" dirty="0" err="1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mysql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-client</a:t>
            </a:r>
            <a:endParaRPr lang="ko-KR" altLang="en-US" sz="1500" dirty="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092724" y="5375054"/>
            <a:ext cx="6030886" cy="6686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08000" rIns="180000" bIns="108000" rtlCol="0" anchor="t" anchorCtr="0"/>
          <a:lstStyle/>
          <a:p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$ brew install </a:t>
            </a:r>
            <a:r>
              <a:rPr lang="en-US" altLang="ko-KR" sz="1500" dirty="0" err="1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mysql</a:t>
            </a:r>
            <a:endParaRPr lang="en-US" altLang="ko-KR" sz="1500" dirty="0" smtClean="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$ </a:t>
            </a:r>
            <a:r>
              <a:rPr lang="en-US" altLang="ko-KR" sz="1500" dirty="0" err="1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mysql.server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start</a:t>
            </a:r>
            <a:endParaRPr lang="ko-KR" altLang="en-US" sz="1500" dirty="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2603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MySQL Monitor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3660775"/>
          </a:xfrm>
        </p:spPr>
        <p:txBody>
          <a:bodyPr>
            <a:normAutofit/>
          </a:bodyPr>
          <a:lstStyle/>
          <a:p>
            <a:r>
              <a:rPr lang="en-US" altLang="ko-KR" sz="2500" dirty="0" err="1" smtClean="0"/>
              <a:t>mysql</a:t>
            </a:r>
            <a:r>
              <a:rPr lang="en-US" altLang="ko-KR" sz="2500" dirty="0" smtClean="0"/>
              <a:t> monitor</a:t>
            </a:r>
            <a:r>
              <a:rPr lang="ko-KR" altLang="en-US" sz="2500" dirty="0" smtClean="0"/>
              <a:t>는 명령어 기반의 </a:t>
            </a:r>
            <a:r>
              <a:rPr lang="en-US" altLang="ko-KR" sz="2500" dirty="0" err="1" smtClean="0"/>
              <a:t>mysql</a:t>
            </a:r>
            <a:r>
              <a:rPr lang="ko-KR" altLang="en-US" sz="2500" dirty="0" smtClean="0"/>
              <a:t>서버에서 번들로 제공하는 기본 프로그램이다</a:t>
            </a:r>
            <a:r>
              <a:rPr lang="en-US" altLang="ko-KR" sz="2500" dirty="0" smtClean="0"/>
              <a:t>.</a:t>
            </a:r>
          </a:p>
          <a:p>
            <a:r>
              <a:rPr lang="en-US" altLang="ko-KR" sz="2500" dirty="0" err="1" smtClean="0"/>
              <a:t>mysql</a:t>
            </a:r>
            <a:r>
              <a:rPr lang="en-US" altLang="ko-KR" sz="2500" dirty="0" smtClean="0"/>
              <a:t> monitor</a:t>
            </a:r>
            <a:r>
              <a:rPr lang="ko-KR" altLang="en-US" sz="2500" dirty="0" smtClean="0"/>
              <a:t>를 실행은 터미널에서 진행된다</a:t>
            </a:r>
            <a:r>
              <a:rPr lang="en-US" altLang="ko-KR" sz="2500" dirty="0" smtClean="0"/>
              <a:t>.</a:t>
            </a:r>
          </a:p>
          <a:p>
            <a:endParaRPr lang="en-US" altLang="ko-KR" sz="2500" dirty="0"/>
          </a:p>
          <a:p>
            <a:endParaRPr lang="en-US" altLang="ko-KR" sz="2500" dirty="0" smtClean="0"/>
          </a:p>
          <a:p>
            <a:r>
              <a:rPr lang="ko-KR" altLang="en-US" sz="2500" dirty="0" smtClean="0"/>
              <a:t>아이디는 </a:t>
            </a:r>
            <a:r>
              <a:rPr lang="en-US" altLang="ko-KR" sz="2500" dirty="0" smtClean="0"/>
              <a:t>‘root’ </a:t>
            </a:r>
            <a:r>
              <a:rPr lang="ko-KR" altLang="en-US" sz="2500" dirty="0" smtClean="0"/>
              <a:t>입력</a:t>
            </a:r>
            <a:r>
              <a:rPr lang="en-US" altLang="ko-KR" sz="2500" dirty="0" smtClean="0"/>
              <a:t>, </a:t>
            </a:r>
            <a:r>
              <a:rPr lang="ko-KR" altLang="en-US" sz="2500" dirty="0" smtClean="0"/>
              <a:t>윈도우는 초기비밀번호 </a:t>
            </a:r>
            <a:r>
              <a:rPr lang="en-US" altLang="ko-KR" sz="2500" dirty="0" smtClean="0"/>
              <a:t>‘</a:t>
            </a:r>
            <a:r>
              <a:rPr lang="en-US" altLang="ko-KR" sz="2500" dirty="0" err="1" smtClean="0"/>
              <a:t>apmsetup</a:t>
            </a:r>
            <a:r>
              <a:rPr lang="en-US" altLang="ko-KR" sz="2500" dirty="0" smtClean="0"/>
              <a:t>’ </a:t>
            </a:r>
            <a:r>
              <a:rPr lang="ko-KR" altLang="en-US" sz="2500" dirty="0" smtClean="0"/>
              <a:t>맥</a:t>
            </a:r>
            <a:r>
              <a:rPr lang="en-US" altLang="ko-KR" sz="2500" dirty="0" smtClean="0"/>
              <a:t>OS</a:t>
            </a:r>
            <a:r>
              <a:rPr lang="ko-KR" altLang="en-US" sz="2500" dirty="0" smtClean="0"/>
              <a:t>는 초기비밀번호 없음</a:t>
            </a:r>
            <a:endParaRPr lang="en-US" altLang="ko-KR" sz="25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092724" y="3197912"/>
            <a:ext cx="5719354" cy="6897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08000" rIns="180000" bIns="108000" rtlCol="0" anchor="t" anchorCtr="0"/>
          <a:lstStyle/>
          <a:p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$ </a:t>
            </a:r>
            <a:r>
              <a:rPr lang="en-US" altLang="ko-KR" sz="1500" dirty="0" err="1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mysql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–u</a:t>
            </a:r>
            <a:r>
              <a:rPr lang="ko-KR" altLang="en-US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아이디 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–p</a:t>
            </a:r>
            <a:r>
              <a:rPr lang="ko-KR" altLang="en-US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비밀번호</a:t>
            </a:r>
            <a:endParaRPr lang="en-US" altLang="ko-KR" sz="1500" dirty="0" smtClean="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$ </a:t>
            </a:r>
            <a:r>
              <a:rPr lang="en-US" altLang="ko-KR" sz="1500" dirty="0" err="1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mysql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–h</a:t>
            </a:r>
            <a:r>
              <a:rPr lang="ko-KR" altLang="en-US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호스트주소 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–p</a:t>
            </a:r>
            <a:r>
              <a:rPr lang="ko-KR" altLang="en-US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포트번호 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-u</a:t>
            </a:r>
            <a:r>
              <a:rPr lang="ko-KR" altLang="en-US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아이디 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-p</a:t>
            </a:r>
            <a:r>
              <a:rPr lang="ko-KR" altLang="en-US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비밀번호</a:t>
            </a:r>
            <a:endParaRPr lang="ko-KR" altLang="en-US" sz="1500" dirty="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1088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MySQL Monitor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3660775"/>
          </a:xfrm>
        </p:spPr>
        <p:txBody>
          <a:bodyPr>
            <a:normAutofit/>
          </a:bodyPr>
          <a:lstStyle/>
          <a:p>
            <a:r>
              <a:rPr lang="ko-KR" altLang="en-US" sz="2500" dirty="0" smtClean="0"/>
              <a:t>데이터베이스 생성</a:t>
            </a:r>
            <a:endParaRPr lang="en-US" altLang="ko-KR" sz="2500" dirty="0" smtClean="0"/>
          </a:p>
          <a:p>
            <a:endParaRPr lang="en-US" altLang="ko-KR" sz="2500" dirty="0"/>
          </a:p>
          <a:p>
            <a:r>
              <a:rPr lang="ko-KR" altLang="en-US" sz="2500" dirty="0" smtClean="0"/>
              <a:t>데이터베이스 선택</a:t>
            </a:r>
            <a:endParaRPr lang="en-US" altLang="ko-KR" sz="2500" dirty="0" smtClean="0"/>
          </a:p>
          <a:p>
            <a:endParaRPr lang="en-US" altLang="ko-KR" sz="2500" dirty="0"/>
          </a:p>
          <a:p>
            <a:r>
              <a:rPr lang="ko-KR" altLang="en-US" sz="2500" dirty="0" smtClean="0"/>
              <a:t>테이블</a:t>
            </a:r>
            <a:r>
              <a:rPr lang="en-US" altLang="ko-KR" sz="2500" dirty="0" smtClean="0"/>
              <a:t> </a:t>
            </a:r>
            <a:r>
              <a:rPr lang="ko-KR" altLang="en-US" sz="2500" dirty="0" smtClean="0"/>
              <a:t>생성</a:t>
            </a:r>
            <a:endParaRPr lang="en-US" altLang="ko-KR" sz="25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6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092724" y="2291494"/>
            <a:ext cx="8077402" cy="4197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08000" rIns="180000" bIns="108000" rtlCol="0" anchor="t" anchorCtr="0"/>
          <a:lstStyle/>
          <a:p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CREATE DATABASE music CHARACTER SET utf8 COLLATE utf8_general_ci;</a:t>
            </a:r>
            <a:endParaRPr lang="ko-KR" altLang="en-US" sz="1500" dirty="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092724" y="3236239"/>
            <a:ext cx="8077402" cy="4197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08000" rIns="180000" bIns="108000" rtlCol="0" anchor="t" anchorCtr="0"/>
          <a:lstStyle/>
          <a:p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use music;</a:t>
            </a:r>
            <a:endParaRPr lang="ko-KR" altLang="en-US" sz="1500" dirty="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092724" y="4183798"/>
            <a:ext cx="8077402" cy="15986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08000" rIns="180000" bIns="108000" rtlCol="0" anchor="t" anchorCtr="0"/>
          <a:lstStyle/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CREATE TABLE `</a:t>
            </a:r>
            <a:r>
              <a:rPr lang="en-US" altLang="ko-KR" sz="15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favorite_music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` (</a:t>
            </a: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 `title` varchar(255) NOT NULL,</a:t>
            </a: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 `musician` varchar(20) NOT NULL,</a:t>
            </a: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 `duration` varchar(20) NOT NULL,</a:t>
            </a: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 `album` varchar(30) NOT NULL</a:t>
            </a: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) ENGINE=</a:t>
            </a:r>
            <a:r>
              <a:rPr lang="en-US" altLang="ko-KR" sz="15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innodb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;</a:t>
            </a:r>
            <a:endParaRPr lang="ko-KR" altLang="en-US" sz="1500" dirty="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7841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MySQL Monitor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3660775"/>
          </a:xfrm>
        </p:spPr>
        <p:txBody>
          <a:bodyPr>
            <a:normAutofit/>
          </a:bodyPr>
          <a:lstStyle/>
          <a:p>
            <a:r>
              <a:rPr lang="ko-KR" altLang="en-US" sz="2500" dirty="0" smtClean="0"/>
              <a:t>테이블에 데이터 추가</a:t>
            </a:r>
            <a:endParaRPr lang="en-US" altLang="ko-KR" sz="2500" dirty="0" smtClean="0"/>
          </a:p>
          <a:p>
            <a:endParaRPr lang="en-US" altLang="ko-KR" sz="2500" dirty="0"/>
          </a:p>
          <a:p>
            <a:endParaRPr lang="en-US" altLang="ko-KR" sz="2500" dirty="0" smtClean="0"/>
          </a:p>
          <a:p>
            <a:r>
              <a:rPr lang="ko-KR" altLang="en-US" sz="2500" dirty="0" smtClean="0"/>
              <a:t>입력된 데이터 조회</a:t>
            </a:r>
            <a:endParaRPr lang="en-US" altLang="ko-KR" sz="2500" dirty="0" smtClean="0"/>
          </a:p>
          <a:p>
            <a:endParaRPr lang="en-US" altLang="ko-KR" sz="2500" dirty="0"/>
          </a:p>
          <a:p>
            <a:endParaRPr lang="en-US" altLang="ko-KR" sz="2500" dirty="0" smtClean="0"/>
          </a:p>
          <a:p>
            <a:r>
              <a:rPr lang="ko-KR" altLang="en-US" sz="2500" dirty="0" smtClean="0"/>
              <a:t>종료</a:t>
            </a:r>
            <a:endParaRPr lang="en-US" altLang="ko-KR" sz="25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7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092724" y="2326330"/>
            <a:ext cx="8077402" cy="6486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08000" rIns="180000" bIns="108000" rtlCol="0" anchor="t" anchorCtr="0"/>
          <a:lstStyle/>
          <a:p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INSERT INTO </a:t>
            </a:r>
            <a:r>
              <a:rPr lang="en-US" altLang="ko-KR" sz="1500" dirty="0" err="1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favorite_music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(`</a:t>
            </a:r>
            <a:r>
              <a:rPr lang="en-US" altLang="ko-KR" sz="1500" dirty="0" err="1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title`,`musician`,`duration`,`album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`) VALUES (‘Chasing Pavements’,’</a:t>
            </a:r>
            <a:r>
              <a:rPr lang="ko-KR" altLang="en-US" sz="1500" dirty="0" err="1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아델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’,’3:30’,19);</a:t>
            </a:r>
            <a:endParaRPr lang="ko-KR" altLang="en-US" sz="1500" dirty="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092724" y="3744239"/>
            <a:ext cx="8077402" cy="4197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08000" rIns="180000" bIns="108000" rtlCol="0" anchor="t" anchorCtr="0"/>
          <a:lstStyle/>
          <a:p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SELECT * FROM </a:t>
            </a:r>
            <a:r>
              <a:rPr lang="en-US" altLang="ko-KR" sz="1500" dirty="0" err="1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favorite_music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;</a:t>
            </a:r>
            <a:endParaRPr lang="ko-KR" altLang="en-US" sz="1500" dirty="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092724" y="5090216"/>
            <a:ext cx="8077402" cy="4709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08000" rIns="180000" bIns="108000" rtlCol="0" anchor="t" anchorCtr="0"/>
          <a:lstStyle/>
          <a:p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exit;</a:t>
            </a:r>
            <a:endParaRPr lang="ko-KR" altLang="en-US" sz="1500" dirty="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5039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관리</a:t>
            </a:r>
            <a:r>
              <a:rPr lang="en-US" altLang="ko-KR" dirty="0"/>
              <a:t> </a:t>
            </a:r>
            <a:r>
              <a:rPr lang="en-US" altLang="ko-KR" dirty="0" smtClean="0"/>
              <a:t>- Database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0726"/>
          </a:xfrm>
        </p:spPr>
        <p:txBody>
          <a:bodyPr>
            <a:normAutofit/>
          </a:bodyPr>
          <a:lstStyle/>
          <a:p>
            <a:r>
              <a:rPr lang="en-US" altLang="ko-KR" sz="2500" dirty="0" smtClean="0"/>
              <a:t>Database</a:t>
            </a:r>
            <a:br>
              <a:rPr lang="en-US" altLang="ko-KR" sz="2500" dirty="0" smtClean="0"/>
            </a:br>
            <a:r>
              <a:rPr lang="ko-KR" altLang="en-US" sz="2000" dirty="0" smtClean="0"/>
              <a:t>데이터가 실질적으로 적재되는 테이블들을 분류하는 상위 개념</a:t>
            </a:r>
            <a:endParaRPr lang="en-US" altLang="ko-KR" sz="2500" dirty="0" smtClean="0"/>
          </a:p>
          <a:p>
            <a:r>
              <a:rPr lang="ko-KR" altLang="en-US" sz="2500" dirty="0" smtClean="0"/>
              <a:t>생성</a:t>
            </a:r>
            <a:endParaRPr lang="en-US" altLang="ko-KR" sz="2500" dirty="0"/>
          </a:p>
          <a:p>
            <a:endParaRPr lang="en-US" altLang="ko-KR" sz="2500" dirty="0" smtClean="0"/>
          </a:p>
          <a:p>
            <a:r>
              <a:rPr lang="ko-KR" altLang="en-US" sz="2500" dirty="0" smtClean="0"/>
              <a:t>삭제</a:t>
            </a:r>
            <a:endParaRPr lang="en-US" altLang="ko-KR" sz="2500" dirty="0" smtClean="0"/>
          </a:p>
          <a:p>
            <a:endParaRPr lang="en-US" altLang="ko-KR" sz="2500" dirty="0"/>
          </a:p>
          <a:p>
            <a:r>
              <a:rPr lang="ko-KR" altLang="en-US" sz="2500" dirty="0" smtClean="0"/>
              <a:t>열람</a:t>
            </a:r>
            <a:endParaRPr lang="en-US" altLang="ko-KR" sz="2500" dirty="0" smtClean="0"/>
          </a:p>
          <a:p>
            <a:endParaRPr lang="en-US" altLang="ko-KR" sz="2500" dirty="0"/>
          </a:p>
          <a:p>
            <a:r>
              <a:rPr lang="ko-KR" altLang="en-US" sz="2500" dirty="0" smtClean="0"/>
              <a:t>선택</a:t>
            </a:r>
            <a:endParaRPr lang="en-US" altLang="ko-KR" sz="25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8</a:t>
            </a:fld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092724" y="3043202"/>
            <a:ext cx="8765379" cy="4197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08000" rIns="180000" bIns="108000" rtlCol="0" anchor="t" anchorCtr="0"/>
          <a:lstStyle/>
          <a:p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CREATE DATABASE `</a:t>
            </a:r>
            <a:r>
              <a:rPr lang="ko-KR" altLang="en-US" sz="1500" dirty="0" err="1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데이터베이스명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` CHARACTER SET utf8 COLLATE utf8_general_ci;</a:t>
            </a:r>
            <a:endParaRPr lang="ko-KR" altLang="en-US" sz="1500" dirty="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092723" y="3990656"/>
            <a:ext cx="8765379" cy="4197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08000" rIns="180000" bIns="108000" rtlCol="0" anchor="t" anchorCtr="0"/>
          <a:lstStyle/>
          <a:p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DROP DATABASE `</a:t>
            </a:r>
            <a:r>
              <a:rPr lang="ko-KR" altLang="en-US" sz="1500" dirty="0" err="1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데이터베이스명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`;</a:t>
            </a:r>
            <a:endParaRPr lang="ko-KR" altLang="en-US" sz="1500" dirty="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92722" y="4938110"/>
            <a:ext cx="8765379" cy="4197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08000" rIns="180000" bIns="108000" rtlCol="0" anchor="t" anchorCtr="0"/>
          <a:lstStyle/>
          <a:p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SHOW DATABASES;</a:t>
            </a:r>
            <a:endParaRPr lang="ko-KR" altLang="en-US" sz="1500" dirty="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092721" y="5885564"/>
            <a:ext cx="8765379" cy="4197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08000" rIns="180000" bIns="108000" rtlCol="0" anchor="t" anchorCtr="0"/>
          <a:lstStyle/>
          <a:p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USE `</a:t>
            </a:r>
            <a:r>
              <a:rPr lang="ko-KR" altLang="en-US" sz="1500" dirty="0" err="1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데이터베이스명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`;</a:t>
            </a:r>
            <a:endParaRPr lang="ko-KR" altLang="en-US" sz="1500" dirty="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1569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관리</a:t>
            </a:r>
            <a:r>
              <a:rPr lang="en-US" altLang="ko-KR" dirty="0"/>
              <a:t> </a:t>
            </a:r>
            <a:r>
              <a:rPr lang="en-US" altLang="ko-KR" dirty="0" smtClean="0"/>
              <a:t>- Table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0726"/>
          </a:xfrm>
        </p:spPr>
        <p:txBody>
          <a:bodyPr>
            <a:normAutofit/>
          </a:bodyPr>
          <a:lstStyle/>
          <a:p>
            <a:r>
              <a:rPr lang="en-US" altLang="ko-KR" sz="2500" dirty="0" smtClean="0"/>
              <a:t>Table</a:t>
            </a:r>
            <a:br>
              <a:rPr lang="en-US" altLang="ko-KR" sz="2500" dirty="0" smtClean="0"/>
            </a:br>
            <a:r>
              <a:rPr lang="ko-KR" altLang="en-US" sz="2000" dirty="0" smtClean="0"/>
              <a:t>데이터가 실질적으로 저장되는 저장소</a:t>
            </a:r>
            <a:endParaRPr lang="en-US" altLang="ko-KR" sz="2500" dirty="0" smtClean="0"/>
          </a:p>
          <a:p>
            <a:r>
              <a:rPr lang="ko-KR" altLang="en-US" sz="2500" dirty="0" smtClean="0"/>
              <a:t>스키마</a:t>
            </a:r>
            <a:r>
              <a:rPr lang="en-US" altLang="ko-KR" sz="2500" dirty="0" smtClean="0"/>
              <a:t>(schema)</a:t>
            </a:r>
            <a:r>
              <a:rPr lang="ko-KR" altLang="en-US" sz="2500" dirty="0" smtClean="0"/>
              <a:t>란</a:t>
            </a:r>
            <a:r>
              <a:rPr lang="en-US" altLang="ko-KR" sz="2500" dirty="0" smtClean="0"/>
              <a:t>?</a:t>
            </a:r>
            <a:br>
              <a:rPr lang="en-US" altLang="ko-KR" sz="2500" dirty="0" smtClean="0"/>
            </a:br>
            <a:r>
              <a:rPr lang="ko-KR" altLang="en-US" sz="2000" dirty="0"/>
              <a:t>테이블에 적재될 데이터의 구조와 형식을 정의하는 </a:t>
            </a:r>
            <a:r>
              <a:rPr lang="ko-KR" altLang="en-US" sz="2000" dirty="0" smtClean="0"/>
              <a:t>것</a:t>
            </a:r>
            <a:endParaRPr lang="en-US" altLang="ko-KR" sz="2500" dirty="0" smtClean="0"/>
          </a:p>
          <a:p>
            <a:r>
              <a:rPr lang="ko-KR" altLang="en-US" sz="2500" dirty="0" smtClean="0"/>
              <a:t>테이블 생성</a:t>
            </a:r>
            <a:endParaRPr lang="en-US" altLang="ko-KR" sz="2500" dirty="0" smtClean="0"/>
          </a:p>
          <a:p>
            <a:endParaRPr lang="en-US" altLang="ko-KR" sz="25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9</a:t>
            </a:fld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092725" y="3805201"/>
            <a:ext cx="5048092" cy="20817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08000" rIns="180000" bIns="108000" rtlCol="0" anchor="t" anchorCtr="0"/>
          <a:lstStyle/>
          <a:p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CREATE TABLE </a:t>
            </a:r>
            <a:r>
              <a:rPr lang="en-US" altLang="ko-KR" sz="1500" dirty="0" err="1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table_name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(</a:t>
            </a:r>
          </a:p>
          <a:p>
            <a:r>
              <a:rPr lang="ko-KR" altLang="en-US" sz="1500" dirty="0" err="1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칼럼명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1 </a:t>
            </a:r>
            <a:r>
              <a:rPr lang="en-US" altLang="ko-KR" sz="1500" dirty="0" err="1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data_type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</a:p>
          <a:p>
            <a:r>
              <a:rPr lang="ko-KR" altLang="en-US" sz="1500" dirty="0" err="1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칼럼명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2 </a:t>
            </a:r>
            <a:r>
              <a:rPr lang="en-US" altLang="ko-KR" sz="1500" dirty="0" err="1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data_type</a:t>
            </a:r>
            <a:endParaRPr lang="en-US" altLang="ko-KR" sz="1500" dirty="0" smtClean="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);</a:t>
            </a:r>
            <a:endParaRPr lang="ko-KR" altLang="en-US" sz="1500" dirty="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305708" y="3805201"/>
            <a:ext cx="5048092" cy="20817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08000" rIns="180000" bIns="108000" rtlCol="0" anchor="t" anchorCtr="0"/>
          <a:lstStyle/>
          <a:p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CREATE TABLE `student` (</a:t>
            </a:r>
          </a:p>
          <a:p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`id` </a:t>
            </a:r>
            <a:r>
              <a:rPr lang="en-US" altLang="ko-KR" sz="1500" dirty="0" err="1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tinyint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NOT NULL,</a:t>
            </a:r>
          </a:p>
          <a:p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`name` char(4) NOT NULL,</a:t>
            </a:r>
          </a:p>
          <a:p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`gender` </a:t>
            </a:r>
            <a:r>
              <a:rPr lang="en-US" altLang="ko-KR" sz="1500" dirty="0" err="1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enum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(‘</a:t>
            </a:r>
            <a:r>
              <a:rPr lang="ko-KR" altLang="en-US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남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’,’</a:t>
            </a:r>
            <a:r>
              <a:rPr lang="ko-KR" altLang="en-US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여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’) NOT NULL,</a:t>
            </a:r>
          </a:p>
          <a:p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`address` varchar(50) NOT NULL,</a:t>
            </a:r>
          </a:p>
          <a:p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`birthday` </a:t>
            </a:r>
            <a:r>
              <a:rPr lang="en-US" altLang="ko-KR" sz="1500" dirty="0" err="1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datetime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NOT NULL,</a:t>
            </a:r>
          </a:p>
          <a:p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PRIMARY KEY (`id`)</a:t>
            </a:r>
          </a:p>
          <a:p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);</a:t>
            </a:r>
            <a:endParaRPr lang="ko-KR" altLang="en-US" sz="1500" dirty="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4217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1410</TotalTime>
  <Words>1105</Words>
  <Application>Microsoft Office PowerPoint</Application>
  <PresentationFormat>와이드스크린</PresentationFormat>
  <Paragraphs>268</Paragraphs>
  <Slides>20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4" baseType="lpstr">
      <vt:lpstr>맑은 고딕</vt:lpstr>
      <vt:lpstr>Arial</vt:lpstr>
      <vt:lpstr>DejaVu Sans Mono</vt:lpstr>
      <vt:lpstr>Office 테마</vt:lpstr>
      <vt:lpstr>데이터베이스의 이해</vt:lpstr>
      <vt:lpstr>PowerPoint 프레젠테이션</vt:lpstr>
      <vt:lpstr>데이터베이스와 MySQL</vt:lpstr>
      <vt:lpstr>MySQL 설치</vt:lpstr>
      <vt:lpstr>MySQL Monitor</vt:lpstr>
      <vt:lpstr>MySQL Monitor</vt:lpstr>
      <vt:lpstr>MySQL Monitor</vt:lpstr>
      <vt:lpstr>데이터 관리 - Database</vt:lpstr>
      <vt:lpstr>데이터 관리 - Table</vt:lpstr>
      <vt:lpstr>데이터 관리 - Table</vt:lpstr>
      <vt:lpstr>데이터 관리 - Table</vt:lpstr>
      <vt:lpstr>데이터 관리 - Table</vt:lpstr>
      <vt:lpstr>데이터 관리 - Table</vt:lpstr>
      <vt:lpstr>데이터 관리 - Table</vt:lpstr>
      <vt:lpstr>데이터 관리 - Table</vt:lpstr>
      <vt:lpstr>데이터 관리 - Table</vt:lpstr>
      <vt:lpstr>데이터 관리 - Table</vt:lpstr>
      <vt:lpstr>데이터 관리 - Table</vt:lpstr>
      <vt:lpstr>References</vt:lpstr>
      <vt:lpstr>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e</dc:title>
  <dc:creator>Spike</dc:creator>
  <cp:lastModifiedBy>BISE</cp:lastModifiedBy>
  <cp:revision>65</cp:revision>
  <cp:lastPrinted>2014-09-10T07:10:43Z</cp:lastPrinted>
  <dcterms:created xsi:type="dcterms:W3CDTF">2014-09-03T03:41:48Z</dcterms:created>
  <dcterms:modified xsi:type="dcterms:W3CDTF">2016-02-01T09:02:58Z</dcterms:modified>
</cp:coreProperties>
</file>