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7" r:id="rId15"/>
    <p:sldId id="271" r:id="rId16"/>
    <p:sldId id="274" r:id="rId17"/>
    <p:sldId id="267" r:id="rId18"/>
    <p:sldId id="273" r:id="rId19"/>
    <p:sldId id="272" r:id="rId20"/>
    <p:sldId id="278" r:id="rId21"/>
    <p:sldId id="280" r:id="rId22"/>
    <p:sldId id="281" r:id="rId23"/>
    <p:sldId id="276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8246" autoAdjust="0"/>
  </p:normalViewPr>
  <p:slideViewPr>
    <p:cSldViewPr>
      <p:cViewPr varScale="1">
        <p:scale>
          <a:sx n="86" d="100"/>
          <a:sy n="86" d="100"/>
        </p:scale>
        <p:origin x="30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9A6-F6FA-4428-8972-AABEFB666F15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0A75-E42D-4F1E-948F-21B622450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https://en.wikipedia.org/wiki/Netpbm_format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0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COP: center of projection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1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2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Computer Graphics</a:t>
            </a:r>
            <a:br>
              <a:rPr lang="en-US" altLang="zh-TW" b="1" dirty="0"/>
            </a:br>
            <a:r>
              <a:rPr lang="en-US" altLang="zh-TW" dirty="0"/>
              <a:t>Ray </a:t>
            </a:r>
            <a:r>
              <a:rPr lang="en-US" altLang="zh-TW" dirty="0" smtClean="0"/>
              <a:t>tracing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Step 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800" dirty="0">
                <a:latin typeface="Consolas" panose="020B0609020204030204" pitchFamily="49" charset="0"/>
              </a:rPr>
              <a:t>file 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(int i = 0; i &lt; width; i++)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r = float(</a:t>
            </a:r>
            <a:r>
              <a:rPr lang="en-US" altLang="zh-TW" sz="1800" dirty="0" err="1"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g = float(j) / float(height);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b = 0.2;</a:t>
            </a:r>
          </a:p>
          <a:p>
            <a:pPr marL="0" indent="0">
              <a:buNone/>
            </a:pPr>
            <a:endParaRPr lang="zh-TW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file </a:t>
            </a:r>
            <a:r>
              <a:rPr lang="en-US" altLang="zh-TW" sz="1800" dirty="0">
                <a:latin typeface="Consolas" panose="020B0609020204030204" pitchFamily="49" charset="0"/>
              </a:rPr>
              <a:t>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(r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(g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Primary </a:t>
            </a:r>
            <a:r>
              <a:rPr lang="en-US" altLang="zh-TW" dirty="0" smtClean="0"/>
              <a:t>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600" dirty="0" smtClean="0">
                <a:latin typeface="Consolas" panose="020B0609020204030204" pitchFamily="49" charset="0"/>
              </a:rPr>
              <a:t>vec3 lower_left_corner(-2, -1, -1);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vec3 origin(0, 0, 0);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</a:t>
            </a:r>
            <a:r>
              <a:rPr lang="en-US" altLang="zh-TW" sz="1600" dirty="0" smtClean="0">
                <a:latin typeface="Consolas" panose="020B0609020204030204" pitchFamily="49" charset="0"/>
              </a:rPr>
              <a:t>horizontal(4, </a:t>
            </a:r>
            <a:r>
              <a:rPr lang="en-US" altLang="zh-TW" sz="1600" dirty="0">
                <a:latin typeface="Consolas" panose="020B0609020204030204" pitchFamily="49" charset="0"/>
              </a:rPr>
              <a:t>0, 0);</a:t>
            </a:r>
            <a:endParaRPr lang="pt-BR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</a:t>
            </a:r>
            <a:r>
              <a:rPr lang="en-US" altLang="zh-TW" sz="1600" dirty="0" smtClean="0">
                <a:latin typeface="Consolas" panose="020B0609020204030204" pitchFamily="49" charset="0"/>
              </a:rPr>
              <a:t>vertical(0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</a:rPr>
              <a:t>2, </a:t>
            </a:r>
            <a:r>
              <a:rPr lang="en-US" altLang="zh-TW" sz="1600" dirty="0">
                <a:latin typeface="Consolas" panose="020B0609020204030204" pitchFamily="49" charset="0"/>
              </a:rPr>
              <a:t>0</a:t>
            </a:r>
            <a:r>
              <a:rPr lang="en-US" altLang="zh-TW" sz="1600" dirty="0" smtClean="0">
                <a:latin typeface="Consolas" panose="020B0609020204030204" pitchFamily="49" charset="0"/>
              </a:rPr>
              <a:t>);</a:t>
            </a:r>
            <a:endParaRPr lang="pt-BR" altLang="zh-TW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600" dirty="0" smtClean="0">
                <a:latin typeface="Consolas" panose="020B0609020204030204" pitchFamily="49" charset="0"/>
              </a:rPr>
              <a:t>file </a:t>
            </a:r>
            <a:r>
              <a:rPr lang="pt-BR" altLang="zh-TW" sz="1600" dirty="0">
                <a:latin typeface="Consolas" panose="020B0609020204030204" pitchFamily="49" charset="0"/>
              </a:rPr>
              <a:t>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for (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600" dirty="0" smtClean="0">
                <a:latin typeface="Consolas" panose="020B0609020204030204" pitchFamily="49" charset="0"/>
              </a:rPr>
              <a:t>    for </a:t>
            </a:r>
            <a:r>
              <a:rPr lang="nn-NO" altLang="zh-TW" sz="1600" dirty="0">
                <a:latin typeface="Consolas" panose="020B0609020204030204" pitchFamily="49" charset="0"/>
              </a:rPr>
              <a:t>(int i = 0; i &lt; width; i++) </a:t>
            </a:r>
            <a:r>
              <a:rPr lang="nn-NO" altLang="zh-TW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altLang="zh-TW" sz="1600" dirty="0"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 </a:t>
            </a:r>
            <a:r>
              <a:rPr lang="nn-NO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nn-NO" altLang="zh-TW" sz="1600" dirty="0" smtClean="0">
                <a:latin typeface="Consolas" panose="020B0609020204030204" pitchFamily="49" charset="0"/>
              </a:rPr>
              <a:t> = float(i) / float(width);</a:t>
            </a:r>
          </a:p>
          <a:p>
            <a:pPr marL="0" indent="0">
              <a:buNone/>
            </a:pPr>
            <a:r>
              <a:rPr lang="nn-NO" altLang="zh-TW" sz="1600" dirty="0" smtClean="0">
                <a:latin typeface="Consolas" panose="020B0609020204030204" pitchFamily="49" charset="0"/>
              </a:rPr>
              <a:t>	float </a:t>
            </a:r>
            <a:r>
              <a:rPr lang="nn-NO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nn-NO" altLang="zh-TW" sz="1600" dirty="0" smtClean="0"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latin typeface="Consolas" panose="020B0609020204030204" pitchFamily="49" charset="0"/>
              </a:rPr>
              <a:t>= 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float(j) </a:t>
            </a:r>
            <a:r>
              <a:rPr lang="nn-NO" altLang="zh-TW" sz="1600" dirty="0">
                <a:latin typeface="Consolas" panose="020B0609020204030204" pitchFamily="49" charset="0"/>
              </a:rPr>
              <a:t>/ 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float(height);</a:t>
            </a:r>
            <a:r>
              <a:rPr lang="en-US" altLang="zh-TW" sz="1600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</a:rPr>
              <a:t>ray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600" dirty="0" smtClean="0">
                <a:latin typeface="Consolas" panose="020B0609020204030204" pitchFamily="49" charset="0"/>
              </a:rPr>
              <a:t>(origin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lower_left_corner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altLang="zh-TW" sz="1600" dirty="0" smtClean="0">
                <a:latin typeface="Consolas" panose="020B0609020204030204" pitchFamily="49" charset="0"/>
              </a:rPr>
              <a:t>*horizontal +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1600" dirty="0" smtClean="0">
                <a:latin typeface="Consolas" panose="020B0609020204030204" pitchFamily="49" charset="0"/>
              </a:rPr>
              <a:t>*vertical);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</a:rPr>
              <a:t>vec3 color = color(r);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        file </a:t>
            </a:r>
            <a:r>
              <a:rPr lang="en-US" altLang="zh-TW" sz="1600" dirty="0">
                <a:latin typeface="Consolas" panose="020B0609020204030204" pitchFamily="49" charset="0"/>
              </a:rPr>
              <a:t>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(color[0]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 " 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(color[1] 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 " 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(color[2]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"\n";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    }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Simple skybox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0.5*(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30879"/>
              </p:ext>
            </p:extLst>
          </p:nvPr>
        </p:nvGraphicFramePr>
        <p:xfrm>
          <a:off x="2725936" y="4290173"/>
          <a:ext cx="3692128" cy="184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5936" y="4290173"/>
                        <a:ext cx="3692128" cy="184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7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Sphere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vec3 center</a:t>
                </a:r>
              </a:p>
              <a:p>
                <a:r>
                  <a:rPr lang="en-US" altLang="zh-TW" dirty="0" smtClean="0"/>
                  <a:t>float radius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𝑑𝑜𝑡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=0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5796136" y="1700808"/>
            <a:ext cx="2232248" cy="230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876256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>
            <a:off x="6897347" y="2802019"/>
            <a:ext cx="843005" cy="8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Sphere Intersection</a:t>
            </a:r>
            <a:endParaRPr lang="zh-TW" altLang="en-US" dirty="0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652588"/>
            <a:ext cx="33432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357438"/>
            <a:ext cx="4029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043238"/>
            <a:ext cx="27146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43313"/>
            <a:ext cx="69913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357813"/>
            <a:ext cx="2190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bool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if (</a:t>
            </a:r>
            <a:r>
              <a:rPr lang="en-US" altLang="zh-TW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(vec3(0, 0, -1), 0.5, r)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return vec3(1, 0, 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60%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2476"/>
              </p:ext>
            </p:extLst>
          </p:nvPr>
        </p:nvGraphicFramePr>
        <p:xfrm>
          <a:off x="2915816" y="2996952"/>
          <a:ext cx="3188072" cy="159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2996952"/>
                        <a:ext cx="3188072" cy="159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Surface normal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4" y="2420888"/>
            <a:ext cx="2438400" cy="2438400"/>
          </a:xfrm>
        </p:spPr>
      </p:pic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899592" y="1561772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Normal</a:t>
            </a:r>
          </a:p>
          <a:p>
            <a:pPr marL="400050" lvl="1" indent="0">
              <a:buNone/>
            </a:pPr>
            <a:r>
              <a:rPr lang="en-US" altLang="zh-TW" dirty="0" smtClean="0"/>
              <a:t>A vector that is perpendicular to the </a:t>
            </a:r>
            <a:r>
              <a:rPr lang="en-US" altLang="zh-TW" dirty="0" smtClean="0"/>
              <a:t>surface.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7625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>
            <a:off x="6897347" y="3594107"/>
            <a:ext cx="1563085" cy="149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498869" y="44182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60232" y="3640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40352" y="51062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P-C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float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…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 smtClean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return 0.5*vec3(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N.x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N.z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59718"/>
              </p:ext>
            </p:extLst>
          </p:nvPr>
        </p:nvGraphicFramePr>
        <p:xfrm>
          <a:off x="5292080" y="2132856"/>
          <a:ext cx="27363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080" y="2132856"/>
                        <a:ext cx="27363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 </a:t>
            </a:r>
            <a:r>
              <a:rPr lang="en-US" altLang="zh-TW" dirty="0" smtClean="0"/>
              <a:t>light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ec3 </a:t>
            </a:r>
            <a:r>
              <a:rPr lang="en-US" altLang="zh-TW" dirty="0" err="1" smtClean="0"/>
              <a:t>pointlight</a:t>
            </a:r>
            <a:r>
              <a:rPr lang="en-US" altLang="zh-TW" dirty="0" smtClean="0"/>
              <a:t>(1, 1, 0)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5076056" y="2492896"/>
            <a:ext cx="288032" cy="28803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364088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588224" y="45091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628596" y="3284984"/>
            <a:ext cx="31636" cy="1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5724128" y="3356992"/>
            <a:ext cx="895732" cy="118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84374" y="29354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4068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208" y="48124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8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Image-ppm</a:t>
            </a:r>
          </a:p>
          <a:p>
            <a:r>
              <a:rPr lang="en-US" altLang="zh-TW" dirty="0" smtClean="0"/>
              <a:t>Vec3 class</a:t>
            </a:r>
          </a:p>
          <a:p>
            <a:r>
              <a:rPr lang="en-US" altLang="zh-TW" dirty="0" smtClean="0"/>
              <a:t>Ray class</a:t>
            </a:r>
          </a:p>
          <a:p>
            <a:r>
              <a:rPr lang="en-US" altLang="zh-TW" dirty="0" smtClean="0"/>
              <a:t>Primary ray</a:t>
            </a:r>
          </a:p>
          <a:p>
            <a:r>
              <a:rPr lang="en-US" altLang="zh-TW" dirty="0" smtClean="0"/>
              <a:t>Sphere</a:t>
            </a:r>
          </a:p>
          <a:p>
            <a:r>
              <a:rPr lang="en-US" altLang="zh-TW" dirty="0" smtClean="0"/>
              <a:t>Point light and diffuse shading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diffuse Surface</a:t>
            </a:r>
            <a:endParaRPr lang="zh-TW" altLang="en-US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150018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1213644" y="2253456"/>
            <a:ext cx="1714500" cy="158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15009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178673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0724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21493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 flipH="1">
            <a:off x="4606926" y="1931987"/>
            <a:ext cx="1358900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6200000" flipH="1">
            <a:off x="48934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6200000" flipH="1">
            <a:off x="517921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H="1">
            <a:off x="54649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 flipH="1" flipV="1">
            <a:off x="5751513" y="2217738"/>
            <a:ext cx="1785937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文字方塊 32"/>
          <p:cNvSpPr txBox="1">
            <a:spLocks noChangeArrowheads="1"/>
          </p:cNvSpPr>
          <p:nvPr/>
        </p:nvSpPr>
        <p:spPr bwMode="auto">
          <a:xfrm>
            <a:off x="2357438" y="318135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000750" y="3252788"/>
            <a:ext cx="357188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43188" y="325278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文字方塊 36"/>
          <p:cNvSpPr txBox="1">
            <a:spLocks noChangeArrowheads="1"/>
          </p:cNvSpPr>
          <p:nvPr/>
        </p:nvSpPr>
        <p:spPr bwMode="auto">
          <a:xfrm>
            <a:off x="2357438" y="175260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643188" y="182403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文字方塊 38"/>
          <p:cNvSpPr txBox="1">
            <a:spLocks noChangeArrowheads="1"/>
          </p:cNvSpPr>
          <p:nvPr/>
        </p:nvSpPr>
        <p:spPr bwMode="auto">
          <a:xfrm rot="-2121425">
            <a:off x="5102225" y="207168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rot="19478575">
            <a:off x="5327650" y="2181225"/>
            <a:ext cx="3571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文字方塊 42"/>
          <p:cNvSpPr txBox="1">
            <a:spLocks noChangeArrowheads="1"/>
          </p:cNvSpPr>
          <p:nvPr/>
        </p:nvSpPr>
        <p:spPr bwMode="auto">
          <a:xfrm>
            <a:off x="5715000" y="321468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d/cos</a:t>
            </a: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2" name="文字方塊 43"/>
          <p:cNvSpPr txBox="1">
            <a:spLocks noChangeArrowheads="1"/>
          </p:cNvSpPr>
          <p:nvPr/>
        </p:nvSpPr>
        <p:spPr bwMode="auto">
          <a:xfrm>
            <a:off x="6215063" y="2433638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3" name="文字方塊 44"/>
          <p:cNvSpPr txBox="1">
            <a:spLocks noChangeArrowheads="1"/>
          </p:cNvSpPr>
          <p:nvPr/>
        </p:nvSpPr>
        <p:spPr bwMode="auto">
          <a:xfrm>
            <a:off x="571500" y="3252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length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428625" y="392906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intensity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7" name="文字方塊 46"/>
          <p:cNvSpPr txBox="1">
            <a:spLocks noChangeArrowheads="1"/>
          </p:cNvSpPr>
          <p:nvPr/>
        </p:nvSpPr>
        <p:spPr bwMode="auto">
          <a:xfrm>
            <a:off x="2357438" y="392906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1/d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572125" y="3929063"/>
            <a:ext cx="1357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cos</a:t>
            </a:r>
            <a:r>
              <a:rPr lang="el-GR" altLang="zh-TW" sz="2400">
                <a:latin typeface="Times New Roman" pitchFamily="18" charset="0"/>
              </a:rPr>
              <a:t>θ</a:t>
            </a:r>
            <a:r>
              <a:rPr lang="en-US" altLang="zh-TW" sz="2400">
                <a:latin typeface="Times New Roman" pitchFamily="18" charset="0"/>
              </a:rPr>
              <a:t> / d</a:t>
            </a:r>
            <a:endParaRPr lang="zh-TW" altLang="en-US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>
                <a:spLocks noChangeArrowheads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marL="0" lvl="1">
                  <a:spcBef>
                    <a:spcPct val="0"/>
                  </a:spcBef>
                  <a:buNone/>
                </a:pPr>
                <a:r>
                  <a:rPr lang="en-US" altLang="zh-TW" sz="2400" dirty="0">
                    <a:latin typeface="Times New Roman" pitchFamily="18" charset="0"/>
                    <a:ea typeface="ＭＳ Ｐゴシック" pitchFamily="34" charset="-128"/>
                  </a:rPr>
                  <a:t>Reflected light ~cos </a:t>
                </a:r>
                <a:r>
                  <a:rPr lang="en-US" altLang="zh-TW" sz="2400" dirty="0" smtClean="0">
                    <a:latin typeface="Symbol" charset="2"/>
                    <a:ea typeface="ＭＳ Ｐゴシック" pitchFamily="34" charset="-128"/>
                  </a:rPr>
                  <a:t>q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𝑑𝑜𝑡</m:t>
                    </m:r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altLang="zh-TW" sz="2400" baseline="-25000" dirty="0">
                  <a:latin typeface="Consolas" panose="020B0609020204030204" pitchFamily="49" charset="0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blipFill>
                <a:blip r:embed="rId2"/>
                <a:stretch>
                  <a:fillRect l="-1989" t="-1205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𝐿𝑖𝑔h𝑡𝑛𝑒𝑠𝑠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blipFill>
                <a:blip r:embed="rId3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643688" y="5949280"/>
            <a:ext cx="18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 and L must be unit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7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float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…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 smtClean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vec3 L = …;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vec3 I =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vec3(1, 1, 1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);//intensity of </a:t>
            </a:r>
            <a:r>
              <a:rPr lang="en-US" altLang="zh-TW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lightsource</a:t>
            </a:r>
            <a:endParaRPr lang="en-US" altLang="zh-TW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return I * …  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(-1</a:t>
            </a:r>
            <a:r>
              <a:rPr lang="en-US" altLang="zh-TW" dirty="0" smtClean="0"/>
              <a:t>, 1, 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4420" y="361485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(1, 1, 0)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63888" y="37170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(0, 0, 0)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97425"/>
              </p:ext>
            </p:extLst>
          </p:nvPr>
        </p:nvGraphicFramePr>
        <p:xfrm>
          <a:off x="521928" y="2319922"/>
          <a:ext cx="2473176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28" y="2319922"/>
                        <a:ext cx="2473176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233641"/>
              </p:ext>
            </p:extLst>
          </p:nvPr>
        </p:nvGraphicFramePr>
        <p:xfrm>
          <a:off x="6121332" y="2287892"/>
          <a:ext cx="2517959" cy="125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Image" r:id="rId5" imgW="5079240" imgH="2539440" progId="Photoshop.Image.16">
                  <p:embed/>
                </p:oleObj>
              </mc:Choice>
              <mc:Fallback>
                <p:oleObj name="Image" r:id="rId5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332" y="2287892"/>
                        <a:ext cx="2517959" cy="125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41854"/>
              </p:ext>
            </p:extLst>
          </p:nvPr>
        </p:nvGraphicFramePr>
        <p:xfrm>
          <a:off x="3275856" y="2319922"/>
          <a:ext cx="2473175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Image" r:id="rId7" imgW="5079240" imgH="2539440" progId="Photoshop.Image.16">
                  <p:embed/>
                </p:oleObj>
              </mc:Choice>
              <mc:Fallback>
                <p:oleObj name="Image" r:id="rId7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2319922"/>
                        <a:ext cx="2473175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sphere</a:t>
            </a:r>
          </a:p>
          <a:p>
            <a:endParaRPr lang="en-US" altLang="zh-TW" dirty="0"/>
          </a:p>
          <a:p>
            <a:r>
              <a:rPr lang="en-US" altLang="zh-TW" dirty="0" smtClean="0"/>
              <a:t>Ray-plane intersection, or ….</a:t>
            </a:r>
          </a:p>
          <a:p>
            <a:endParaRPr lang="en-US" altLang="zh-TW" dirty="0"/>
          </a:p>
          <a:p>
            <a:r>
              <a:rPr lang="en-US" altLang="zh-TW" dirty="0" smtClean="0"/>
              <a:t>Antialiasing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Chapter 4 in Fundamentals </a:t>
            </a:r>
            <a:r>
              <a:rPr lang="en-US" altLang="zh-TW" dirty="0"/>
              <a:t>of Computer Graphics, 4/e.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ppm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52638"/>
            <a:ext cx="81724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width = 200;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height = 100;</a:t>
            </a:r>
          </a:p>
          <a:p>
            <a:pPr marL="0" indent="0">
              <a:buNone/>
            </a:pP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file;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file.open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ray.ppm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::out);</a:t>
            </a:r>
          </a:p>
          <a:p>
            <a:pPr marL="0" indent="0">
              <a:buNone/>
            </a:pP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pt-BR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&lt;&lt; "</a:t>
            </a:r>
            <a:r>
              <a:rPr lang="pt-BR" altLang="zh-TW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r>
              <a:rPr lang="pt-BR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\n" &lt;&lt; </a:t>
            </a:r>
            <a:r>
              <a:rPr lang="pt-BR" altLang="zh-TW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BR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 " &lt;&lt; </a:t>
            </a:r>
            <a:r>
              <a:rPr lang="pt-BR" altLang="zh-TW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pt-BR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"\n</a:t>
            </a:r>
            <a:r>
              <a:rPr lang="pt-BR" altLang="zh-TW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pt-BR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\n";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nn-NO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(int i = 0; i &lt; width; i++) 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r = float(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g = float(j) / float(height);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b = 0.2;</a:t>
            </a:r>
          </a:p>
          <a:p>
            <a:pPr marL="0" indent="0">
              <a:buNone/>
            </a:pP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file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(r * 255) &lt;&lt; " " &lt;&lt;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(g * 255) &lt;&lt; " " &lt;&lt;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33773"/>
              </p:ext>
            </p:extLst>
          </p:nvPr>
        </p:nvGraphicFramePr>
        <p:xfrm>
          <a:off x="5508104" y="1052736"/>
          <a:ext cx="254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4" imgW="2539440" imgH="1269720" progId="Photoshop.Image.16">
                  <p:embed/>
                </p:oleObj>
              </mc:Choice>
              <mc:Fallback>
                <p:oleObj name="Image" r:id="rId4" imgW="2539440" imgH="1269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104" y="1052736"/>
                        <a:ext cx="254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Vec3 for (x, y, z), (r, g, b), …</a:t>
            </a:r>
          </a:p>
          <a:p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vec3 + vec3, vec3 – vec3</a:t>
            </a:r>
          </a:p>
          <a:p>
            <a:pPr lvl="1"/>
            <a:r>
              <a:rPr lang="en-US" altLang="zh-TW" dirty="0" smtClean="0"/>
              <a:t>scalar * vec3</a:t>
            </a:r>
          </a:p>
          <a:p>
            <a:pPr lvl="1"/>
            <a:r>
              <a:rPr lang="en-US" altLang="zh-TW" dirty="0" smtClean="0"/>
              <a:t>dot, cross</a:t>
            </a:r>
          </a:p>
          <a:p>
            <a:pPr lvl="1"/>
            <a:r>
              <a:rPr lang="en-US" altLang="zh-TW" dirty="0" smtClean="0"/>
              <a:t>Length, </a:t>
            </a:r>
            <a:r>
              <a:rPr lang="en-US" altLang="zh-TW" dirty="0" err="1" smtClean="0"/>
              <a:t>unit_vector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44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vec3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vec3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vec3(float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e0, float e1, float e2) { e[0] = e0; e[1] = e1; e[2] = e2;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x()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y()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z()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r>
              <a:rPr lang="pt-B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pt-B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r() const { return e[0];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b()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length()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(e[0] * e[0] + e[1] * e[1] + e[2] * e[2]);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squared_length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 * e[0] + e[1] * e[1] + e[2] * e[2];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e[3];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float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</a:t>
            </a:r>
            <a:r>
              <a:rPr lang="fr-F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</a:t>
            </a:r>
            <a:r>
              <a:rPr lang="fr-F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(vec3 v)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7484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7484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072188" y="3644900"/>
            <a:ext cx="285750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" name="直線單箭頭接點 4"/>
          <p:cNvCxnSpPr>
            <a:stCxn id="4" idx="5"/>
          </p:cNvCxnSpPr>
          <p:nvPr/>
        </p:nvCxnSpPr>
        <p:spPr>
          <a:xfrm rot="16200000" flipH="1">
            <a:off x="6209507" y="3994944"/>
            <a:ext cx="969962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6786563" y="40719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文字方塊 9"/>
          <p:cNvSpPr txBox="1">
            <a:spLocks noChangeArrowheads="1"/>
          </p:cNvSpPr>
          <p:nvPr/>
        </p:nvSpPr>
        <p:spPr bwMode="auto">
          <a:xfrm>
            <a:off x="5929313" y="378618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O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716016" y="1844824"/>
            <a:ext cx="3672408" cy="4680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3083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668344" y="4857750"/>
            <a:ext cx="720080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8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ifndef</a:t>
            </a:r>
            <a:r>
              <a:rPr lang="en-US" altLang="zh-TW" dirty="0">
                <a:latin typeface="Consolas" panose="020B0609020204030204" pitchFamily="49" charset="0"/>
              </a:rPr>
              <a:t>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#define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#include "vec3.h"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class ray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ray() {}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a,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b) { O = a; D = b; } 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origin()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   { return O;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direction()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{ return D;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point_at_parameter</a:t>
            </a:r>
            <a:r>
              <a:rPr lang="en-US" altLang="zh-TW" dirty="0">
                <a:latin typeface="Consolas" panose="020B0609020204030204" pitchFamily="49" charset="0"/>
              </a:rPr>
              <a:t>(float t)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{ </a:t>
            </a:r>
            <a:r>
              <a:rPr lang="en-US" altLang="zh-TW" dirty="0" smtClean="0">
                <a:latin typeface="Consolas" panose="020B0609020204030204" pitchFamily="49" charset="0"/>
              </a:rPr>
              <a:t>… }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endif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Camera (Primary Ray)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zh-TW" dirty="0" smtClean="0"/>
              <a:t>Ray</a:t>
            </a:r>
          </a:p>
          <a:p>
            <a:pPr lvl="1"/>
            <a:r>
              <a:rPr lang="en-US" altLang="zh-TW" dirty="0" smtClean="0"/>
              <a:t>Origin point</a:t>
            </a:r>
          </a:p>
          <a:p>
            <a:pPr lvl="1"/>
            <a:r>
              <a:rPr lang="en-US" altLang="zh-TW" dirty="0" smtClean="0"/>
              <a:t>Direction</a:t>
            </a:r>
          </a:p>
          <a:p>
            <a:r>
              <a:rPr lang="en-US" altLang="zh-TW" dirty="0" smtClean="0"/>
              <a:t>Camera</a:t>
            </a:r>
          </a:p>
          <a:p>
            <a:pPr lvl="1"/>
            <a:r>
              <a:rPr lang="en-US" altLang="zh-TW" dirty="0" smtClean="0"/>
              <a:t>COP</a:t>
            </a:r>
          </a:p>
          <a:p>
            <a:pPr lvl="1"/>
            <a:r>
              <a:rPr lang="en-US" altLang="zh-TW" dirty="0" smtClean="0"/>
              <a:t>Projection plane</a:t>
            </a:r>
          </a:p>
          <a:p>
            <a:r>
              <a:rPr lang="en-US" altLang="zh-TW" dirty="0" smtClean="0"/>
              <a:t>Image size</a:t>
            </a:r>
          </a:p>
          <a:p>
            <a:pPr lvl="1"/>
            <a:r>
              <a:rPr lang="en-US" altLang="zh-TW" dirty="0" smtClean="0"/>
              <a:t>Ex: 200x100 pixe</a:t>
            </a:r>
            <a:r>
              <a:rPr lang="en-US" altLang="zh-TW" dirty="0"/>
              <a:t>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4" descr="an13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5052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48124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(0, 0, 0)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7904" y="40779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(-2, -1, -1)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9912" y="30706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(-2, 1, 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84168" y="46203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(2, -1, -1)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92080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327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(u, 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3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1258</Words>
  <Application>Microsoft Office PowerPoint</Application>
  <PresentationFormat>如螢幕大小 (4:3)</PresentationFormat>
  <Paragraphs>248</Paragraphs>
  <Slides>24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Cambria Math</vt:lpstr>
      <vt:lpstr>Consolas</vt:lpstr>
      <vt:lpstr>Symbol</vt:lpstr>
      <vt:lpstr>Times New Roman</vt:lpstr>
      <vt:lpstr>Office 佈景主題</vt:lpstr>
      <vt:lpstr>Image</vt:lpstr>
      <vt:lpstr>Computer Graphics Ray tracing</vt:lpstr>
      <vt:lpstr>Outline</vt:lpstr>
      <vt:lpstr>ppm format</vt:lpstr>
      <vt:lpstr>PowerPoint 簡報</vt:lpstr>
      <vt:lpstr>vec3</vt:lpstr>
      <vt:lpstr>PowerPoint 簡報</vt:lpstr>
      <vt:lpstr>ray</vt:lpstr>
      <vt:lpstr>PowerPoint 簡報</vt:lpstr>
      <vt:lpstr>Camera (Primary Ray)</vt:lpstr>
      <vt:lpstr>ppm</vt:lpstr>
      <vt:lpstr>Primary Rays</vt:lpstr>
      <vt:lpstr>Simple skybox</vt:lpstr>
      <vt:lpstr>Sphere</vt:lpstr>
      <vt:lpstr>Sphere Intersection</vt:lpstr>
      <vt:lpstr>PowerPoint 簡報</vt:lpstr>
      <vt:lpstr>Result 60%</vt:lpstr>
      <vt:lpstr>Surface normal</vt:lpstr>
      <vt:lpstr>PowerPoint 簡報</vt:lpstr>
      <vt:lpstr>Point light source</vt:lpstr>
      <vt:lpstr>diffuse Surface</vt:lpstr>
      <vt:lpstr>PowerPoint 簡報</vt:lpstr>
      <vt:lpstr>result</vt:lpstr>
      <vt:lpstr>Bonus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Ray tracing</dc:title>
  <cp:lastModifiedBy>Ming-Te Chi</cp:lastModifiedBy>
  <cp:revision>33</cp:revision>
  <dcterms:modified xsi:type="dcterms:W3CDTF">2019-03-04T12:21:54Z</dcterms:modified>
</cp:coreProperties>
</file>