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77" r:id="rId6"/>
    <p:sldId id="278" r:id="rId7"/>
    <p:sldId id="284" r:id="rId8"/>
    <p:sldId id="272" r:id="rId9"/>
    <p:sldId id="273" r:id="rId10"/>
    <p:sldId id="269" r:id="rId11"/>
    <p:sldId id="285" r:id="rId12"/>
    <p:sldId id="286" r:id="rId13"/>
    <p:sldId id="279" r:id="rId14"/>
    <p:sldId id="281" r:id="rId15"/>
    <p:sldId id="268" r:id="rId16"/>
    <p:sldId id="28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改良選課流程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合併全校課程查詢與選課系統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755D08B5-74E6-466D-B5B3-4CE1D5853E17}">
      <dgm:prSet phldrT="[文字]"/>
      <dgm:spPr/>
      <dgm:t>
        <a:bodyPr/>
        <a:lstStyle/>
        <a:p>
          <a:r>
            <a:rPr lang="zh-TW" altLang="en-US" dirty="0" smtClean="0"/>
            <a:t>客製化選課</a:t>
          </a:r>
          <a:endParaRPr lang="zh-TW" altLang="en-US" dirty="0"/>
        </a:p>
      </dgm:t>
    </dgm:pt>
    <dgm:pt modelId="{2CC00B96-FC18-4B2A-AD9F-0E44FE3D3CE9}" type="par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E97F1758-CD9F-4556-BDE4-C3135C46B751}" type="sib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zh-TW" altLang="en-US" dirty="0" smtClean="0"/>
            <a:t>以勾選的方式勾選篩選條件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CF9E77E9-B39B-4505-85CD-EAC8DB68C84C}">
      <dgm:prSet phldrT="[文字]"/>
      <dgm:spPr/>
      <dgm:t>
        <a:bodyPr/>
        <a:lstStyle/>
        <a:p>
          <a:r>
            <a:rPr lang="zh-TW" altLang="en-US" dirty="0" smtClean="0"/>
            <a:t>以圖形視覺化呈現搜尋結果</a:t>
          </a:r>
          <a:endParaRPr lang="zh-TW" altLang="en-US" dirty="0"/>
        </a:p>
      </dgm:t>
    </dgm:pt>
    <dgm:pt modelId="{E2A73945-8AAF-4F97-A493-0E78AC5B27EF}" type="sib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09EABC1C-6427-4ABF-8FFC-CA03E6063714}" type="par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  <dgm:pt modelId="{561CCB30-8270-4110-B8E9-7160054AB9DD}" type="pres">
      <dgm:prSet presAssocID="{2CC00B96-FC18-4B2A-AD9F-0E44FE3D3CE9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649E62B2-5095-4E73-84DC-E7D3938052BA}" type="pres">
      <dgm:prSet presAssocID="{2CC00B96-FC18-4B2A-AD9F-0E44FE3D3CE9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725E4EE7-545F-4A53-8D57-A584DDDA2216}" type="pres">
      <dgm:prSet presAssocID="{755D08B5-74E6-466D-B5B3-4CE1D5853E17}" presName="root2" presStyleCnt="0"/>
      <dgm:spPr/>
    </dgm:pt>
    <dgm:pt modelId="{644CF7FD-25BD-444F-A7DE-E4E0327A1E51}" type="pres">
      <dgm:prSet presAssocID="{755D08B5-74E6-466D-B5B3-4CE1D5853E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C4FD69-AA3A-493D-BCAA-E5E4788B5690}" type="pres">
      <dgm:prSet presAssocID="{755D08B5-74E6-466D-B5B3-4CE1D5853E17}" presName="level3hierChild" presStyleCnt="0"/>
      <dgm:spPr/>
    </dgm:pt>
    <dgm:pt modelId="{F296E49C-B809-4E21-88E5-92CE10DE2895}" type="pres">
      <dgm:prSet presAssocID="{09EABC1C-6427-4ABF-8FFC-CA03E6063714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F99927F-0DB3-484D-B473-8FDBE15256CE}" type="pres">
      <dgm:prSet presAssocID="{09EABC1C-6427-4ABF-8FFC-CA03E6063714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3036361-5EC3-4C7C-AE34-971BEDC635CD}" type="pres">
      <dgm:prSet presAssocID="{CF9E77E9-B39B-4505-85CD-EAC8DB68C84C}" presName="root2" presStyleCnt="0"/>
      <dgm:spPr/>
    </dgm:pt>
    <dgm:pt modelId="{0F930B97-6DFA-4765-BCAA-3BC0BA636DD3}" type="pres">
      <dgm:prSet presAssocID="{CF9E77E9-B39B-4505-85CD-EAC8DB68C84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FAB9A-D530-40AC-ADAA-076277199184}" type="pres">
      <dgm:prSet presAssocID="{CF9E77E9-B39B-4505-85CD-EAC8DB68C84C}" presName="level3hierChild" presStyleCnt="0"/>
      <dgm:spPr/>
    </dgm:pt>
  </dgm:ptLst>
  <dgm:cxnLst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A50B4BF6-23F8-4B1B-9BA3-A6EF34EBCEE7}" type="presOf" srcId="{CF9E77E9-B39B-4505-85CD-EAC8DB68C84C}" destId="{0F930B97-6DFA-4765-BCAA-3BC0BA636DD3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2CEBFAD0-0578-4C56-9604-2592912B07C5}" srcId="{22932DAB-46D0-4302-B8F4-2030DE1EAD16}" destId="{755D08B5-74E6-466D-B5B3-4CE1D5853E17}" srcOrd="1" destOrd="0" parTransId="{2CC00B96-FC18-4B2A-AD9F-0E44FE3D3CE9}" sibTransId="{E97F1758-CD9F-4556-BDE4-C3135C46B751}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52D185DB-47BF-482B-AAED-66BB5EF61F58}" type="presOf" srcId="{2CC00B96-FC18-4B2A-AD9F-0E44FE3D3CE9}" destId="{649E62B2-5095-4E73-84DC-E7D3938052BA}" srcOrd="1" destOrd="0" presId="urn:microsoft.com/office/officeart/2005/8/layout/hierarchy2"/>
    <dgm:cxn modelId="{FF705FD6-BB4A-40F9-B7F3-705169CAABD0}" type="presOf" srcId="{2CC00B96-FC18-4B2A-AD9F-0E44FE3D3CE9}" destId="{561CCB30-8270-4110-B8E9-7160054AB9DD}" srcOrd="0" destOrd="0" presId="urn:microsoft.com/office/officeart/2005/8/layout/hierarchy2"/>
    <dgm:cxn modelId="{0C64EACD-73AE-4D71-AAEB-962BBF7A50EB}" type="presOf" srcId="{09EABC1C-6427-4ABF-8FFC-CA03E6063714}" destId="{8F99927F-0DB3-484D-B473-8FDBE15256CE}" srcOrd="1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86EBBB01-0536-4545-81B2-AD9479DCBB67}" srcId="{755D08B5-74E6-466D-B5B3-4CE1D5853E17}" destId="{CF9E77E9-B39B-4505-85CD-EAC8DB68C84C}" srcOrd="0" destOrd="0" parTransId="{09EABC1C-6427-4ABF-8FFC-CA03E6063714}" sibTransId="{E2A73945-8AAF-4F97-A493-0E78AC5B27EF}"/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274BEFDC-28E9-4AFF-B78F-CEEEDD8F19D8}" type="presOf" srcId="{09EABC1C-6427-4ABF-8FFC-CA03E6063714}" destId="{F296E49C-B809-4E21-88E5-92CE10DE2895}" srcOrd="0" destOrd="0" presId="urn:microsoft.com/office/officeart/2005/8/layout/hierarchy2"/>
    <dgm:cxn modelId="{EDF4A35B-DB50-45BA-96EA-FABEB5572257}" type="presOf" srcId="{755D08B5-74E6-466D-B5B3-4CE1D5853E17}" destId="{644CF7FD-25BD-444F-A7DE-E4E0327A1E51}" srcOrd="0" destOrd="0" presId="urn:microsoft.com/office/officeart/2005/8/layout/hierarchy2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  <dgm:cxn modelId="{8A6A7419-D7AD-4F65-B631-F5AC7A02A136}" type="presParOf" srcId="{77626C46-CA10-4E5E-9EB7-2CE7E695BC53}" destId="{561CCB30-8270-4110-B8E9-7160054AB9DD}" srcOrd="2" destOrd="0" presId="urn:microsoft.com/office/officeart/2005/8/layout/hierarchy2"/>
    <dgm:cxn modelId="{F25B2A98-F4C8-4875-B5FF-3508051E05BB}" type="presParOf" srcId="{561CCB30-8270-4110-B8E9-7160054AB9DD}" destId="{649E62B2-5095-4E73-84DC-E7D3938052BA}" srcOrd="0" destOrd="0" presId="urn:microsoft.com/office/officeart/2005/8/layout/hierarchy2"/>
    <dgm:cxn modelId="{2DC590DA-E2CB-48D2-96EC-7A146F19039F}" type="presParOf" srcId="{77626C46-CA10-4E5E-9EB7-2CE7E695BC53}" destId="{725E4EE7-545F-4A53-8D57-A584DDDA2216}" srcOrd="3" destOrd="0" presId="urn:microsoft.com/office/officeart/2005/8/layout/hierarchy2"/>
    <dgm:cxn modelId="{B3A40174-CA76-457E-8866-C5D1344EF18B}" type="presParOf" srcId="{725E4EE7-545F-4A53-8D57-A584DDDA2216}" destId="{644CF7FD-25BD-444F-A7DE-E4E0327A1E51}" srcOrd="0" destOrd="0" presId="urn:microsoft.com/office/officeart/2005/8/layout/hierarchy2"/>
    <dgm:cxn modelId="{EEB286C1-0002-422F-91C1-3CB85AD4FF76}" type="presParOf" srcId="{725E4EE7-545F-4A53-8D57-A584DDDA2216}" destId="{20C4FD69-AA3A-493D-BCAA-E5E4788B5690}" srcOrd="1" destOrd="0" presId="urn:microsoft.com/office/officeart/2005/8/layout/hierarchy2"/>
    <dgm:cxn modelId="{882C535F-E705-4ECA-813E-DABCA58830B6}" type="presParOf" srcId="{20C4FD69-AA3A-493D-BCAA-E5E4788B5690}" destId="{F296E49C-B809-4E21-88E5-92CE10DE2895}" srcOrd="0" destOrd="0" presId="urn:microsoft.com/office/officeart/2005/8/layout/hierarchy2"/>
    <dgm:cxn modelId="{BB5B1C4D-BB7E-4EA0-840C-4B83123643A5}" type="presParOf" srcId="{F296E49C-B809-4E21-88E5-92CE10DE2895}" destId="{8F99927F-0DB3-484D-B473-8FDBE15256CE}" srcOrd="0" destOrd="0" presId="urn:microsoft.com/office/officeart/2005/8/layout/hierarchy2"/>
    <dgm:cxn modelId="{CF43185D-84E7-42BA-90F5-1B11A8D55676}" type="presParOf" srcId="{20C4FD69-AA3A-493D-BCAA-E5E4788B5690}" destId="{D3036361-5EC3-4C7C-AE34-971BEDC635CD}" srcOrd="1" destOrd="0" presId="urn:microsoft.com/office/officeart/2005/8/layout/hierarchy2"/>
    <dgm:cxn modelId="{FBFECA76-EBA8-406F-BB63-B7C8C140C5D0}" type="presParOf" srcId="{D3036361-5EC3-4C7C-AE34-971BEDC635CD}" destId="{0F930B97-6DFA-4765-BCAA-3BC0BA636DD3}" srcOrd="0" destOrd="0" presId="urn:microsoft.com/office/officeart/2005/8/layout/hierarchy2"/>
    <dgm:cxn modelId="{53B53A59-5369-404C-A18B-07C8D079CED0}" type="presParOf" srcId="{D3036361-5EC3-4C7C-AE34-971BEDC635CD}" destId="{B60FAB9A-D530-40AC-ADAA-076277199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 custT="1"/>
      <dgm:spPr/>
      <dgm:t>
        <a:bodyPr/>
        <a:lstStyle/>
        <a:p>
          <a:r>
            <a:rPr lang="zh-TW" altLang="en-US" sz="2000" dirty="0" smtClean="0"/>
            <a:t>改良查詢功能</a:t>
          </a:r>
          <a:endParaRPr lang="zh-TW" altLang="en-US" sz="2000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 custT="1"/>
      <dgm:spPr/>
      <dgm:t>
        <a:bodyPr/>
        <a:lstStyle/>
        <a:p>
          <a:r>
            <a:rPr lang="zh-TW" altLang="en-US" sz="2000" dirty="0" smtClean="0"/>
            <a:t>選課的學生</a:t>
          </a:r>
          <a:endParaRPr lang="zh-TW" altLang="en-US" sz="2000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 custT="1"/>
      <dgm:spPr/>
      <dgm:t>
        <a:bodyPr/>
        <a:lstStyle/>
        <a:p>
          <a:r>
            <a:rPr lang="zh-TW" altLang="en-US" sz="2000" dirty="0" smtClean="0"/>
            <a:t>多條件搜尋與推薦系統</a:t>
          </a:r>
          <a:endParaRPr lang="zh-TW" altLang="en-US" sz="2000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 custT="1"/>
      <dgm:spPr/>
      <dgm:t>
        <a:bodyPr/>
        <a:lstStyle/>
        <a:p>
          <a:r>
            <a:rPr lang="zh-TW" altLang="en-US" sz="2000" dirty="0" smtClean="0"/>
            <a:t>以向量空間模型實現</a:t>
          </a:r>
          <a:endParaRPr lang="zh-TW" altLang="en-US" sz="2000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</dgm:ptLst>
  <dgm:cxnLst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改良選課流程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 rot="19457599">
          <a:off x="4457026" y="2360399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353166"/>
        <a:ext cx="46633" cy="46633"/>
      </dsp:txXfrm>
    </dsp:sp>
    <dsp:sp modelId="{C787D603-0ACC-4ADE-B0D0-F7523DA2D63E}">
      <dsp:nvSpPr>
        <dsp:cNvPr id="0" name=""/>
        <dsp:cNvSpPr/>
      </dsp:nvSpPr>
      <dsp:spPr>
        <a:xfrm>
          <a:off x="5302041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合併全校課程查詢與選課系統</a:t>
          </a:r>
          <a:endParaRPr lang="zh-TW" altLang="en-US" sz="2000" kern="1200" dirty="0"/>
        </a:p>
      </dsp:txBody>
      <dsp:txXfrm>
        <a:off x="5329769" y="1658694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088226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085376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以勾選的方式勾選篩選條件</a:t>
          </a:r>
          <a:endParaRPr lang="zh-TW" altLang="en-US" sz="2000" kern="1200" dirty="0"/>
        </a:p>
      </dsp:txBody>
      <dsp:txXfrm>
        <a:off x="7980494" y="1658694"/>
        <a:ext cx="1837919" cy="891231"/>
      </dsp:txXfrm>
    </dsp:sp>
    <dsp:sp modelId="{561CCB30-8270-4110-B8E9-7160054AB9DD}">
      <dsp:nvSpPr>
        <dsp:cNvPr id="0" name=""/>
        <dsp:cNvSpPr/>
      </dsp:nvSpPr>
      <dsp:spPr>
        <a:xfrm rot="2142401">
          <a:off x="4457026" y="2904744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897511"/>
        <a:ext cx="46633" cy="46633"/>
      </dsp:txXfrm>
    </dsp:sp>
    <dsp:sp modelId="{644CF7FD-25BD-444F-A7DE-E4E0327A1E51}">
      <dsp:nvSpPr>
        <dsp:cNvPr id="0" name=""/>
        <dsp:cNvSpPr/>
      </dsp:nvSpPr>
      <dsp:spPr>
        <a:xfrm>
          <a:off x="5302041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客製化選課</a:t>
          </a:r>
          <a:endParaRPr lang="zh-TW" altLang="en-US" sz="2000" kern="1200" dirty="0"/>
        </a:p>
      </dsp:txBody>
      <dsp:txXfrm>
        <a:off x="5329769" y="2747385"/>
        <a:ext cx="1837919" cy="891231"/>
      </dsp:txXfrm>
    </dsp:sp>
    <dsp:sp modelId="{F296E49C-B809-4E21-88E5-92CE10DE2895}">
      <dsp:nvSpPr>
        <dsp:cNvPr id="0" name=""/>
        <dsp:cNvSpPr/>
      </dsp:nvSpPr>
      <dsp:spPr>
        <a:xfrm>
          <a:off x="7195416" y="3176917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3174067"/>
        <a:ext cx="37867" cy="37867"/>
      </dsp:txXfrm>
    </dsp:sp>
    <dsp:sp modelId="{0F930B97-6DFA-4765-BCAA-3BC0BA636DD3}">
      <dsp:nvSpPr>
        <dsp:cNvPr id="0" name=""/>
        <dsp:cNvSpPr/>
      </dsp:nvSpPr>
      <dsp:spPr>
        <a:xfrm>
          <a:off x="7952766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以圖形視覺化呈現搜尋結果</a:t>
          </a:r>
          <a:endParaRPr lang="zh-TW" altLang="en-US" sz="2000" kern="1200" dirty="0"/>
        </a:p>
      </dsp:txBody>
      <dsp:txXfrm>
        <a:off x="7980494" y="2747385"/>
        <a:ext cx="1837919" cy="8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改良查詢功能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>
          <a:off x="4544691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4432" y="2629722"/>
        <a:ext cx="37867" cy="37867"/>
      </dsp:txXfrm>
    </dsp:sp>
    <dsp:sp modelId="{C787D603-0ACC-4ADE-B0D0-F7523DA2D63E}">
      <dsp:nvSpPr>
        <dsp:cNvPr id="0" name=""/>
        <dsp:cNvSpPr/>
      </dsp:nvSpPr>
      <dsp:spPr>
        <a:xfrm>
          <a:off x="530204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多條件搜尋與推薦系統</a:t>
          </a:r>
          <a:endParaRPr lang="zh-TW" altLang="en-US" sz="2000" kern="1200" dirty="0"/>
        </a:p>
      </dsp:txBody>
      <dsp:txXfrm>
        <a:off x="5329769" y="2203040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629722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以向量空間模型實現</a:t>
          </a:r>
          <a:endParaRPr lang="zh-TW" altLang="en-US" sz="2000" kern="1200" dirty="0"/>
        </a:p>
      </dsp:txBody>
      <dsp:txXfrm>
        <a:off x="7980494" y="2203040"/>
        <a:ext cx="1837919" cy="89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B0-4A7F-41BF-AB95-BB3B35C524C8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9D15-C0E6-46EF-89C9-A2EC7E03D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4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13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01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174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32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338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9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325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85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0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20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27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364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2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9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2018/5/7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6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 smtClean="0">
                <a:solidFill>
                  <a:srgbClr val="000000"/>
                </a:solidFill>
                <a:latin typeface="Calibri"/>
              </a:rPr>
              <a:t>專案期中進度</a:t>
            </a:r>
            <a:r>
              <a:rPr lang="en-US" altLang="zh-TW" sz="4400" dirty="0" smtClean="0">
                <a:solidFill>
                  <a:srgbClr val="000000"/>
                </a:solidFill>
                <a:latin typeface="Calibri"/>
              </a:rPr>
              <a:t>Review</a:t>
            </a:r>
            <a:br>
              <a:rPr lang="en-US" altLang="zh-TW" sz="4400" dirty="0" smtClean="0">
                <a:solidFill>
                  <a:srgbClr val="000000"/>
                </a:solidFill>
                <a:latin typeface="Calibri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6541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小組成員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簡報日期</a:t>
            </a:r>
            <a:endParaRPr kumimoji="1" lang="en-US" altLang="zh-TW" dirty="0" smtClean="0"/>
          </a:p>
          <a:p>
            <a:r>
              <a:rPr kumimoji="1" lang="zh-TW" altLang="en-US" dirty="0" smtClean="0"/>
              <a:t>國立政治大學 資訊科學系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 smtClean="0"/>
              <a:t>軟體工程概論課程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54109" y="3001961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61" y="476328"/>
            <a:ext cx="8911687" cy="1280890"/>
          </a:xfrm>
        </p:spPr>
        <p:txBody>
          <a:bodyPr/>
          <a:lstStyle/>
          <a:p>
            <a:r>
              <a:rPr kumimoji="1" lang="zh-TW" altLang="en-US" dirty="0" smtClean="0"/>
              <a:t>目前進度展示說明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23831" y="175721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登入系統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2.Routing</a:t>
            </a:r>
          </a:p>
          <a:p>
            <a:pPr marL="0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公</a:t>
            </a:r>
            <a:r>
              <a:rPr lang="zh-TW" altLang="en-US" sz="2400" dirty="0"/>
              <a:t>式</a:t>
            </a:r>
            <a:r>
              <a:rPr lang="zh-TW" altLang="en-US" sz="2400" dirty="0" smtClean="0"/>
              <a:t>推</a:t>
            </a:r>
            <a:r>
              <a:rPr lang="zh-TW" altLang="en-US" sz="2400" dirty="0"/>
              <a:t>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0217"/>
            <a:ext cx="6338200" cy="3565238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18" y="2359314"/>
            <a:ext cx="7102762" cy="39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102512"/>
            <a:ext cx="7781554" cy="43771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5" y="2328718"/>
            <a:ext cx="7913295" cy="44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963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E.G</a:t>
            </a:r>
            <a:r>
              <a:rPr lang="en-US" altLang="zh-TW" sz="3600" dirty="0" smtClean="0"/>
              <a:t>.</a:t>
            </a:r>
            <a:endParaRPr lang="zh-TW" altLang="en-US" sz="3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794847"/>
          <a:ext cx="1051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185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01350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1164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40476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1096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972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College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Ph.D</a:t>
                      </a:r>
                      <a:r>
                        <a:rPr lang="en-US" altLang="zh-TW" sz="2000" dirty="0" smtClean="0"/>
                        <a:t>/MAS/UG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Department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language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day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time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3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9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Binary</a:t>
                      </a:r>
                      <a:r>
                        <a:rPr lang="en-US" altLang="zh-TW" sz="2000" baseline="30000" dirty="0" err="1" smtClean="0"/>
                        <a:t>n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399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838200" y="4823113"/>
          <a:ext cx="1051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185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01350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1164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40476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1096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972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College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Ph.D</a:t>
                      </a:r>
                      <a:r>
                        <a:rPr lang="en-US" altLang="zh-TW" sz="2000" dirty="0" smtClean="0"/>
                        <a:t>/MAS/UG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Department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language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day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time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3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9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Binary</a:t>
                      </a:r>
                      <a:r>
                        <a:rPr lang="en-US" altLang="zh-TW" sz="2000" baseline="30000" dirty="0" err="1" smtClean="0"/>
                        <a:t>n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399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0433"/>
            <a:ext cx="10736173" cy="2391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03178" y="2793516"/>
            <a:ext cx="473826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68896" y="2651760"/>
            <a:ext cx="473826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64565" y="2672981"/>
            <a:ext cx="473826" cy="19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45177" y="2772294"/>
            <a:ext cx="232757" cy="262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1"/>
          </p:cNvCxnSpPr>
          <p:nvPr/>
        </p:nvCxnSpPr>
        <p:spPr>
          <a:xfrm flipH="1">
            <a:off x="1679171" y="2903440"/>
            <a:ext cx="266006" cy="1919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3"/>
          </p:cNvCxnSpPr>
          <p:nvPr/>
        </p:nvCxnSpPr>
        <p:spPr>
          <a:xfrm>
            <a:off x="2177934" y="2903440"/>
            <a:ext cx="2942706" cy="1919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3516284" y="3034585"/>
            <a:ext cx="5523806" cy="1788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882044" y="2863014"/>
            <a:ext cx="4921134" cy="19600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04530" y="2843172"/>
            <a:ext cx="6446806" cy="19799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529888" y="2878610"/>
            <a:ext cx="435320" cy="1962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38199" y="5787164"/>
            <a:ext cx="1073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[(0,0,1,0,0,0,0,0,0),          (0,0,1),                  (0,1,0,0),                   (0,1,0),                    {e</a:t>
            </a:r>
            <a:r>
              <a:rPr lang="en-US" altLang="zh-TW" baseline="30000" dirty="0" smtClean="0"/>
              <a:t>i2</a:t>
            </a:r>
            <a:r>
              <a:rPr lang="zh-TW" altLang="en-US" baseline="30000" dirty="0" smtClean="0"/>
              <a:t>𝜋</a:t>
            </a:r>
            <a:r>
              <a:rPr lang="en-US" altLang="zh-TW" baseline="30000" dirty="0" smtClean="0"/>
              <a:t>/7 </a:t>
            </a:r>
            <a:r>
              <a:rPr lang="en-US" altLang="zh-TW" dirty="0" smtClean="0"/>
              <a:t>},                {e</a:t>
            </a:r>
            <a:r>
              <a:rPr lang="en-US" altLang="zh-TW" baseline="30000" dirty="0" smtClean="0"/>
              <a:t>i13</a:t>
            </a:r>
            <a:r>
              <a:rPr lang="zh-TW" altLang="en-US" baseline="30000" dirty="0" smtClean="0"/>
              <a:t>𝜋</a:t>
            </a:r>
            <a:r>
              <a:rPr lang="en-US" altLang="zh-TW" baseline="30000" dirty="0" smtClean="0"/>
              <a:t>/12</a:t>
            </a:r>
            <a:r>
              <a:rPr lang="en-US" altLang="zh-TW" dirty="0" smtClean="0"/>
              <a:t>}       ]</a:t>
            </a:r>
            <a:endParaRPr lang="en-US" altLang="zh-TW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132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3725" y="522510"/>
            <a:ext cx="8911687" cy="1280890"/>
          </a:xfrm>
        </p:spPr>
        <p:txBody>
          <a:bodyPr/>
          <a:lstStyle/>
          <a:p>
            <a:pPr algn="ctr"/>
            <a:r>
              <a:rPr lang="en-US" altLang="zh-TW" dirty="0" smtClean="0"/>
              <a:t>Determine score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94521" y="1905000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Given D = (c, u, dep, l, d, t)</a:t>
                </a:r>
              </a:p>
              <a:p>
                <a:pPr marL="0" indent="0">
                  <a:buNone/>
                </a:pPr>
                <a:r>
                  <a:rPr lang="en-US" altLang="zh-TW" baseline="-25000" dirty="0" smtClean="0"/>
                  <a:t> </a:t>
                </a:r>
                <a:r>
                  <a:rPr lang="en-US" altLang="zh-TW" dirty="0" smtClean="0"/>
                  <a:t>	Q = (</a:t>
                </a:r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dep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d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t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Score(D,Q) = (||D-Q||)</a:t>
                </a:r>
                <a:r>
                  <a:rPr lang="en-US" altLang="zh-TW" baseline="-25000" dirty="0" smtClean="0"/>
                  <a:t> </a:t>
                </a:r>
                <a:r>
                  <a:rPr lang="en-US" altLang="zh-TW" baseline="30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= &lt;</a:t>
                </a:r>
                <a:r>
                  <a:rPr lang="en-US" altLang="zh-TW" dirty="0" err="1" smtClean="0"/>
                  <a:t>c,c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 + &lt;u, </a:t>
                </a:r>
                <a:r>
                  <a:rPr lang="en-US" altLang="zh-TW" dirty="0" err="1" smtClean="0"/>
                  <a:t>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 + &lt;c, </a:t>
                </a:r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&gt;&amp;&lt;</a:t>
                </a:r>
                <a:r>
                  <a:rPr lang="en-US" altLang="zh-TW" dirty="0" err="1" smtClean="0"/>
                  <a:t>u,u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&gt;?&lt;</a:t>
                </a:r>
                <a:r>
                  <a:rPr lang="en-US" altLang="zh-TW" dirty="0" err="1" smtClean="0"/>
                  <a:t>dep,dep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&gt;:0 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l,l</a:t>
                </a:r>
                <a:r>
                  <a:rPr lang="en-US" altLang="zh-TW" baseline="-25000" dirty="0" err="1"/>
                  <a:t>q</a:t>
                </a:r>
                <a:r>
                  <a:rPr lang="en-US" altLang="zh-TW" dirty="0" smtClean="0"/>
                  <a:t>&gt; +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ⅆ,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ⅆ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521" y="1905000"/>
                <a:ext cx="8915400" cy="3777622"/>
              </a:xfrm>
              <a:blipFill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9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89" y="420910"/>
            <a:ext cx="8911687" cy="1280890"/>
          </a:xfrm>
        </p:spPr>
        <p:txBody>
          <a:bodyPr/>
          <a:lstStyle/>
          <a:p>
            <a:r>
              <a:rPr kumimoji="1" lang="zh-TW" altLang="en-US" dirty="0" smtClean="0"/>
              <a:t>進度評估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067" y="17018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採用資源如同特定技術說明</a:t>
            </a:r>
            <a:endParaRPr kumimoji="1" lang="en-US" altLang="zh-TW" sz="2400" dirty="0" smtClean="0"/>
          </a:p>
          <a:p>
            <a:r>
              <a:rPr kumimoji="1" lang="zh-TW" altLang="en-US" sz="2400" dirty="0"/>
              <a:t>進度</a:t>
            </a:r>
            <a:r>
              <a:rPr kumimoji="1" lang="zh-TW" altLang="en-US" sz="2400" dirty="0" smtClean="0"/>
              <a:t>約</a:t>
            </a:r>
            <a:r>
              <a:rPr kumimoji="1" lang="en-US" altLang="zh-TW" sz="2400" dirty="0" smtClean="0"/>
              <a:t>40%</a:t>
            </a:r>
          </a:p>
          <a:p>
            <a:r>
              <a:rPr kumimoji="1" lang="zh-TW" altLang="en-US" sz="2400" dirty="0" smtClean="0"/>
              <a:t>進度稍微落後，未來</a:t>
            </a:r>
            <a:r>
              <a:rPr kumimoji="1" lang="zh-TW" altLang="en-US" sz="2400" dirty="0" smtClean="0"/>
              <a:t>增加小組討</a:t>
            </a:r>
            <a:r>
              <a:rPr kumimoji="1" lang="zh-TW" altLang="en-US" sz="2400" dirty="0"/>
              <a:t>論</a:t>
            </a:r>
            <a:r>
              <a:rPr kumimoji="1" lang="zh-TW" altLang="en-US" sz="2400" dirty="0" smtClean="0"/>
              <a:t>時間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3" y="713418"/>
            <a:ext cx="5973397" cy="53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16" y="458315"/>
            <a:ext cx="8911687" cy="1280890"/>
          </a:xfrm>
        </p:spPr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kumimoji="1" lang="zh-Han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kumimoji="1" lang="en-US" altLang="zh-Han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104703014 </a:t>
            </a:r>
            <a:r>
              <a:rPr kumimoji="1" lang="zh-TW" altLang="en-US" dirty="0" smtClean="0"/>
              <a:t>資科三 陳庭軒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104703018 </a:t>
            </a:r>
            <a:r>
              <a:rPr kumimoji="1" lang="zh-TW" altLang="en-US" dirty="0" smtClean="0"/>
              <a:t>資科三 吳映函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104703001 </a:t>
            </a:r>
            <a:r>
              <a:rPr kumimoji="1" lang="zh-TW" altLang="en-US" dirty="0" smtClean="0"/>
              <a:t>資科三 林定軒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104703027 </a:t>
            </a:r>
            <a:r>
              <a:rPr kumimoji="1" lang="zh-TW" altLang="en-US" dirty="0" smtClean="0"/>
              <a:t>資科三 莊凱鈞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104703015 </a:t>
            </a:r>
            <a:r>
              <a:rPr kumimoji="1" lang="zh-TW" altLang="en-US" dirty="0" smtClean="0"/>
              <a:t>資科三 王君瀚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104703035 </a:t>
            </a:r>
            <a:r>
              <a:rPr kumimoji="1" lang="zh-TW" altLang="en-US" dirty="0" smtClean="0"/>
              <a:t>資科三 劉容任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101701042</a:t>
            </a:r>
            <a:r>
              <a:rPr kumimoji="1" lang="zh-TW" altLang="en-US" dirty="0" smtClean="0"/>
              <a:t> 應數四 蔡慶溢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89" y="513274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Vision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9689" y="168332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FOR </a:t>
            </a:r>
            <a:r>
              <a:rPr lang="zh-TW" altLang="en-US" sz="2400" dirty="0" smtClean="0"/>
              <a:t>政大學生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WHO </a:t>
            </a:r>
            <a:r>
              <a:rPr lang="zh-TW" altLang="en-US" sz="2400" dirty="0" smtClean="0"/>
              <a:t>想輕鬆選課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zh-TW" altLang="en-US" sz="2400" dirty="0" smtClean="0"/>
              <a:t>輕鬆選課</a:t>
            </a:r>
            <a:r>
              <a:rPr lang="en-US" altLang="zh-TW" sz="2400" dirty="0" smtClean="0"/>
              <a:t>E</a:t>
            </a:r>
            <a:r>
              <a:rPr lang="zh-TW" altLang="en-US" sz="2400" dirty="0" smtClean="0"/>
              <a:t>把抓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a </a:t>
            </a:r>
            <a:r>
              <a:rPr lang="zh-TW" altLang="en-US" sz="2400" dirty="0" smtClean="0"/>
              <a:t>選課系</a:t>
            </a:r>
            <a:r>
              <a:rPr lang="zh-TW" altLang="en-US" sz="2400" dirty="0"/>
              <a:t>統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THAT </a:t>
            </a:r>
            <a:r>
              <a:rPr lang="zh-TW" altLang="en-US" sz="2400" dirty="0" smtClean="0"/>
              <a:t>讓同學可以同時查詢課程與選課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UNLIKE </a:t>
            </a:r>
            <a:r>
              <a:rPr lang="zh-TW" altLang="en-US" sz="2400" dirty="0" smtClean="0"/>
              <a:t>全校課程查詢與選課系統分開進行的現況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OUR PRODUCT 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查詢課表客製化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每個人需要上的課不同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 smtClean="0"/>
              <a:t>具有簡單上手的特性，也兼顧搜尋精準度。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7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6634" y="55021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Business Goal(s)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940" y="175490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– </a:t>
            </a:r>
            <a:r>
              <a:rPr lang="zh-TW" altLang="en-US" sz="2400" dirty="0"/>
              <a:t>相較於原有選課</a:t>
            </a:r>
            <a:r>
              <a:rPr lang="zh-TW" altLang="en-US" sz="2400" dirty="0" smtClean="0"/>
              <a:t>系統</a:t>
            </a:r>
            <a:endParaRPr lang="en-US" altLang="zh-TW" sz="2400" dirty="0"/>
          </a:p>
          <a:p>
            <a:r>
              <a:rPr lang="zh-TW" altLang="en-US" sz="2400" dirty="0" smtClean="0"/>
              <a:t>改</a:t>
            </a:r>
            <a:r>
              <a:rPr lang="zh-TW" altLang="en-US" sz="2400" dirty="0"/>
              <a:t>良</a:t>
            </a:r>
            <a:r>
              <a:rPr lang="zh-TW" altLang="en-US" sz="2400" dirty="0" smtClean="0"/>
              <a:t>選課流程：將全校課程查詢與選課系統合併</a:t>
            </a:r>
            <a:endParaRPr lang="en-US" altLang="zh-TW" sz="2400" dirty="0" smtClean="0"/>
          </a:p>
          <a:p>
            <a:r>
              <a:rPr lang="zh-TW" altLang="en-US" sz="2400" dirty="0" smtClean="0"/>
              <a:t>改良查詢功能：在增加搜尋條件的情況下仍可符合使用者需求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174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Impact Mapping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/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Impact Mapping(cont.)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80382057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0" y="1018257"/>
            <a:ext cx="2284928" cy="4819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81" y="-1181"/>
            <a:ext cx="268201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55" y="-1181"/>
            <a:ext cx="2432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670" y="18076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264647"/>
            <a:ext cx="6003711" cy="5316390"/>
          </a:xfrm>
        </p:spPr>
      </p:pic>
    </p:spTree>
    <p:extLst>
      <p:ext uri="{BB962C8B-B14F-4D97-AF65-F5344CB8AC3E}">
        <p14:creationId xmlns:p14="http://schemas.microsoft.com/office/powerpoint/2010/main" val="3216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944" y="50007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特定技術說明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0012" y="1762492"/>
            <a:ext cx="8915400" cy="3777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Express(Routing</a:t>
            </a:r>
            <a:r>
              <a:rPr lang="zh-TW" altLang="en-US" sz="2400" dirty="0" smtClean="0"/>
              <a:t>等等</a:t>
            </a:r>
            <a:r>
              <a:rPr lang="en-US" altLang="zh-TW" sz="2400" dirty="0"/>
              <a:t>)</a:t>
            </a:r>
            <a:endParaRPr lang="en-US" altLang="zh-TW" sz="2400" dirty="0" smtClean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Passport(</a:t>
            </a:r>
            <a:r>
              <a:rPr lang="zh-TW" altLang="en-US" sz="2400" dirty="0" smtClean="0"/>
              <a:t>用於</a:t>
            </a:r>
            <a:r>
              <a:rPr lang="en-US" altLang="zh-TW" sz="2400" dirty="0" smtClean="0"/>
              <a:t>authenticate)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err="1" smtClean="0"/>
              <a:t>Eslint</a:t>
            </a:r>
            <a:r>
              <a:rPr lang="en-US" altLang="zh-TW" sz="2400" dirty="0" smtClean="0"/>
              <a:t> (check error)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smtClean="0"/>
              <a:t>HTML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BOOTSTRAP(</a:t>
            </a:r>
            <a:r>
              <a:rPr lang="zh-TW" altLang="en-US" sz="2400" dirty="0" smtClean="0"/>
              <a:t>前端網頁設計</a:t>
            </a:r>
            <a:r>
              <a:rPr lang="en-US" altLang="zh-TW" sz="24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err="1" smtClean="0"/>
              <a:t>PhotoImpact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修改網頁圖片</a:t>
            </a:r>
            <a:r>
              <a:rPr lang="en-US" altLang="zh-TW" sz="24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smtClean="0"/>
              <a:t>MySQL(</a:t>
            </a:r>
            <a:r>
              <a:rPr lang="zh-TW" altLang="en-US" sz="2400" dirty="0" smtClean="0"/>
              <a:t>課程資料存取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9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274</TotalTime>
  <Words>382</Words>
  <Application>Microsoft Office PowerPoint</Application>
  <PresentationFormat>寬螢幕</PresentationFormat>
  <Paragraphs>114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Cambria Math</vt:lpstr>
      <vt:lpstr>Tw Cen MT</vt:lpstr>
      <vt:lpstr>小水滴</vt:lpstr>
      <vt:lpstr>
專案期中進度Review (輕鬆選課E把抓) </vt:lpstr>
      <vt:lpstr>團隊組成/主要任務</vt:lpstr>
      <vt:lpstr>Vision Statement</vt:lpstr>
      <vt:lpstr>Business Goal(s)</vt:lpstr>
      <vt:lpstr>Impact Mapping</vt:lpstr>
      <vt:lpstr>Impact Mapping(cont.)</vt:lpstr>
      <vt:lpstr>PowerPoint 簡報</vt:lpstr>
      <vt:lpstr>系統架構</vt:lpstr>
      <vt:lpstr>特定技術說明</vt:lpstr>
      <vt:lpstr>目前進度展示說明</vt:lpstr>
      <vt:lpstr>PowerPoint 簡報</vt:lpstr>
      <vt:lpstr>PowerPoint 簡報</vt:lpstr>
      <vt:lpstr>E.G.</vt:lpstr>
      <vt:lpstr>Determine score</vt:lpstr>
      <vt:lpstr>進度評估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67</cp:revision>
  <dcterms:created xsi:type="dcterms:W3CDTF">2018-02-23T10:16:19Z</dcterms:created>
  <dcterms:modified xsi:type="dcterms:W3CDTF">2018-05-07T06:32:13Z</dcterms:modified>
</cp:coreProperties>
</file>