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7" r:id="rId6"/>
    <p:sldId id="270" r:id="rId7"/>
    <p:sldId id="268" r:id="rId8"/>
    <p:sldId id="271" r:id="rId9"/>
    <p:sldId id="272" r:id="rId10"/>
    <p:sldId id="260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/>
      <dgm:spPr/>
      <dgm:t>
        <a:bodyPr/>
        <a:lstStyle/>
        <a:p>
          <a:r>
            <a:rPr lang="zh-TW" altLang="en-US" dirty="0" smtClean="0"/>
            <a:t>改良選課流程</a:t>
          </a:r>
          <a:endParaRPr lang="zh-TW" altLang="en-US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/>
      <dgm:spPr/>
      <dgm:t>
        <a:bodyPr/>
        <a:lstStyle/>
        <a:p>
          <a:r>
            <a:rPr lang="zh-TW" altLang="en-US" dirty="0" smtClean="0"/>
            <a:t>選課的學生</a:t>
          </a:r>
          <a:endParaRPr lang="zh-TW" altLang="en-US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/>
      <dgm:spPr/>
      <dgm:t>
        <a:bodyPr/>
        <a:lstStyle/>
        <a:p>
          <a:r>
            <a:rPr lang="zh-TW" altLang="en-US" dirty="0" smtClean="0"/>
            <a:t>合併全校課程查詢與選課系統</a:t>
          </a:r>
          <a:endParaRPr lang="zh-TW" altLang="en-US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755D08B5-74E6-466D-B5B3-4CE1D5853E17}">
      <dgm:prSet phldrT="[文字]"/>
      <dgm:spPr/>
      <dgm:t>
        <a:bodyPr/>
        <a:lstStyle/>
        <a:p>
          <a:r>
            <a:rPr lang="zh-TW" altLang="en-US" dirty="0" smtClean="0"/>
            <a:t>客製化選課</a:t>
          </a:r>
          <a:endParaRPr lang="zh-TW" altLang="en-US" dirty="0"/>
        </a:p>
      </dgm:t>
    </dgm:pt>
    <dgm:pt modelId="{2CC00B96-FC18-4B2A-AD9F-0E44FE3D3CE9}" type="par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E97F1758-CD9F-4556-BDE4-C3135C46B751}" type="sib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/>
      <dgm:spPr/>
      <dgm:t>
        <a:bodyPr/>
        <a:lstStyle/>
        <a:p>
          <a:r>
            <a:rPr lang="zh-TW" altLang="en-US" dirty="0" smtClean="0"/>
            <a:t>以勾選的方式勾選篩選條件</a:t>
          </a:r>
          <a:endParaRPr lang="zh-TW" altLang="en-US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CF9E77E9-B39B-4505-85CD-EAC8DB68C84C}">
      <dgm:prSet phldrT="[文字]"/>
      <dgm:spPr/>
      <dgm:t>
        <a:bodyPr/>
        <a:lstStyle/>
        <a:p>
          <a:r>
            <a:rPr lang="zh-TW" altLang="en-US" dirty="0" smtClean="0"/>
            <a:t>以圖形視覺化呈現搜尋結果</a:t>
          </a:r>
          <a:endParaRPr lang="zh-TW" altLang="en-US" dirty="0"/>
        </a:p>
      </dgm:t>
    </dgm:pt>
    <dgm:pt modelId="{E2A73945-8AAF-4F97-A493-0E78AC5B27EF}" type="sib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09EABC1C-6427-4ABF-8FFC-CA03E6063714}" type="par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  <dgm:pt modelId="{561CCB30-8270-4110-B8E9-7160054AB9DD}" type="pres">
      <dgm:prSet presAssocID="{2CC00B96-FC18-4B2A-AD9F-0E44FE3D3CE9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649E62B2-5095-4E73-84DC-E7D3938052BA}" type="pres">
      <dgm:prSet presAssocID="{2CC00B96-FC18-4B2A-AD9F-0E44FE3D3CE9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725E4EE7-545F-4A53-8D57-A584DDDA2216}" type="pres">
      <dgm:prSet presAssocID="{755D08B5-74E6-466D-B5B3-4CE1D5853E17}" presName="root2" presStyleCnt="0"/>
      <dgm:spPr/>
    </dgm:pt>
    <dgm:pt modelId="{644CF7FD-25BD-444F-A7DE-E4E0327A1E51}" type="pres">
      <dgm:prSet presAssocID="{755D08B5-74E6-466D-B5B3-4CE1D5853E1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C4FD69-AA3A-493D-BCAA-E5E4788B5690}" type="pres">
      <dgm:prSet presAssocID="{755D08B5-74E6-466D-B5B3-4CE1D5853E17}" presName="level3hierChild" presStyleCnt="0"/>
      <dgm:spPr/>
    </dgm:pt>
    <dgm:pt modelId="{F296E49C-B809-4E21-88E5-92CE10DE2895}" type="pres">
      <dgm:prSet presAssocID="{09EABC1C-6427-4ABF-8FFC-CA03E6063714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8F99927F-0DB3-484D-B473-8FDBE15256CE}" type="pres">
      <dgm:prSet presAssocID="{09EABC1C-6427-4ABF-8FFC-CA03E6063714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D3036361-5EC3-4C7C-AE34-971BEDC635CD}" type="pres">
      <dgm:prSet presAssocID="{CF9E77E9-B39B-4505-85CD-EAC8DB68C84C}" presName="root2" presStyleCnt="0"/>
      <dgm:spPr/>
    </dgm:pt>
    <dgm:pt modelId="{0F930B97-6DFA-4765-BCAA-3BC0BA636DD3}" type="pres">
      <dgm:prSet presAssocID="{CF9E77E9-B39B-4505-85CD-EAC8DB68C84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0FAB9A-D530-40AC-ADAA-076277199184}" type="pres">
      <dgm:prSet presAssocID="{CF9E77E9-B39B-4505-85CD-EAC8DB68C84C}" presName="level3hierChild" presStyleCnt="0"/>
      <dgm:spPr/>
    </dgm:pt>
  </dgm:ptLst>
  <dgm:cxnLst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A50B4BF6-23F8-4B1B-9BA3-A6EF34EBCEE7}" type="presOf" srcId="{CF9E77E9-B39B-4505-85CD-EAC8DB68C84C}" destId="{0F930B97-6DFA-4765-BCAA-3BC0BA636DD3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2CEBFAD0-0578-4C56-9604-2592912B07C5}" srcId="{22932DAB-46D0-4302-B8F4-2030DE1EAD16}" destId="{755D08B5-74E6-466D-B5B3-4CE1D5853E17}" srcOrd="1" destOrd="0" parTransId="{2CC00B96-FC18-4B2A-AD9F-0E44FE3D3CE9}" sibTransId="{E97F1758-CD9F-4556-BDE4-C3135C46B751}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52D185DB-47BF-482B-AAED-66BB5EF61F58}" type="presOf" srcId="{2CC00B96-FC18-4B2A-AD9F-0E44FE3D3CE9}" destId="{649E62B2-5095-4E73-84DC-E7D3938052BA}" srcOrd="1" destOrd="0" presId="urn:microsoft.com/office/officeart/2005/8/layout/hierarchy2"/>
    <dgm:cxn modelId="{FF705FD6-BB4A-40F9-B7F3-705169CAABD0}" type="presOf" srcId="{2CC00B96-FC18-4B2A-AD9F-0E44FE3D3CE9}" destId="{561CCB30-8270-4110-B8E9-7160054AB9DD}" srcOrd="0" destOrd="0" presId="urn:microsoft.com/office/officeart/2005/8/layout/hierarchy2"/>
    <dgm:cxn modelId="{0C64EACD-73AE-4D71-AAEB-962BBF7A50EB}" type="presOf" srcId="{09EABC1C-6427-4ABF-8FFC-CA03E6063714}" destId="{8F99927F-0DB3-484D-B473-8FDBE15256CE}" srcOrd="1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86EBBB01-0536-4545-81B2-AD9479DCBB67}" srcId="{755D08B5-74E6-466D-B5B3-4CE1D5853E17}" destId="{CF9E77E9-B39B-4505-85CD-EAC8DB68C84C}" srcOrd="0" destOrd="0" parTransId="{09EABC1C-6427-4ABF-8FFC-CA03E6063714}" sibTransId="{E2A73945-8AAF-4F97-A493-0E78AC5B27EF}"/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274BEFDC-28E9-4AFF-B78F-CEEEDD8F19D8}" type="presOf" srcId="{09EABC1C-6427-4ABF-8FFC-CA03E6063714}" destId="{F296E49C-B809-4E21-88E5-92CE10DE2895}" srcOrd="0" destOrd="0" presId="urn:microsoft.com/office/officeart/2005/8/layout/hierarchy2"/>
    <dgm:cxn modelId="{EDF4A35B-DB50-45BA-96EA-FABEB5572257}" type="presOf" srcId="{755D08B5-74E6-466D-B5B3-4CE1D5853E17}" destId="{644CF7FD-25BD-444F-A7DE-E4E0327A1E51}" srcOrd="0" destOrd="0" presId="urn:microsoft.com/office/officeart/2005/8/layout/hierarchy2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  <dgm:cxn modelId="{8A6A7419-D7AD-4F65-B631-F5AC7A02A136}" type="presParOf" srcId="{77626C46-CA10-4E5E-9EB7-2CE7E695BC53}" destId="{561CCB30-8270-4110-B8E9-7160054AB9DD}" srcOrd="2" destOrd="0" presId="urn:microsoft.com/office/officeart/2005/8/layout/hierarchy2"/>
    <dgm:cxn modelId="{F25B2A98-F4C8-4875-B5FF-3508051E05BB}" type="presParOf" srcId="{561CCB30-8270-4110-B8E9-7160054AB9DD}" destId="{649E62B2-5095-4E73-84DC-E7D3938052BA}" srcOrd="0" destOrd="0" presId="urn:microsoft.com/office/officeart/2005/8/layout/hierarchy2"/>
    <dgm:cxn modelId="{2DC590DA-E2CB-48D2-96EC-7A146F19039F}" type="presParOf" srcId="{77626C46-CA10-4E5E-9EB7-2CE7E695BC53}" destId="{725E4EE7-545F-4A53-8D57-A584DDDA2216}" srcOrd="3" destOrd="0" presId="urn:microsoft.com/office/officeart/2005/8/layout/hierarchy2"/>
    <dgm:cxn modelId="{B3A40174-CA76-457E-8866-C5D1344EF18B}" type="presParOf" srcId="{725E4EE7-545F-4A53-8D57-A584DDDA2216}" destId="{644CF7FD-25BD-444F-A7DE-E4E0327A1E51}" srcOrd="0" destOrd="0" presId="urn:microsoft.com/office/officeart/2005/8/layout/hierarchy2"/>
    <dgm:cxn modelId="{EEB286C1-0002-422F-91C1-3CB85AD4FF76}" type="presParOf" srcId="{725E4EE7-545F-4A53-8D57-A584DDDA2216}" destId="{20C4FD69-AA3A-493D-BCAA-E5E4788B5690}" srcOrd="1" destOrd="0" presId="urn:microsoft.com/office/officeart/2005/8/layout/hierarchy2"/>
    <dgm:cxn modelId="{882C535F-E705-4ECA-813E-DABCA58830B6}" type="presParOf" srcId="{20C4FD69-AA3A-493D-BCAA-E5E4788B5690}" destId="{F296E49C-B809-4E21-88E5-92CE10DE2895}" srcOrd="0" destOrd="0" presId="urn:microsoft.com/office/officeart/2005/8/layout/hierarchy2"/>
    <dgm:cxn modelId="{BB5B1C4D-BB7E-4EA0-840C-4B83123643A5}" type="presParOf" srcId="{F296E49C-B809-4E21-88E5-92CE10DE2895}" destId="{8F99927F-0DB3-484D-B473-8FDBE15256CE}" srcOrd="0" destOrd="0" presId="urn:microsoft.com/office/officeart/2005/8/layout/hierarchy2"/>
    <dgm:cxn modelId="{CF43185D-84E7-42BA-90F5-1B11A8D55676}" type="presParOf" srcId="{20C4FD69-AA3A-493D-BCAA-E5E4788B5690}" destId="{D3036361-5EC3-4C7C-AE34-971BEDC635CD}" srcOrd="1" destOrd="0" presId="urn:microsoft.com/office/officeart/2005/8/layout/hierarchy2"/>
    <dgm:cxn modelId="{FBFECA76-EBA8-406F-BB63-B7C8C140C5D0}" type="presParOf" srcId="{D3036361-5EC3-4C7C-AE34-971BEDC635CD}" destId="{0F930B97-6DFA-4765-BCAA-3BC0BA636DD3}" srcOrd="0" destOrd="0" presId="urn:microsoft.com/office/officeart/2005/8/layout/hierarchy2"/>
    <dgm:cxn modelId="{53B53A59-5369-404C-A18B-07C8D079CED0}" type="presParOf" srcId="{D3036361-5EC3-4C7C-AE34-971BEDC635CD}" destId="{B60FAB9A-D530-40AC-ADAA-0762771991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/>
      <dgm:spPr/>
      <dgm:t>
        <a:bodyPr/>
        <a:lstStyle/>
        <a:p>
          <a:r>
            <a:rPr lang="zh-TW" altLang="en-US" dirty="0" smtClean="0"/>
            <a:t>提升搜尋精準度</a:t>
          </a:r>
          <a:endParaRPr lang="zh-TW" altLang="en-US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/>
      <dgm:spPr/>
      <dgm:t>
        <a:bodyPr/>
        <a:lstStyle/>
        <a:p>
          <a:r>
            <a:rPr lang="zh-TW" altLang="en-US" dirty="0" smtClean="0"/>
            <a:t>選課的學生</a:t>
          </a:r>
          <a:endParaRPr lang="zh-TW" altLang="en-US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/>
      <dgm:spPr/>
      <dgm:t>
        <a:bodyPr/>
        <a:lstStyle/>
        <a:p>
          <a:r>
            <a:rPr lang="zh-TW" altLang="en-US" dirty="0" smtClean="0"/>
            <a:t>正規化評分系統</a:t>
          </a:r>
          <a:r>
            <a:rPr lang="en-US" altLang="zh-TW" dirty="0" smtClean="0"/>
            <a:t>(NDCG)</a:t>
          </a:r>
          <a:endParaRPr lang="zh-TW" altLang="en-US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/>
      <dgm:spPr/>
      <dgm:t>
        <a:bodyPr/>
        <a:lstStyle/>
        <a:p>
          <a:r>
            <a:rPr lang="en-US" altLang="zh-TW" dirty="0" smtClean="0"/>
            <a:t>Implement vector space model</a:t>
          </a:r>
          <a:endParaRPr lang="zh-TW" altLang="en-US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1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1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1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1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</dgm:ptLst>
  <dgm:cxnLst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改良選課流程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 rot="19457599">
          <a:off x="4457026" y="2360399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353166"/>
        <a:ext cx="46633" cy="46633"/>
      </dsp:txXfrm>
    </dsp:sp>
    <dsp:sp modelId="{C787D603-0ACC-4ADE-B0D0-F7523DA2D63E}">
      <dsp:nvSpPr>
        <dsp:cNvPr id="0" name=""/>
        <dsp:cNvSpPr/>
      </dsp:nvSpPr>
      <dsp:spPr>
        <a:xfrm>
          <a:off x="5302041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合併全校課程查詢與選課系統</a:t>
          </a:r>
          <a:endParaRPr lang="zh-TW" altLang="en-US" sz="2000" kern="1200" dirty="0"/>
        </a:p>
      </dsp:txBody>
      <dsp:txXfrm>
        <a:off x="5329769" y="1658694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088226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085376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以勾選的方式勾選篩選條件</a:t>
          </a:r>
          <a:endParaRPr lang="zh-TW" altLang="en-US" sz="2000" kern="1200" dirty="0"/>
        </a:p>
      </dsp:txBody>
      <dsp:txXfrm>
        <a:off x="7980494" y="1658694"/>
        <a:ext cx="1837919" cy="891231"/>
      </dsp:txXfrm>
    </dsp:sp>
    <dsp:sp modelId="{561CCB30-8270-4110-B8E9-7160054AB9DD}">
      <dsp:nvSpPr>
        <dsp:cNvPr id="0" name=""/>
        <dsp:cNvSpPr/>
      </dsp:nvSpPr>
      <dsp:spPr>
        <a:xfrm rot="2142401">
          <a:off x="4457026" y="2904744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897511"/>
        <a:ext cx="46633" cy="46633"/>
      </dsp:txXfrm>
    </dsp:sp>
    <dsp:sp modelId="{644CF7FD-25BD-444F-A7DE-E4E0327A1E51}">
      <dsp:nvSpPr>
        <dsp:cNvPr id="0" name=""/>
        <dsp:cNvSpPr/>
      </dsp:nvSpPr>
      <dsp:spPr>
        <a:xfrm>
          <a:off x="5302041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客製化選課</a:t>
          </a:r>
          <a:endParaRPr lang="zh-TW" altLang="en-US" sz="2000" kern="1200" dirty="0"/>
        </a:p>
      </dsp:txBody>
      <dsp:txXfrm>
        <a:off x="5329769" y="2747385"/>
        <a:ext cx="1837919" cy="891231"/>
      </dsp:txXfrm>
    </dsp:sp>
    <dsp:sp modelId="{F296E49C-B809-4E21-88E5-92CE10DE2895}">
      <dsp:nvSpPr>
        <dsp:cNvPr id="0" name=""/>
        <dsp:cNvSpPr/>
      </dsp:nvSpPr>
      <dsp:spPr>
        <a:xfrm>
          <a:off x="7195416" y="3176917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3174067"/>
        <a:ext cx="37867" cy="37867"/>
      </dsp:txXfrm>
    </dsp:sp>
    <dsp:sp modelId="{0F930B97-6DFA-4765-BCAA-3BC0BA636DD3}">
      <dsp:nvSpPr>
        <dsp:cNvPr id="0" name=""/>
        <dsp:cNvSpPr/>
      </dsp:nvSpPr>
      <dsp:spPr>
        <a:xfrm>
          <a:off x="7952766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以圖形視覺化呈現搜尋結果</a:t>
          </a:r>
          <a:endParaRPr lang="zh-TW" altLang="en-US" sz="2000" kern="1200" dirty="0"/>
        </a:p>
      </dsp:txBody>
      <dsp:txXfrm>
        <a:off x="7980494" y="2747385"/>
        <a:ext cx="1837919" cy="891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提升搜尋精準度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>
          <a:off x="4544691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4432" y="2629722"/>
        <a:ext cx="37867" cy="37867"/>
      </dsp:txXfrm>
    </dsp:sp>
    <dsp:sp modelId="{C787D603-0ACC-4ADE-B0D0-F7523DA2D63E}">
      <dsp:nvSpPr>
        <dsp:cNvPr id="0" name=""/>
        <dsp:cNvSpPr/>
      </dsp:nvSpPr>
      <dsp:spPr>
        <a:xfrm>
          <a:off x="530204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正規化評分系統</a:t>
          </a:r>
          <a:r>
            <a:rPr lang="en-US" altLang="zh-TW" sz="2000" kern="1200" dirty="0" smtClean="0"/>
            <a:t>(NDCG)</a:t>
          </a:r>
          <a:endParaRPr lang="zh-TW" altLang="en-US" sz="2000" kern="1200" dirty="0"/>
        </a:p>
      </dsp:txBody>
      <dsp:txXfrm>
        <a:off x="5329769" y="2203040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629722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Implement vector space model</a:t>
          </a:r>
          <a:endParaRPr lang="zh-TW" altLang="en-US" sz="2000" kern="1200" dirty="0"/>
        </a:p>
      </dsp:txBody>
      <dsp:txXfrm>
        <a:off x="7980494" y="2203040"/>
        <a:ext cx="1837919" cy="89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C430-C36D-4351-928D-DDF7D420E1EE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24C6A-AC1F-4625-959F-DB15C8D74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4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0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3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57A77-3496-8348-BBB2-2C1C5AF2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DFBBCB-ED7D-9F48-850C-0BDCC338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64A6A-2385-284F-A2AB-BCD2E373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A358A-3F4B-AF48-BB2B-C2B74E47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5178A-FBBD-7949-9C21-653E6F5B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1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963F8-E2D3-1F42-BD64-606F7B54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FAB303-DA41-7444-A35D-0D2DFDC6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2F701-9FA7-1F42-8B7B-3F50399A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2AC01B-8CC7-3247-96CD-19D52434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535FB5-1B35-F64F-A80A-81A47AF0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740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>
            <a:extLst>
              <a:ext uri="{FF2B5EF4-FFF2-40B4-BE49-F238E27FC236}">
                <a16:creationId xmlns:a16="http://schemas.microsoft.com/office/drawing/2014/main" id="{F655BEC0-3944-D841-830D-EDCB4BD41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943E7-D61A-034F-8AF5-0039AC0B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10DA1-3B74-6B47-84FC-1C44CECF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57AB6C-02C7-1848-A5BD-B87D23D0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877B9-2BCF-A14E-98C7-478AE6F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52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8DB9F-A275-B949-9A2A-1E108118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E6660-81EB-DA44-BBCC-8E10F548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03EC6-D057-5346-8692-86C77998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62016D-741C-1B4F-995C-68A0739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985DF-E291-9348-9EF4-431EE126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02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A5725-141D-4740-8855-9FB4A367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C734BE-FE14-FA49-9C20-CDAD9845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7F7AB1-729A-0C4A-986B-0C65452B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A8DBD7-28B0-E244-ADB6-9134DD54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4B00AD-7EB2-8A45-ABFA-538522BF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14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EAEBE-19DF-0347-A2F5-D4F4BAEF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5B993-0AFD-8040-BBAD-1E138A89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233084-98A2-364B-8798-5ECBC2BD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FD3C2-1F57-8F4A-9EB8-37F8B5BA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F2E799-2DC9-1049-8194-8744080B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7FED4B-2B09-9846-B98C-7D6A99FB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DF192-DE17-4740-B8A9-F637114C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5638A-E94B-7B41-B80A-0A3C1FE8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BC044-8880-8D4A-852D-6CF7B784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45880C-5173-D34D-BD3C-094086737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7FC72-18F0-9E48-8903-EDF29CAC1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9605C9-27F9-634C-9237-4835D6A5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307DEB-5663-F64F-8591-3BE92C96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1AD171-7FA1-0247-900E-F7DF1539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1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E6F5C-5226-C745-B803-4E734377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599EC3-9014-E942-BD17-F89DB703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0974B5-3F4E-CA4F-956B-E087026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35D09A-7286-6045-8186-0E228034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9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0123B4-88EE-514B-A269-AED7DFC7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6EA067-120F-6045-AF7C-F04048A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E1C924-EA8A-C840-BF67-FD9587FD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306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F2FC8-64E8-9B48-8F0A-B08340D0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D53E8-C935-434B-BD0F-B5508C42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7BC066-2CC9-B74E-B9AB-263EF0C7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3A491-24C1-EB4A-9D3A-0C447FA8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F26C5E-EAAC-274A-BC55-8635DDA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C1BBE-3D4F-AA46-8E01-DC63EB9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72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DD9A-43AA-0A4E-8EDB-76671921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96FA93-C58E-0547-B9BC-4D10593A8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53F4CB-0860-544B-A3BB-CFFBF424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4376A-0DBC-D845-8C8C-8CD02A79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D5DA20-4027-D94C-A022-2129E38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08733A-9594-4A4B-BF28-CC0352B2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898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F923B6-8A18-104D-A1FB-321AC7C2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E095D-98B0-BF4B-A3D3-BC8A43E8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1D862-F906-9043-A939-05A59352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2321-384A-2C4C-A72D-3B1881A35287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7132E-6901-B148-B645-54FBFEC22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C6DC2-3741-3C46-8D77-37407814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84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T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4D35-A31A-3B4C-95EC-472F4A98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zh-TW" altLang="en-US" sz="4400" dirty="0">
                <a:solidFill>
                  <a:srgbClr val="000000"/>
                </a:solidFill>
                <a:latin typeface="Calibri"/>
              </a:rPr>
              <a:t>專案簡報發起</a:t>
            </a:r>
            <a:r>
              <a:rPr lang="zh-TW" altLang="en-US" sz="4400" dirty="0" smtClean="0">
                <a:solidFill>
                  <a:srgbClr val="000000"/>
                </a:solidFill>
                <a:latin typeface="Calibri"/>
              </a:rPr>
              <a:t>書</a:t>
            </a:r>
            <a:r>
              <a:rPr lang="en-US" altLang="zh-TW" sz="44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altLang="zh-TW" sz="4400" dirty="0" smtClean="0">
                <a:solidFill>
                  <a:srgbClr val="000000"/>
                </a:solidFill>
                <a:latin typeface="Calibri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zh-TW" altLang="en-US" dirty="0"/>
              <a:t>輕鬆選課</a:t>
            </a:r>
            <a:r>
              <a:rPr lang="en-US" altLang="zh-TW" dirty="0"/>
              <a:t>E</a:t>
            </a:r>
            <a:r>
              <a:rPr lang="zh-TW" altLang="en-US" dirty="0"/>
              <a:t>把抓</a:t>
            </a: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962B1-12D9-1C40-9C88-D2217AF1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109" y="3334183"/>
            <a:ext cx="9144000" cy="2516541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7</a:t>
            </a:r>
            <a:r>
              <a:rPr kumimoji="1" lang="zh-TW" altLang="en-US" dirty="0" smtClean="0"/>
              <a:t>組</a:t>
            </a:r>
            <a:endParaRPr kumimoji="1" lang="en-US" altLang="zh-TW" dirty="0" smtClean="0"/>
          </a:p>
          <a:p>
            <a:r>
              <a:rPr kumimoji="1" lang="zh-TW" altLang="en-US" dirty="0" smtClean="0"/>
              <a:t>小組成員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簡報日期 </a:t>
            </a:r>
            <a:r>
              <a:rPr kumimoji="1" lang="en-US" altLang="zh-TW" dirty="0" smtClean="0"/>
              <a:t>2018/04/23</a:t>
            </a:r>
          </a:p>
          <a:p>
            <a:r>
              <a:rPr kumimoji="1" lang="zh-TW" altLang="en-US" dirty="0" smtClean="0"/>
              <a:t>國立政治大學 資訊科學系 </a:t>
            </a:r>
            <a:endParaRPr kumimoji="1" lang="en-US" altLang="zh-TW" dirty="0" smtClean="0"/>
          </a:p>
          <a:p>
            <a:r>
              <a:rPr kumimoji="1" lang="en-US" altLang="zh-TW" dirty="0" smtClean="0"/>
              <a:t>2018 </a:t>
            </a:r>
            <a:r>
              <a:rPr kumimoji="1" lang="zh-TW" altLang="en-US" dirty="0" smtClean="0"/>
              <a:t>軟體工程概論課程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46472" y="3473016"/>
            <a:ext cx="3177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104703001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林定軒</a:t>
            </a:r>
            <a:endParaRPr kumimoji="1" lang="en-US" altLang="zh-TW" dirty="0" smtClean="0"/>
          </a:p>
          <a:p>
            <a:r>
              <a:rPr kumimoji="1" lang="en-US" altLang="zh-TW" dirty="0"/>
              <a:t>104703014 </a:t>
            </a:r>
            <a:r>
              <a:rPr kumimoji="1" lang="zh-TW" altLang="en-US" dirty="0"/>
              <a:t>資科三 陳庭</a:t>
            </a:r>
            <a:r>
              <a:rPr kumimoji="1" lang="zh-TW" altLang="en-US" dirty="0" smtClean="0"/>
              <a:t>軒</a:t>
            </a:r>
            <a:endParaRPr kumimoji="1" lang="en-US" altLang="zh-TW" dirty="0" smtClean="0"/>
          </a:p>
          <a:p>
            <a:r>
              <a:rPr kumimoji="1" lang="en-US" altLang="zh-TW" dirty="0"/>
              <a:t>104703015 </a:t>
            </a:r>
            <a:r>
              <a:rPr kumimoji="1" lang="zh-TW" altLang="en-US" dirty="0"/>
              <a:t>資科三 王君</a:t>
            </a:r>
            <a:r>
              <a:rPr kumimoji="1" lang="zh-TW" altLang="en-US" dirty="0" smtClean="0"/>
              <a:t>瀚</a:t>
            </a:r>
            <a:endParaRPr kumimoji="1" lang="en-US" altLang="zh-TW" dirty="0" smtClean="0"/>
          </a:p>
          <a:p>
            <a:r>
              <a:rPr kumimoji="1" lang="en-US" altLang="zh-TW" dirty="0"/>
              <a:t>104703018 </a:t>
            </a:r>
            <a:r>
              <a:rPr kumimoji="1" lang="zh-TW" altLang="en-US" dirty="0"/>
              <a:t>資科三 吳映</a:t>
            </a:r>
            <a:r>
              <a:rPr kumimoji="1" lang="zh-TW" altLang="en-US" dirty="0" smtClean="0"/>
              <a:t>函</a:t>
            </a:r>
            <a:endParaRPr kumimoji="1" lang="en-US" altLang="zh-TW" dirty="0" smtClean="0"/>
          </a:p>
          <a:p>
            <a:r>
              <a:rPr kumimoji="1" lang="en-US" altLang="zh-TW" dirty="0"/>
              <a:t>104703027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莊凱鈞</a:t>
            </a:r>
            <a:endParaRPr kumimoji="1" lang="en-US" altLang="zh-TW" dirty="0" smtClean="0"/>
          </a:p>
          <a:p>
            <a:r>
              <a:rPr kumimoji="1" lang="en-US" altLang="zh-TW" dirty="0"/>
              <a:t>104703035 </a:t>
            </a:r>
            <a:r>
              <a:rPr kumimoji="1" lang="zh-TW" altLang="en-US" dirty="0"/>
              <a:t>資科三 劉容</a:t>
            </a:r>
            <a:r>
              <a:rPr kumimoji="1" lang="zh-TW" altLang="en-US" dirty="0" smtClean="0"/>
              <a:t>任</a:t>
            </a:r>
            <a:endParaRPr kumimoji="1" lang="en-US" altLang="zh-TW" dirty="0" smtClean="0"/>
          </a:p>
          <a:p>
            <a:r>
              <a:rPr kumimoji="1" lang="en-US" altLang="zh-TW" dirty="0"/>
              <a:t>101701042</a:t>
            </a:r>
            <a:r>
              <a:rPr kumimoji="1" lang="zh-TW" altLang="en-US" dirty="0"/>
              <a:t> 應數四 蔡慶溢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C916-D7AF-CD45-937D-B3CAFF13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畫面或流程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1" y="1690688"/>
            <a:ext cx="5371835" cy="41339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5401" y="1690688"/>
            <a:ext cx="1741944" cy="12002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-5122" y="2104737"/>
            <a:ext cx="2202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政大選課</a:t>
            </a:r>
            <a:r>
              <a:rPr lang="en-US" altLang="zh-TW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</a:t>
            </a:r>
            <a:r>
              <a:rPr lang="zh-TW" altLang="en-US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把抓</a:t>
            </a:r>
            <a:endParaRPr lang="zh-TW" alt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向下箭號 10"/>
          <p:cNvSpPr/>
          <p:nvPr/>
        </p:nvSpPr>
        <p:spPr>
          <a:xfrm rot="16200000">
            <a:off x="5947834" y="3509816"/>
            <a:ext cx="665016" cy="905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24" y="1877199"/>
            <a:ext cx="5283768" cy="376093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55084" y="375766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 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054" y="129453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畫面或</a:t>
            </a:r>
            <a:r>
              <a:rPr lang="zh-TW" altLang="en-US" dirty="0" smtClean="0">
                <a:solidFill>
                  <a:srgbClr val="000000"/>
                </a:solidFill>
                <a:latin typeface="Calibri"/>
              </a:rPr>
              <a:t>流程</a:t>
            </a: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(cont.)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50" y="1043709"/>
            <a:ext cx="9477014" cy="54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畫面或流程</a:t>
            </a:r>
            <a:r>
              <a:rPr lang="en-US" altLang="zh-TW" dirty="0">
                <a:solidFill>
                  <a:srgbClr val="000000"/>
                </a:solidFill>
                <a:latin typeface="Calibri"/>
              </a:rPr>
              <a:t>(cont.)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68" y="1450109"/>
            <a:ext cx="8771514" cy="51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AE719-F6BE-9E42-AE3E-AE2163C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預計開發資源以及使用工具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D8FD5-5E4F-9A4D-BD49-2C24C03E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GitHub</a:t>
            </a:r>
            <a:r>
              <a:rPr lang="zh-TW" altLang="en-US" dirty="0" smtClean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rgbClr val="000000"/>
                </a:solidFill>
                <a:hlinkClick r:id="rId2"/>
              </a:rPr>
              <a:t>github.com/TeamTOS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Messenger</a:t>
            </a:r>
          </a:p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bootstrap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Node.js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Express</a:t>
            </a:r>
          </a:p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MySQL</a:t>
            </a:r>
          </a:p>
          <a:p>
            <a:pPr>
              <a:buFont typeface="Arial"/>
              <a:buChar char="•"/>
            </a:pP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0021-4FDA-0249-9234-139E3CC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kumimoji="1" lang="zh-Hant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r>
              <a:rPr kumimoji="1" lang="en-US" altLang="zh-Hant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104703014 </a:t>
            </a:r>
            <a:r>
              <a:rPr kumimoji="1" lang="zh-TW" altLang="en-US" dirty="0" smtClean="0"/>
              <a:t>資科三 陳庭軒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104703018 </a:t>
            </a:r>
            <a:r>
              <a:rPr kumimoji="1" lang="zh-TW" altLang="en-US" dirty="0" smtClean="0"/>
              <a:t>資科三 吳映函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104703001 </a:t>
            </a:r>
            <a:r>
              <a:rPr kumimoji="1" lang="zh-TW" altLang="en-US" dirty="0"/>
              <a:t>資科三 林定軒</a:t>
            </a:r>
            <a:r>
              <a:rPr kumimoji="1" lang="en-US" altLang="zh-TW" dirty="0"/>
              <a:t>	</a:t>
            </a:r>
            <a:r>
              <a:rPr kumimoji="1" lang="zh-TW" altLang="en-US" dirty="0"/>
              <a:t>：中介</a:t>
            </a:r>
            <a:r>
              <a:rPr kumimoji="1" lang="zh-TW" altLang="en-US" dirty="0" smtClean="0"/>
              <a:t>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104703027 </a:t>
            </a:r>
            <a:r>
              <a:rPr kumimoji="1" lang="zh-TW" altLang="en-US" dirty="0" smtClean="0"/>
              <a:t>資科三 莊凱鈞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：中介軟體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104703015 </a:t>
            </a:r>
            <a:r>
              <a:rPr kumimoji="1" lang="zh-TW" altLang="en-US" dirty="0"/>
              <a:t>資科三 王君瀚</a:t>
            </a:r>
            <a:r>
              <a:rPr kumimoji="1" lang="en-US" altLang="zh-TW" dirty="0"/>
              <a:t>	</a:t>
            </a:r>
            <a:r>
              <a:rPr kumimoji="1" lang="zh-TW" altLang="en-US" dirty="0"/>
              <a:t>：後端</a:t>
            </a:r>
            <a:r>
              <a:rPr kumimoji="1" lang="zh-TW" altLang="en-US" dirty="0" smtClean="0"/>
              <a:t>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104703035 </a:t>
            </a:r>
            <a:r>
              <a:rPr kumimoji="1" lang="zh-TW" altLang="en-US" dirty="0" smtClean="0"/>
              <a:t>資科三 劉容任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101701042</a:t>
            </a:r>
            <a:r>
              <a:rPr kumimoji="1" lang="zh-TW" altLang="en-US" dirty="0" smtClean="0"/>
              <a:t> 應數四 蔡慶溢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FOR </a:t>
            </a:r>
            <a:r>
              <a:rPr lang="zh-TW" altLang="en-US" dirty="0" smtClean="0"/>
              <a:t>政大學生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WHO </a:t>
            </a:r>
            <a:r>
              <a:rPr lang="zh-TW" altLang="en-US" dirty="0" smtClean="0"/>
              <a:t>想輕鬆選課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THE </a:t>
            </a:r>
            <a:r>
              <a:rPr lang="zh-TW" altLang="en-US" dirty="0" smtClean="0"/>
              <a:t>輕鬆選課</a:t>
            </a:r>
            <a:r>
              <a:rPr lang="en-US" altLang="zh-TW" dirty="0" smtClean="0"/>
              <a:t>E</a:t>
            </a:r>
            <a:r>
              <a:rPr lang="zh-TW" altLang="en-US" dirty="0" smtClean="0"/>
              <a:t>把抓</a:t>
            </a:r>
            <a:r>
              <a:rPr lang="en-US" altLang="zh-TW" dirty="0" smtClean="0"/>
              <a:t> </a:t>
            </a:r>
            <a:r>
              <a:rPr lang="en-US" altLang="zh-TW" dirty="0"/>
              <a:t>is a </a:t>
            </a:r>
            <a:r>
              <a:rPr lang="zh-TW" altLang="en-US" dirty="0" smtClean="0"/>
              <a:t>選課系</a:t>
            </a:r>
            <a:r>
              <a:rPr lang="zh-TW" altLang="en-US" dirty="0"/>
              <a:t>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THAT </a:t>
            </a:r>
            <a:r>
              <a:rPr lang="zh-TW" altLang="en-US" dirty="0" smtClean="0"/>
              <a:t>讓同學可以同時查詢課程與選課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UNLIKE </a:t>
            </a:r>
            <a:r>
              <a:rPr lang="zh-TW" altLang="en-US" dirty="0" smtClean="0"/>
              <a:t>全校課程查詢與選課系統分開進行的現況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OUR PRODUCT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查詢課表客製化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每個人需要上的課不同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具有簡單上手的特性，也兼顧搜尋精準度。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4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Business Goal(s)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相較於原有選課</a:t>
            </a:r>
            <a:r>
              <a:rPr lang="zh-TW" altLang="en-US" dirty="0" smtClean="0"/>
              <a:t>系統</a:t>
            </a:r>
            <a:endParaRPr lang="en-US" altLang="zh-TW" dirty="0"/>
          </a:p>
          <a:p>
            <a:r>
              <a:rPr lang="zh-TW" altLang="en-US" dirty="0" smtClean="0"/>
              <a:t>改</a:t>
            </a:r>
            <a:r>
              <a:rPr lang="zh-TW" altLang="en-US" dirty="0"/>
              <a:t>良</a:t>
            </a:r>
            <a:r>
              <a:rPr lang="zh-TW" altLang="en-US" dirty="0" smtClean="0"/>
              <a:t>選課流程：將全校課程查詢與選課系統合併</a:t>
            </a:r>
            <a:endParaRPr lang="en-US" altLang="zh-TW" dirty="0" smtClean="0"/>
          </a:p>
          <a:p>
            <a:r>
              <a:rPr lang="zh-TW" altLang="en-US" dirty="0" smtClean="0"/>
              <a:t>提升搜尋精準度：在增加搜尋條件的情況下仍可符合使用者</a:t>
            </a:r>
            <a:r>
              <a:rPr lang="zh-TW" altLang="en-US" dirty="0" smtClean="0"/>
              <a:t>需求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731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/>
          <a:lstStyle/>
          <a:p>
            <a:r>
              <a:rPr lang="en-US" altLang="zh-TW" dirty="0" smtClean="0"/>
              <a:t>Impact Mapping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24868955"/>
              </p:ext>
            </p:extLst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4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/>
          <a:lstStyle/>
          <a:p>
            <a:r>
              <a:rPr lang="en-US" altLang="zh-TW" dirty="0" smtClean="0"/>
              <a:t>Impact Mapping(cont.)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800289845"/>
              </p:ext>
            </p:extLst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4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50BE-3FD1-6A41-88DE-A9000A31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zh-TW" dirty="0" smtClean="0"/>
              <a:t>Feature </a:t>
            </a:r>
            <a:r>
              <a:rPr kumimoji="1" lang="en-US" altLang="zh-TW" dirty="0"/>
              <a:t>1</a:t>
            </a:r>
            <a:r>
              <a:rPr kumimoji="1" lang="en-US" altLang="zh-TW" dirty="0" smtClean="0"/>
              <a:t>:</a:t>
            </a:r>
            <a:r>
              <a:rPr lang="zh-TW" altLang="en-US" dirty="0"/>
              <a:t>以勾選的方式勾選篩選條件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B0470-4821-8641-862E-24C3C0AC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 order to</a:t>
            </a:r>
            <a:r>
              <a:rPr kumimoji="1" lang="zh-TW" altLang="en-US" dirty="0" smtClean="0"/>
              <a:t> 改良選課流程並合併全校課程查詢</a:t>
            </a:r>
            <a:endParaRPr kumimoji="1" lang="en-US" altLang="zh-TW" dirty="0" smtClean="0"/>
          </a:p>
          <a:p>
            <a:r>
              <a:rPr kumimoji="1" lang="en-US" altLang="zh-TW" dirty="0" smtClean="0"/>
              <a:t>As a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選課</a:t>
            </a:r>
            <a:r>
              <a:rPr lang="zh-TW" altLang="en-US" dirty="0"/>
              <a:t>系統</a:t>
            </a:r>
            <a:r>
              <a:rPr lang="zh-TW" altLang="en-US" dirty="0" smtClean="0"/>
              <a:t>使用者</a:t>
            </a:r>
            <a:endParaRPr lang="en-US" altLang="zh-TW" dirty="0" smtClean="0"/>
          </a:p>
          <a:p>
            <a:r>
              <a:rPr kumimoji="1" lang="en-US" altLang="zh-TW" dirty="0" smtClean="0"/>
              <a:t>I want to </a:t>
            </a:r>
            <a:r>
              <a:rPr kumimoji="1" lang="zh-TW" altLang="en-US" dirty="0" smtClean="0"/>
              <a:t> 將搜尋條件列成清單並讓使用者以勾選的方式選擇條件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58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50BE-3FD1-6A41-88DE-A9000A31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Feature 2:</a:t>
            </a:r>
            <a:r>
              <a:rPr lang="zh-TW" altLang="en-US" dirty="0"/>
              <a:t>以圖形視覺化呈現搜尋結果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B0470-4821-8641-862E-24C3C0AC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 order to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更</a:t>
            </a:r>
            <a:r>
              <a:rPr lang="zh-TW" altLang="en-US" dirty="0"/>
              <a:t>好地呈現搜尋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kumimoji="1" lang="en-US" altLang="zh-TW" dirty="0" smtClean="0"/>
              <a:t>As a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選課</a:t>
            </a:r>
            <a:r>
              <a:rPr lang="zh-TW" altLang="en-US" dirty="0"/>
              <a:t>系統使用者</a:t>
            </a:r>
            <a:endParaRPr lang="en-US" altLang="zh-TW" dirty="0"/>
          </a:p>
          <a:p>
            <a:r>
              <a:rPr kumimoji="1" lang="en-US" altLang="zh-TW" dirty="0" smtClean="0"/>
              <a:t>I want to </a:t>
            </a:r>
            <a:r>
              <a:rPr lang="zh-TW" altLang="en-US" dirty="0" smtClean="0"/>
              <a:t>將</a:t>
            </a:r>
            <a:r>
              <a:rPr lang="zh-TW" altLang="en-US" dirty="0"/>
              <a:t>搜尋結果以圖形視覺化方式展示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65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50BE-3FD1-6A41-88DE-A9000A31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63" y="365125"/>
            <a:ext cx="11578937" cy="132556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Feature 3: </a:t>
            </a:r>
            <a:r>
              <a:rPr lang="en-US" altLang="zh-TW" dirty="0"/>
              <a:t>Implement vector space </a:t>
            </a:r>
            <a:r>
              <a:rPr lang="en-US" altLang="zh-TW" dirty="0" smtClean="0"/>
              <a:t>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B0470-4821-8641-862E-24C3C0AC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 order to</a:t>
            </a:r>
            <a:r>
              <a:rPr kumimoji="1" lang="zh-TW" altLang="en-US" dirty="0"/>
              <a:t> </a:t>
            </a:r>
            <a:r>
              <a:rPr lang="zh-TW" altLang="en-US" dirty="0" smtClean="0"/>
              <a:t>增加</a:t>
            </a:r>
            <a:r>
              <a:rPr lang="zh-TW" altLang="en-US" dirty="0"/>
              <a:t>搜尋結果的</a:t>
            </a:r>
            <a:r>
              <a:rPr lang="zh-TW" altLang="en-US" dirty="0" smtClean="0"/>
              <a:t>正確度</a:t>
            </a:r>
            <a:endParaRPr lang="en-US" altLang="zh-TW" dirty="0" smtClean="0"/>
          </a:p>
          <a:p>
            <a:r>
              <a:rPr kumimoji="1" lang="en-US" altLang="zh-TW" dirty="0" smtClean="0"/>
              <a:t>As a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選課</a:t>
            </a:r>
            <a:r>
              <a:rPr lang="zh-TW" altLang="en-US" dirty="0"/>
              <a:t>系統使用者</a:t>
            </a:r>
            <a:endParaRPr kumimoji="1" lang="en-US" altLang="zh-TW" dirty="0" smtClean="0"/>
          </a:p>
          <a:p>
            <a:r>
              <a:rPr kumimoji="1" lang="en-US" altLang="zh-TW" dirty="0" smtClean="0"/>
              <a:t>I want to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以</a:t>
            </a:r>
            <a:r>
              <a:rPr lang="zh-TW" altLang="en-US" dirty="0"/>
              <a:t>向量空間模型作為搜尋系統的核心，並以</a:t>
            </a:r>
            <a:r>
              <a:rPr lang="en-US" altLang="zh-TW" dirty="0"/>
              <a:t>NDCG(Normalized Discounted Cumulative Gain)</a:t>
            </a:r>
            <a:r>
              <a:rPr lang="zh-TW" altLang="en-US" dirty="0"/>
              <a:t>量化正確性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05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396</Words>
  <Application>Microsoft Office PowerPoint</Application>
  <PresentationFormat>寬螢幕</PresentationFormat>
  <Paragraphs>88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Office 佈景主題</vt:lpstr>
      <vt:lpstr>
專案簡報發起書 (輕鬆選課E把抓) </vt:lpstr>
      <vt:lpstr>團隊組成/主要任務</vt:lpstr>
      <vt:lpstr>Vision Statement</vt:lpstr>
      <vt:lpstr>Business Goal(s)</vt:lpstr>
      <vt:lpstr>Impact Mapping</vt:lpstr>
      <vt:lpstr>Impact Mapping(cont.)</vt:lpstr>
      <vt:lpstr>Feature 1:以勾選的方式勾選篩選條件</vt:lpstr>
      <vt:lpstr>Feature 2:以圖形視覺化呈現搜尋結果</vt:lpstr>
      <vt:lpstr>Feature 3: Implement vector space model</vt:lpstr>
      <vt:lpstr>畫面或流程</vt:lpstr>
      <vt:lpstr>畫面或流程(cont.)</vt:lpstr>
      <vt:lpstr>畫面或流程(cont.)</vt:lpstr>
      <vt:lpstr>預計開發資源以及使用工具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
專案簡報發起書 </dc:title>
  <dc:creator>Microsoft Office 使用者</dc:creator>
  <cp:lastModifiedBy>映函 吳</cp:lastModifiedBy>
  <cp:revision>55</cp:revision>
  <dcterms:created xsi:type="dcterms:W3CDTF">2018-02-23T10:16:19Z</dcterms:created>
  <dcterms:modified xsi:type="dcterms:W3CDTF">2018-04-23T06:18:03Z</dcterms:modified>
</cp:coreProperties>
</file>