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7f9bf9fa9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47f9bf9fa9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7f9bf9fa9_1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47f9bf9fa9_1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FF116"/>
                </a:solidFill>
                <a:latin typeface="Arial"/>
                <a:ea typeface="Arial"/>
                <a:cs typeface="Arial"/>
                <a:sym typeface="Arial"/>
              </a:rPr>
              <a:t>Предсказание интенсивности взаимодействия между друзьями в ВК</a:t>
            </a:r>
            <a:endParaRPr b="0" sz="3600" strike="noStrike">
              <a:solidFill>
                <a:srgbClr val="0FF1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486325" y="2225300"/>
            <a:ext cx="3150000" cy="1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Magic City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3600" y="1524600"/>
            <a:ext cx="2505600" cy="25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504000" y="187200"/>
            <a:ext cx="90717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0FF116"/>
                </a:solidFill>
              </a:rPr>
              <a:t>Magic City</a:t>
            </a:r>
            <a:endParaRPr sz="3600" strike="noStrike">
              <a:solidFill>
                <a:srgbClr val="0FF116"/>
              </a:solidFill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915325" y="1600200"/>
            <a:ext cx="79404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marR="0" rtl="0" algn="l">
              <a:spcBef>
                <a:spcPts val="199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Арефьев Сергей, @ArefievMC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en-US" sz="2200">
                <a:solidFill>
                  <a:schemeClr val="lt1"/>
                </a:solidFill>
              </a:rPr>
              <a:t>VK Cup 2022 – 1е место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en-US" sz="2200">
                <a:solidFill>
                  <a:schemeClr val="lt1"/>
                </a:solidFill>
              </a:rPr>
              <a:t>Sberbank AI Journey 2018 – 1е место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Плоткин Артем, @what_else_is_there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en-US" sz="2200">
                <a:solidFill>
                  <a:schemeClr val="lt1"/>
                </a:solidFill>
              </a:rPr>
              <a:t>IDAO 2018 – 1е место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en-US" sz="2200">
                <a:solidFill>
                  <a:schemeClr val="lt1"/>
                </a:solidFill>
              </a:rPr>
              <a:t>ICPC SWERC 2018 – 14 место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200">
                <a:solidFill>
                  <a:schemeClr val="lt1"/>
                </a:solidFill>
              </a:rPr>
              <a:t>Гориславский Ростислав, @kai4u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en-US" sz="2200">
                <a:solidFill>
                  <a:schemeClr val="lt1"/>
                </a:solidFill>
              </a:rPr>
              <a:t>ICPC NEERC 2014 – 18 место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F116"/>
              </a:buClr>
              <a:buSzPts val="3600"/>
              <a:buFont typeface="Arial"/>
              <a:buNone/>
            </a:pPr>
            <a:r>
              <a:rPr b="0" lang="en-US" sz="3600" strike="noStrike">
                <a:solidFill>
                  <a:srgbClr val="0FF116"/>
                </a:solidFill>
                <a:latin typeface="Arial"/>
                <a:ea typeface="Arial"/>
                <a:cs typeface="Arial"/>
                <a:sym typeface="Arial"/>
              </a:rPr>
              <a:t>Проблематика и задача</a:t>
            </a:r>
            <a:endParaRPr b="0" sz="3600" strike="noStrike">
              <a:solidFill>
                <a:srgbClr val="0FF1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04000" y="1711574"/>
            <a:ext cx="68112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Рекомендательная система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 регрессии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Эго-Графы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F116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FF116"/>
                </a:solidFill>
              </a:rPr>
              <a:t>Построения признаков</a:t>
            </a:r>
            <a:endParaRPr b="0" sz="3600" strike="noStrike">
              <a:solidFill>
                <a:srgbClr val="0FF1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504000" y="1652049"/>
            <a:ext cx="90717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Взаимодействия с общими друзьями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</a:rPr>
              <a:t>Статистики общения пользователей</a:t>
            </a:r>
            <a:endParaRPr sz="3200">
              <a:solidFill>
                <a:schemeClr val="lt1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lang="en-US" sz="3200">
                <a:solidFill>
                  <a:schemeClr val="lt1"/>
                </a:solidFill>
              </a:rPr>
              <a:t>Использование дополнительных датасетов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Симметричное взаимодействие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F116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FF116"/>
                </a:solidFill>
              </a:rPr>
              <a:t>Обучение модели</a:t>
            </a:r>
            <a:endParaRPr b="0" sz="3600" strike="noStrike">
              <a:solidFill>
                <a:srgbClr val="0FF1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504000" y="1652049"/>
            <a:ext cx="90717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</a:rPr>
              <a:t>Метод валидации - GroupKFold</a:t>
            </a:r>
            <a:endParaRPr sz="3200">
              <a:solidFill>
                <a:schemeClr val="lt1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</a:rPr>
              <a:t>Библиотека бустинга -  CatBoost</a:t>
            </a:r>
            <a:endParaRPr sz="3200">
              <a:solidFill>
                <a:schemeClr val="lt1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</a:rPr>
              <a:t>Большое количество деревьев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F116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FF116"/>
                </a:solidFill>
              </a:rPr>
              <a:t>Аспекты р</a:t>
            </a:r>
            <a:r>
              <a:rPr b="0" lang="en-US" sz="3600" strike="noStrike">
                <a:solidFill>
                  <a:srgbClr val="0FF116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lang="en-US" sz="3600">
                <a:solidFill>
                  <a:srgbClr val="0FF116"/>
                </a:solidFill>
              </a:rPr>
              <a:t>ализации</a:t>
            </a:r>
            <a:endParaRPr sz="3600">
              <a:solidFill>
                <a:srgbClr val="0FF116"/>
              </a:solidFill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04000" y="1592524"/>
            <a:ext cx="90717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Векторизация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Разреженные матрицы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Вычисление на GPU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F116"/>
              </a:buClr>
              <a:buSzPts val="3600"/>
              <a:buFont typeface="Arial"/>
              <a:buNone/>
            </a:pPr>
            <a:r>
              <a:rPr b="0" lang="en-US" sz="3600" strike="noStrike">
                <a:solidFill>
                  <a:srgbClr val="0FF116"/>
                </a:solidFill>
                <a:latin typeface="Arial"/>
                <a:ea typeface="Arial"/>
                <a:cs typeface="Arial"/>
                <a:sym typeface="Arial"/>
              </a:rPr>
              <a:t>Технологии</a:t>
            </a:r>
            <a:endParaRPr b="0" sz="3600" strike="noStrike">
              <a:solidFill>
                <a:srgbClr val="0FF1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Jupyter Notebook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Python ML stack (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SciPy, </a:t>
            </a:r>
            <a:r>
              <a:rPr lang="en-US" sz="2800">
                <a:solidFill>
                  <a:schemeClr val="lt1"/>
                </a:solidFill>
              </a:rPr>
              <a:t>NumPy, Pandas, SkLearn)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CatBoost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F116"/>
              </a:buClr>
              <a:buSzPts val="3600"/>
              <a:buFont typeface="Arial"/>
              <a:buNone/>
            </a:pPr>
            <a:r>
              <a:rPr b="0" lang="en-US" sz="3600" strike="noStrike">
                <a:solidFill>
                  <a:srgbClr val="0FF116"/>
                </a:solidFill>
                <a:latin typeface="Arial"/>
                <a:ea typeface="Arial"/>
                <a:cs typeface="Arial"/>
                <a:sym typeface="Arial"/>
              </a:rPr>
              <a:t>Метрика</a:t>
            </a:r>
            <a:endParaRPr b="0" sz="3600" strike="noStrike">
              <a:solidFill>
                <a:srgbClr val="0FF1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826000" y="1666949"/>
            <a:ext cx="6541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RMSE = 0.</a:t>
            </a:r>
            <a:r>
              <a:rPr lang="en-US" sz="3200">
                <a:solidFill>
                  <a:schemeClr val="lt1"/>
                </a:solidFill>
              </a:rPr>
              <a:t>614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