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8" r:id="rId5"/>
    <p:sldId id="338" r:id="rId6"/>
    <p:sldId id="362" r:id="rId7"/>
    <p:sldId id="341" r:id="rId8"/>
    <p:sldId id="359" r:id="rId9"/>
    <p:sldId id="354" r:id="rId10"/>
    <p:sldId id="334" r:id="rId11"/>
    <p:sldId id="356" r:id="rId12"/>
    <p:sldId id="363" r:id="rId13"/>
    <p:sldId id="380" r:id="rId14"/>
    <p:sldId id="381" r:id="rId15"/>
    <p:sldId id="349" r:id="rId16"/>
    <p:sldId id="309" r:id="rId17"/>
    <p:sldId id="343" r:id="rId18"/>
    <p:sldId id="369" r:id="rId19"/>
    <p:sldId id="370" r:id="rId20"/>
    <p:sldId id="339" r:id="rId21"/>
    <p:sldId id="382" r:id="rId22"/>
  </p:sldIdLst>
  <p:sldSz cx="9906000" cy="6858000" type="A4"/>
  <p:notesSz cx="6662738" cy="9906000"/>
  <p:custDataLst>
    <p:tags r:id="rId25"/>
  </p:custDataLst>
  <p:defaultTextStyle>
    <a:defPPr>
      <a:defRPr lang="en-GB"/>
    </a:defPPr>
    <a:lvl1pPr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ctr" rtl="0" fontAlgn="base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CC"/>
    <a:srgbClr val="009999"/>
    <a:srgbClr val="008080"/>
    <a:srgbClr val="2D97A5"/>
    <a:srgbClr val="FFCC99"/>
    <a:srgbClr val="CCFFCC"/>
    <a:srgbClr val="CCCCFF"/>
    <a:srgbClr val="CC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069" autoAdjust="0"/>
  </p:normalViewPr>
  <p:slideViewPr>
    <p:cSldViewPr snapToGrid="0" snapToObjects="1" showGuides="1">
      <p:cViewPr>
        <p:scale>
          <a:sx n="120" d="100"/>
          <a:sy n="120" d="100"/>
        </p:scale>
        <p:origin x="-1230" y="72"/>
      </p:cViewPr>
      <p:guideLst>
        <p:guide orient="horz" pos="2160"/>
        <p:guide pos="5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3048" y="-96"/>
      </p:cViewPr>
      <p:guideLst>
        <p:guide orient="horz" pos="3120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3" tIns="45522" rIns="91043" bIns="45522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1"/>
            </a:lvl1pPr>
          </a:lstStyle>
          <a:p>
            <a:fld id="{13A2AEDD-AD55-49C8-838F-E55756FFD2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6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>
            <a:lvl1pPr algn="l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9067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>
            <a:lvl1pPr algn="r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8013" y="731838"/>
            <a:ext cx="5400675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3125" y="4716463"/>
            <a:ext cx="4868863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06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b" anchorCtr="0" compatLnSpc="1">
            <a:prstTxWarp prst="textNoShape">
              <a:avLst/>
            </a:prstTxWarp>
          </a:bodyPr>
          <a:lstStyle>
            <a:lvl1pPr algn="l" defTabSz="895350">
              <a:spcBef>
                <a:spcPct val="0"/>
              </a:spcBef>
              <a:defRPr sz="1200" b="1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9067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56" tIns="44778" rIns="89556" bIns="44778" numCol="1" anchor="b" anchorCtr="0" compatLnSpc="1">
            <a:prstTxWarp prst="textNoShape">
              <a:avLst/>
            </a:prstTxWarp>
          </a:bodyPr>
          <a:lstStyle>
            <a:lvl1pPr algn="r" defTabSz="895350">
              <a:spcBef>
                <a:spcPct val="0"/>
              </a:spcBef>
              <a:defRPr sz="1200" b="1"/>
            </a:lvl1pPr>
          </a:lstStyle>
          <a:p>
            <a:fld id="{5CA7C1A6-3F6E-4A0C-A01A-2F04D2728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2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24577-A7F4-4E1A-BA81-064FF7DE7259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8013" y="731838"/>
            <a:ext cx="5400675" cy="37401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28" name="Rectangle 15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5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5886450"/>
            <a:ext cx="1668198" cy="666750"/>
          </a:xfrm>
        </p:spPr>
        <p:txBody>
          <a:bodyPr wrap="square" anchor="ctr"/>
          <a:lstStyle>
            <a:lvl1pPr algn="ctr">
              <a:defRPr sz="1400" b="0" baseline="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1" y="0"/>
            <a:ext cx="9906000" cy="4495800"/>
          </a:xfrm>
          <a:prstGeom prst="rect">
            <a:avLst/>
          </a:prstGeom>
          <a:solidFill>
            <a:srgbClr val="007167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7" name="Rectangle 58"/>
          <p:cNvSpPr>
            <a:spLocks noChangeArrowheads="1"/>
          </p:cNvSpPr>
          <p:nvPr userDrawn="1"/>
        </p:nvSpPr>
        <p:spPr bwMode="auto">
          <a:xfrm>
            <a:off x="0" y="4491038"/>
            <a:ext cx="9906001" cy="833437"/>
          </a:xfrm>
          <a:prstGeom prst="rect">
            <a:avLst/>
          </a:prstGeom>
          <a:solidFill>
            <a:srgbClr val="338D85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8" name="Rectangle 59"/>
          <p:cNvSpPr>
            <a:spLocks noChangeArrowheads="1"/>
          </p:cNvSpPr>
          <p:nvPr userDrawn="1"/>
        </p:nvSpPr>
        <p:spPr bwMode="auto">
          <a:xfrm>
            <a:off x="0" y="5324475"/>
            <a:ext cx="9906001" cy="238125"/>
          </a:xfrm>
          <a:prstGeom prst="rect">
            <a:avLst/>
          </a:prstGeom>
          <a:solidFill>
            <a:srgbClr val="80B8B3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2" name="Rectangle 61"/>
          <p:cNvSpPr>
            <a:spLocks noChangeArrowheads="1"/>
          </p:cNvSpPr>
          <p:nvPr userDrawn="1"/>
        </p:nvSpPr>
        <p:spPr bwMode="auto">
          <a:xfrm>
            <a:off x="8966201" y="5324475"/>
            <a:ext cx="939800" cy="238125"/>
          </a:xfrm>
          <a:prstGeom prst="rect">
            <a:avLst/>
          </a:prstGeom>
          <a:solidFill>
            <a:srgbClr val="66AAA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3" name="Rectangle 60"/>
          <p:cNvSpPr>
            <a:spLocks noChangeArrowheads="1"/>
          </p:cNvSpPr>
          <p:nvPr userDrawn="1"/>
        </p:nvSpPr>
        <p:spPr bwMode="auto">
          <a:xfrm>
            <a:off x="8966201" y="4495800"/>
            <a:ext cx="939800" cy="828675"/>
          </a:xfrm>
          <a:prstGeom prst="rect">
            <a:avLst/>
          </a:prstGeom>
          <a:solidFill>
            <a:srgbClr val="6AA83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4" name="Rectangle 62"/>
          <p:cNvSpPr>
            <a:spLocks noChangeArrowheads="1"/>
          </p:cNvSpPr>
          <p:nvPr userDrawn="1"/>
        </p:nvSpPr>
        <p:spPr bwMode="auto">
          <a:xfrm>
            <a:off x="8964613" y="5562601"/>
            <a:ext cx="941387" cy="1295400"/>
          </a:xfrm>
          <a:prstGeom prst="rect">
            <a:avLst/>
          </a:prstGeom>
          <a:solidFill>
            <a:srgbClr val="CCE3E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sp>
        <p:nvSpPr>
          <p:cNvPr id="15" name="Rectangle 63"/>
          <p:cNvSpPr>
            <a:spLocks noChangeArrowheads="1"/>
          </p:cNvSpPr>
          <p:nvPr userDrawn="1"/>
        </p:nvSpPr>
        <p:spPr bwMode="auto">
          <a:xfrm>
            <a:off x="8966201" y="0"/>
            <a:ext cx="939799" cy="4495800"/>
          </a:xfrm>
          <a:prstGeom prst="rect">
            <a:avLst/>
          </a:prstGeom>
          <a:solidFill>
            <a:srgbClr val="197F76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altLang="zh-TW" sz="2400">
              <a:latin typeface="Verdana" pitchFamily="34" charset="0"/>
              <a:cs typeface="+mn-cs"/>
            </a:endParaRPr>
          </a:p>
        </p:txBody>
      </p:sp>
      <p:pic>
        <p:nvPicPr>
          <p:cNvPr id="16" name="Picture 1076" descr="白底CTBC(中上英下)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23" y="241300"/>
            <a:ext cx="8963554" cy="505227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524" y="927100"/>
            <a:ext cx="8963555" cy="505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23" y="381000"/>
            <a:ext cx="8963554" cy="505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77800" indent="0">
              <a:defRPr sz="27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444" y="82973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algn="l" fontAlgn="auto"/>
            <a:fld id="{5BBEAD13-0566-4C6C-97E7-55F17F24B09F}" type="datetimeFigureOut">
              <a:rPr lang="zh-TW" altLang="en-US" sz="1800" smtClean="0">
                <a:solidFill>
                  <a:prstClr val="black"/>
                </a:solidFill>
              </a:rPr>
              <a:pPr algn="l" fontAlgn="auto"/>
              <a:t>2020/6/1</a:t>
            </a:fld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pPr algn="l" fontAlgn="auto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77503" y="6492876"/>
            <a:ext cx="428497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1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" y="6433045"/>
            <a:ext cx="9906000" cy="424955"/>
            <a:chOff x="0" y="4459"/>
            <a:chExt cx="6597" cy="484"/>
          </a:xfrm>
        </p:grpSpPr>
        <p:sp>
          <p:nvSpPr>
            <p:cNvPr id="10" name="Rectangle 77"/>
            <p:cNvSpPr>
              <a:spLocks noChangeArrowheads="1"/>
            </p:cNvSpPr>
            <p:nvPr userDrawn="1"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 userDrawn="1"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2" name="Rectangle 79"/>
            <p:cNvSpPr>
              <a:spLocks noChangeArrowheads="1"/>
            </p:cNvSpPr>
            <p:nvPr userDrawn="1"/>
          </p:nvSpPr>
          <p:spPr bwMode="auto">
            <a:xfrm>
              <a:off x="0" y="4459"/>
              <a:ext cx="6597" cy="175"/>
            </a:xfrm>
            <a:prstGeom prst="rect">
              <a:avLst/>
            </a:prstGeom>
            <a:solidFill>
              <a:srgbClr val="80B8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13" name="Rectangle 80"/>
            <p:cNvSpPr>
              <a:spLocks noChangeArrowheads="1"/>
            </p:cNvSpPr>
            <p:nvPr userDrawn="1"/>
          </p:nvSpPr>
          <p:spPr bwMode="auto">
            <a:xfrm>
              <a:off x="5824" y="4459"/>
              <a:ext cx="773" cy="175"/>
            </a:xfrm>
            <a:prstGeom prst="rect">
              <a:avLst/>
            </a:prstGeom>
            <a:solidFill>
              <a:srgbClr val="99C6C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TW" sz="2400"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223" y="381000"/>
            <a:ext cx="8963554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223" y="1066800"/>
            <a:ext cx="8963554" cy="5056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9250760" y="6675438"/>
            <a:ext cx="190896" cy="131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89000">
              <a:spcBef>
                <a:spcPct val="0"/>
              </a:spcBef>
            </a:pPr>
            <a:fld id="{0AAE6F06-DF1F-4AFE-8A52-B806E3E9D437}" type="slidenum">
              <a:rPr lang="en-US" sz="900" smtClean="0">
                <a:latin typeface="微軟正黑體" pitchFamily="34" charset="-120"/>
                <a:ea typeface="微軟正黑體" pitchFamily="34" charset="-120"/>
              </a:rPr>
              <a:pPr algn="r" defTabSz="889000">
                <a:spcBef>
                  <a:spcPct val="0"/>
                </a:spcBef>
              </a:pPr>
              <a:t>‹#›</a:t>
            </a:fld>
            <a:endParaRPr lang="en-US" sz="9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457200" y="6629400"/>
            <a:ext cx="3630613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1046163" eaLnBrk="0" hangingPunct="0">
              <a:spcBef>
                <a:spcPct val="50000"/>
              </a:spcBef>
              <a:defRPr/>
            </a:pPr>
            <a:r>
              <a:rPr lang="en-US" altLang="en-GB" sz="9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© CTBC</a:t>
            </a:r>
            <a:endParaRPr lang="en-US" altLang="en-GB" sz="9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97" r:id="rId5"/>
  </p:sldLayoutIdLst>
  <p:txStyles>
    <p:titleStyle>
      <a:lvl1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5pPr>
      <a:lvl6pPr marL="4572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6pPr>
      <a:lvl7pPr marL="9144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716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8pPr>
      <a:lvl9pPr marL="1828800" algn="l" defTabSz="889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algn="l" defTabSz="889000" rtl="0" eaLnBrk="1" fontAlgn="base" hangingPunct="1">
        <a:spcBef>
          <a:spcPct val="20000"/>
        </a:spcBef>
        <a:spcAft>
          <a:spcPct val="0"/>
        </a:spcAft>
        <a:buClrTx/>
        <a:defRPr sz="16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444500" indent="-222250" algn="l" defTabSz="889000" rtl="0" eaLnBrk="1" fontAlgn="base" hangingPunct="1">
        <a:spcBef>
          <a:spcPct val="20000"/>
        </a:spcBef>
        <a:spcAft>
          <a:spcPct val="0"/>
        </a:spcAft>
        <a:buClrTx/>
        <a:buChar char="•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889000" indent="-222250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38263" indent="-227013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998663" indent="-220663" algn="l" defTabSz="889000" rtl="0" eaLnBrk="1" fontAlgn="base" hangingPunct="1">
        <a:spcBef>
          <a:spcPct val="20000"/>
        </a:spcBef>
        <a:spcAft>
          <a:spcPct val="0"/>
        </a:spcAft>
        <a:buClrTx/>
        <a:buFont typeface="Trebuchet MS" pitchFamily="34" charset="0"/>
        <a:buChar char="–"/>
        <a:defRPr sz="16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4558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9130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33702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3827463" indent="-220663" algn="l" defTabSz="8890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1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284" y="1562100"/>
            <a:ext cx="8356877" cy="1966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88891" tIns="44445" rIns="88891" bIns="44445" anchor="ctr"/>
          <a:lstStyle/>
          <a:p>
            <a:pPr algn="l" defTabSz="889000">
              <a:spcBef>
                <a:spcPct val="0"/>
              </a:spcBef>
            </a:pPr>
            <a:r>
              <a:rPr lang="zh-TW" altLang="en-US" sz="33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信貸模型</a:t>
            </a:r>
            <a:r>
              <a:rPr lang="zh-TW" altLang="en-US" sz="33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defTabSz="889000">
              <a:spcBef>
                <a:spcPct val="0"/>
              </a:spcBef>
            </a:pP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信貸風險變動模型開發結果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信貸需求模型開發結果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sz="2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65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85" y="4725987"/>
            <a:ext cx="8356877" cy="379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88891" tIns="44445" rIns="88891" bIns="44445" anchor="b"/>
          <a:lstStyle/>
          <a:p>
            <a:pPr algn="r" defTabSz="889000">
              <a:spcBef>
                <a:spcPct val="0"/>
              </a:spcBef>
            </a:pP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數據規劃部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2020/04</a:t>
            </a:r>
            <a:endParaRPr 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-761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模型</a:t>
            </a:r>
            <a:r>
              <a:rPr lang="zh-TW" altLang="en-US" dirty="0"/>
              <a:t>開發結果</a:t>
            </a:r>
            <a:r>
              <a:rPr lang="zh-TW" altLang="en-US" dirty="0" smtClean="0"/>
              <a:t>：覆蓋率、戶數率與 </a:t>
            </a:r>
            <a:r>
              <a:rPr lang="en-US" altLang="zh-TW" dirty="0" smtClean="0"/>
              <a:t>GINI</a:t>
            </a:r>
            <a:r>
              <a:rPr lang="zh-TW" altLang="en-US" dirty="0" smtClean="0"/>
              <a:t> </a:t>
            </a:r>
            <a:endParaRPr lang="zh-TW" altLang="en-US" kern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45488" y="6381330"/>
            <a:ext cx="488504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3738"/>
              </p:ext>
            </p:extLst>
          </p:nvPr>
        </p:nvGraphicFramePr>
        <p:xfrm>
          <a:off x="237497" y="1887948"/>
          <a:ext cx="9541210" cy="1932970"/>
        </p:xfrm>
        <a:graphic>
          <a:graphicData uri="http://schemas.openxmlformats.org/drawingml/2006/table">
            <a:tbl>
              <a:tblPr/>
              <a:tblGrid>
                <a:gridCol w="173476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</a:tblGrid>
              <a:tr h="29764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信貸風險變動分</a:t>
                      </a:r>
                      <a:endParaRPr lang="en-US" altLang="zh-TW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分↑客戶數</a:t>
                      </a:r>
                      <a:endParaRPr lang="en-US" altLang="zh-TW" sz="16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分↑需求覆蓋率</a:t>
                      </a:r>
                      <a:endParaRPr lang="en-US" altLang="zh-TW" sz="16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endParaRPr lang="en-US" altLang="zh-TW" sz="16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297645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有信貸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且與</a:t>
                      </a:r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本行往來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14.5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15.9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15.8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99.93%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99.84%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42.22</a:t>
                      </a:r>
                      <a:r>
                        <a:rPr lang="en-US" altLang="zh-TW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37.56%</a:t>
                      </a:r>
                      <a:endParaRPr lang="en-US" altLang="zh-TW" sz="1200" b="1" i="0" u="none" strike="noStrike" kern="120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35.41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有信貸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且與</a:t>
                      </a:r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非本行往來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54.5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53.5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53.0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99.17%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98.72%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98.61%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60.01%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56.18%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54.68%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</a:t>
                      </a:r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Non </a:t>
                      </a:r>
                      <a:r>
                        <a:rPr lang="en-US" sz="1200" b="0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Transactor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49.7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53.5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40.7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80.86%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79.90%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74.06%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74.54%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71.55%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70.87%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Transactor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5.3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6.4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44.08%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40.91%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35.94%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53.74%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47.86%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54.41%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整體授信戶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124.0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129.3</a:t>
                      </a:r>
                      <a:r>
                        <a:rPr lang="zh-TW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113.7</a:t>
                      </a:r>
                      <a:r>
                        <a:rPr lang="zh-TW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91.36%</a:t>
                      </a:r>
                      <a:endParaRPr lang="zh-TW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88.21%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88.15%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82.95%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80.21%</a:t>
                      </a:r>
                      <a:endParaRPr lang="en-US" altLang="zh-TW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2481" y="789711"/>
            <a:ext cx="92890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信貸風險變動分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1912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的既有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模型與測試樣本，其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分以上客戶數及需求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率皆明顯提升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卡於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1906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的開發樣本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皆大於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，整體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達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82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 smtClean="0"/>
              <a:t>4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25318"/>
              </p:ext>
            </p:extLst>
          </p:nvPr>
        </p:nvGraphicFramePr>
        <p:xfrm>
          <a:off x="237497" y="5377816"/>
          <a:ext cx="9541210" cy="892934"/>
        </p:xfrm>
        <a:graphic>
          <a:graphicData uri="http://schemas.openxmlformats.org/drawingml/2006/table">
            <a:tbl>
              <a:tblPr/>
              <a:tblGrid>
                <a:gridCol w="173476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  <a:gridCol w="867383"/>
              </a:tblGrid>
              <a:tr h="29764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信貸需求分</a:t>
                      </a:r>
                      <a:endParaRPr lang="en-US" altLang="zh-TW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6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分↑客戶數</a:t>
                      </a:r>
                      <a:endParaRPr lang="en-US" altLang="zh-TW" sz="16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分↑需求覆蓋率</a:t>
                      </a:r>
                      <a:endParaRPr lang="en-US" altLang="zh-TW" sz="16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endParaRPr lang="en-US" altLang="zh-TW" sz="16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33528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開發樣本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1906</a:t>
                      </a:r>
                      <a:endParaRPr lang="zh-TW" altLang="en-US" sz="11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測試樣本</a:t>
                      </a:r>
                      <a:r>
                        <a:rPr lang="en-US" altLang="zh-TW" sz="1100" b="1" kern="1200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 </a:t>
                      </a:r>
                      <a:r>
                        <a:rPr lang="en-US" altLang="zh-TW" sz="11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整體授信戶</a:t>
                      </a:r>
                      <a:endParaRPr 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124.4</a:t>
                      </a:r>
                      <a:r>
                        <a:rPr lang="zh-TW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129.7</a:t>
                      </a:r>
                      <a:r>
                        <a:rPr lang="zh-TW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113.7</a:t>
                      </a:r>
                      <a:r>
                        <a:rPr lang="zh-TW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91.46%</a:t>
                      </a: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90.42%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88.15%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83.00%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80.73%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80.85%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肘形接點 20"/>
          <p:cNvCxnSpPr>
            <a:endCxn id="22" idx="1"/>
          </p:cNvCxnSpPr>
          <p:nvPr/>
        </p:nvCxnSpPr>
        <p:spPr bwMode="auto">
          <a:xfrm rot="16200000" flipH="1">
            <a:off x="6253469" y="3750544"/>
            <a:ext cx="715019" cy="356543"/>
          </a:xfrm>
          <a:prstGeom prst="bentConnector2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89250" y="3886216"/>
            <a:ext cx="14128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無信貸客戶</a:t>
            </a:r>
            <a:endParaRPr lang="en-US" altLang="zh-TW" sz="11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覆蓋率提升</a:t>
            </a:r>
            <a:r>
              <a:rPr lang="en-US" altLang="zh-TW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~6%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1063" y="4253747"/>
            <a:ext cx="92890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信貸需求分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1912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的既有模型與測試樣本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分以上客戶數及需求覆蓋率皆明顯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該模型於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1906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達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83%</a:t>
            </a:r>
          </a:p>
        </p:txBody>
      </p:sp>
      <p:cxnSp>
        <p:nvCxnSpPr>
          <p:cNvPr id="24" name="肘形接點 23"/>
          <p:cNvCxnSpPr>
            <a:endCxn id="25" idx="1"/>
          </p:cNvCxnSpPr>
          <p:nvPr/>
        </p:nvCxnSpPr>
        <p:spPr bwMode="auto">
          <a:xfrm>
            <a:off x="3021459" y="3820917"/>
            <a:ext cx="356542" cy="27055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3378001" y="3860635"/>
            <a:ext cx="176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15.6</a:t>
            </a: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1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>
            <a:hlinkClick r:id="rId2" action="ppaction://hlinksldjump"/>
          </p:cNvPr>
          <p:cNvSpPr/>
          <p:nvPr/>
        </p:nvSpPr>
        <p:spPr bwMode="auto">
          <a:xfrm>
            <a:off x="8112083" y="2554632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zh-TW" altLang="en-US" b="1" i="0" u="none" strike="noStrike" cap="none" normalizeH="0" baseline="0" dirty="0" smtClean="0">
                <a:solidFill>
                  <a:schemeClr val="bg1"/>
                </a:solidFill>
                <a:effectLst/>
                <a:latin typeface="+mn-lt"/>
                <a:cs typeface="+mn-cs"/>
              </a:rPr>
              <a:t>！</a:t>
            </a:r>
          </a:p>
        </p:txBody>
      </p:sp>
      <p:sp>
        <p:nvSpPr>
          <p:cNvPr id="29" name="橢圓 28">
            <a:hlinkClick r:id="rId2" action="ppaction://hlinksldjump"/>
          </p:cNvPr>
          <p:cNvSpPr/>
          <p:nvPr/>
        </p:nvSpPr>
        <p:spPr bwMode="auto">
          <a:xfrm>
            <a:off x="8982453" y="2554632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zh-TW" altLang="en-US" b="1" i="0" u="none" strike="noStrike" cap="none" normalizeH="0" baseline="0" dirty="0" smtClean="0">
                <a:solidFill>
                  <a:schemeClr val="bg1"/>
                </a:solidFill>
                <a:effectLst/>
                <a:latin typeface="+mn-lt"/>
                <a:cs typeface="+mn-cs"/>
              </a:rPr>
              <a:t>！</a:t>
            </a:r>
          </a:p>
        </p:txBody>
      </p:sp>
      <p:cxnSp>
        <p:nvCxnSpPr>
          <p:cNvPr id="30" name="肘形接點 29"/>
          <p:cNvCxnSpPr>
            <a:endCxn id="31" idx="1"/>
          </p:cNvCxnSpPr>
          <p:nvPr/>
        </p:nvCxnSpPr>
        <p:spPr bwMode="auto">
          <a:xfrm>
            <a:off x="2995045" y="6283178"/>
            <a:ext cx="356542" cy="270551"/>
          </a:xfrm>
          <a:prstGeom prst="bentConnector3">
            <a:avLst>
              <a:gd name="adj1" fmla="val -1293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3351587" y="6322896"/>
            <a:ext cx="176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16.0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</a:t>
            </a:r>
            <a:endParaRPr lang="zh-TW" altLang="en-US" sz="11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肘形接點 31"/>
          <p:cNvCxnSpPr>
            <a:endCxn id="33" idx="1"/>
          </p:cNvCxnSpPr>
          <p:nvPr/>
        </p:nvCxnSpPr>
        <p:spPr bwMode="auto">
          <a:xfrm>
            <a:off x="5740606" y="6284521"/>
            <a:ext cx="356542" cy="2705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6097148" y="6324240"/>
            <a:ext cx="227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覆蓋率增加</a:t>
            </a:r>
            <a:r>
              <a:rPr lang="en-US" altLang="zh-TW" sz="11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2~3%</a:t>
            </a:r>
            <a:endParaRPr lang="zh-TW" altLang="en-US" sz="11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86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876800" y="791349"/>
            <a:ext cx="4785774" cy="504000"/>
          </a:xfrm>
          <a:prstGeom prst="rect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迭代結果</a:t>
            </a:r>
          </a:p>
        </p:txBody>
      </p:sp>
      <p:sp>
        <p:nvSpPr>
          <p:cNvPr id="25" name="五邊形 24"/>
          <p:cNvSpPr/>
          <p:nvPr/>
        </p:nvSpPr>
        <p:spPr bwMode="auto">
          <a:xfrm>
            <a:off x="2501900" y="791349"/>
            <a:ext cx="2651125" cy="504000"/>
          </a:xfrm>
          <a:prstGeom prst="homePlate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迭代目標</a:t>
            </a:r>
          </a:p>
        </p:txBody>
      </p:sp>
      <p:sp>
        <p:nvSpPr>
          <p:cNvPr id="24" name="五邊形 23"/>
          <p:cNvSpPr/>
          <p:nvPr/>
        </p:nvSpPr>
        <p:spPr bwMode="auto">
          <a:xfrm>
            <a:off x="225425" y="791349"/>
            <a:ext cx="2651125" cy="504000"/>
          </a:xfrm>
          <a:prstGeom prst="homePlate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現況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25425" y="1336891"/>
            <a:ext cx="2365374" cy="49768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082" y="209496"/>
            <a:ext cx="8364995" cy="505227"/>
          </a:xfrm>
        </p:spPr>
        <p:txBody>
          <a:bodyPr/>
          <a:lstStyle/>
          <a:p>
            <a:r>
              <a:rPr lang="zh-TW" altLang="en-US" dirty="0" smtClean="0"/>
              <a:t>專案執行摘要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423" y="1371084"/>
            <a:ext cx="2340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以行內外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數據建立風險變動分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74625" indent="-174625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單位不可直接用於行銷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影響策略細緻度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6869" y="3318054"/>
            <a:ext cx="612000" cy="2256551"/>
          </a:xfrm>
          <a:prstGeom prst="rect">
            <a:avLst/>
          </a:prstGeom>
          <a:gradFill>
            <a:gsLst>
              <a:gs pos="17000">
                <a:srgbClr val="009999"/>
              </a:gs>
              <a:gs pos="50000">
                <a:schemeClr val="accent2">
                  <a:lumMod val="75000"/>
                </a:schemeClr>
              </a:gs>
              <a:gs pos="93000">
                <a:schemeClr val="bg1"/>
              </a:gs>
            </a:gsLst>
            <a:lin ang="5400000" scaled="0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kumimoji="0" lang="zh-TW" altLang="en-US" sz="12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09720" y="4818743"/>
            <a:ext cx="612000" cy="755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低分</a:t>
            </a:r>
          </a:p>
        </p:txBody>
      </p:sp>
      <p:cxnSp>
        <p:nvCxnSpPr>
          <p:cNvPr id="16" name="直線接點 15"/>
          <p:cNvCxnSpPr/>
          <p:nvPr/>
        </p:nvCxnSpPr>
        <p:spPr bwMode="auto">
          <a:xfrm flipV="1">
            <a:off x="585802" y="5660329"/>
            <a:ext cx="1619250" cy="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728677" y="5736530"/>
            <a:ext cx="5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個金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59210" y="5736530"/>
            <a:ext cx="5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2679700" y="1324377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79700" y="3009081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79700" y="4693785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直角三角形 29"/>
          <p:cNvSpPr/>
          <p:nvPr/>
        </p:nvSpPr>
        <p:spPr bwMode="auto">
          <a:xfrm flipV="1">
            <a:off x="2679700" y="1324376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725811" y="1335524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直角三角形 31"/>
          <p:cNvSpPr/>
          <p:nvPr/>
        </p:nvSpPr>
        <p:spPr bwMode="auto">
          <a:xfrm flipV="1">
            <a:off x="2679700" y="3009081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25811" y="3017689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</a:rPr>
              <a:t>2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直角三角形 33"/>
          <p:cNvSpPr/>
          <p:nvPr/>
        </p:nvSpPr>
        <p:spPr bwMode="auto">
          <a:xfrm flipV="1">
            <a:off x="2679700" y="4693785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25811" y="4714274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</a:rPr>
              <a:t>3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9190" y="1344409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同步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滿足風險、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細緻業務需求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02620" y="3020447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廣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納新數據，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深化客戶的意圖捕捉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2620" y="4714274"/>
            <a:ext cx="187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02620" y="4707134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擴大高分名單數與高分需求覆蓋率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721850" y="2026643"/>
            <a:ext cx="540000" cy="54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變動分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605152" y="2575269"/>
            <a:ext cx="773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 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 )</a:t>
            </a:r>
            <a:endParaRPr lang="zh-TW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16650" y="2096588"/>
            <a:ext cx="34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514882" y="2026643"/>
            <a:ext cx="540000" cy="5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軌跡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16227" y="2095043"/>
            <a:ext cx="34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1541" y="2558015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可供業務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行銷使用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298529" y="2026643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2769541" y="3556095"/>
            <a:ext cx="540000" cy="540000"/>
            <a:chOff x="1010700" y="4085131"/>
            <a:chExt cx="720000" cy="720000"/>
          </a:xfrm>
        </p:grpSpPr>
        <p:sp>
          <p:nvSpPr>
            <p:cNvPr id="48" name="橢圓 47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EDM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3508250" y="3569595"/>
            <a:ext cx="540000" cy="540000"/>
            <a:chOff x="1010700" y="4085131"/>
            <a:chExt cx="720000" cy="720000"/>
          </a:xfrm>
        </p:grpSpPr>
        <p:sp>
          <p:nvSpPr>
            <p:cNvPr id="54" name="橢圓 53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保險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29276" y="4064031"/>
            <a:ext cx="540000" cy="540000"/>
            <a:chOff x="1010700" y="4085131"/>
            <a:chExt cx="720000" cy="720000"/>
          </a:xfrm>
        </p:grpSpPr>
        <p:sp>
          <p:nvSpPr>
            <p:cNvPr id="57" name="橢圓 56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8" name="橢圓 57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軌跡</a:t>
              </a: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268080" y="3555557"/>
            <a:ext cx="540000" cy="540000"/>
            <a:chOff x="1010700" y="4085131"/>
            <a:chExt cx="720000" cy="720000"/>
          </a:xfrm>
        </p:grpSpPr>
        <p:sp>
          <p:nvSpPr>
            <p:cNvPr id="60" name="橢圓 59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1" name="橢圓 60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BC</a:t>
              </a: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3897732" y="4055593"/>
            <a:ext cx="540000" cy="540000"/>
            <a:chOff x="1010700" y="4085131"/>
            <a:chExt cx="720000" cy="720000"/>
          </a:xfrm>
        </p:grpSpPr>
        <p:sp>
          <p:nvSpPr>
            <p:cNvPr id="63" name="橢圓 62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4" name="橢圓 63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</a:t>
              </a:r>
              <a:endParaRPr lang="en-US" altLang="zh-TW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3070932" y="7157360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129452" y="5660330"/>
            <a:ext cx="19812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9453" y="5398577"/>
            <a:ext cx="132398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68" name="直線接點 67"/>
          <p:cNvCxnSpPr/>
          <p:nvPr/>
        </p:nvCxnSpPr>
        <p:spPr bwMode="auto">
          <a:xfrm>
            <a:off x="3129452" y="5303758"/>
            <a:ext cx="0" cy="900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122240" y="5909409"/>
            <a:ext cx="71453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132699" y="5660330"/>
            <a:ext cx="378183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132700" y="5398577"/>
            <a:ext cx="311370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72" name="直線接點 71"/>
          <p:cNvCxnSpPr/>
          <p:nvPr/>
        </p:nvCxnSpPr>
        <p:spPr bwMode="auto">
          <a:xfrm>
            <a:off x="4132699" y="5303758"/>
            <a:ext cx="0" cy="900000"/>
          </a:xfrm>
          <a:prstGeom prst="line">
            <a:avLst/>
          </a:prstGeom>
          <a:noFill/>
          <a:ln w="25400" cap="flat" cmpd="sng" algn="ctr">
            <a:solidFill>
              <a:srgbClr val="2D97A5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3" name="矩形 72"/>
          <p:cNvSpPr/>
          <p:nvPr/>
        </p:nvSpPr>
        <p:spPr bwMode="auto">
          <a:xfrm>
            <a:off x="4125487" y="5909409"/>
            <a:ext cx="485743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3742426" y="5660329"/>
            <a:ext cx="241956" cy="18000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05153" y="5365466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高分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2605471" y="5627218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2601253" y="5875029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低分</a:t>
            </a:r>
          </a:p>
        </p:txBody>
      </p:sp>
      <p:sp>
        <p:nvSpPr>
          <p:cNvPr id="19" name="矩形 18"/>
          <p:cNvSpPr/>
          <p:nvPr/>
        </p:nvSpPr>
        <p:spPr>
          <a:xfrm>
            <a:off x="4354156" y="53200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439878" y="55836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54009" y="58455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↓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397477" y="6086717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人數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071182" y="1335524"/>
            <a:ext cx="459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既有與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Eligible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名單比較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7.1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名有信貸需求名單數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約可增加 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1.8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億的信貸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新貸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034" name="Picture 2" descr="C:\Users\Z00044610\Downloads\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9" y="2320914"/>
            <a:ext cx="304588" cy="3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 bwMode="auto">
          <a:xfrm>
            <a:off x="1509185" y="3325704"/>
            <a:ext cx="612000" cy="14337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eaLnBrk="1" latinLnBrk="0" hangingPunct="1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eaLnBrk="1" latinLnBrk="0" hangingPunct="1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2" name="直線接點 81"/>
          <p:cNvCxnSpPr/>
          <p:nvPr/>
        </p:nvCxnSpPr>
        <p:spPr bwMode="auto">
          <a:xfrm flipV="1">
            <a:off x="6443494" y="5309236"/>
            <a:ext cx="1619250" cy="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文字方塊 82"/>
          <p:cNvSpPr txBox="1"/>
          <p:nvPr/>
        </p:nvSpPr>
        <p:spPr>
          <a:xfrm>
            <a:off x="6422475" y="5385437"/>
            <a:ext cx="826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既有模型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名單數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546854" y="4876581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舊戶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546319" y="4438572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大潛力</a:t>
            </a:r>
          </a:p>
        </p:txBody>
      </p:sp>
      <p:sp>
        <p:nvSpPr>
          <p:cNvPr id="91" name="矩形 90"/>
          <p:cNvSpPr/>
          <p:nvPr/>
        </p:nvSpPr>
        <p:spPr bwMode="auto">
          <a:xfrm>
            <a:off x="6546854" y="3992655"/>
            <a:ext cx="612000" cy="36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中潛力</a:t>
            </a:r>
          </a:p>
        </p:txBody>
      </p:sp>
      <p:sp>
        <p:nvSpPr>
          <p:cNvPr id="92" name="矩形 91"/>
          <p:cNvSpPr/>
          <p:nvPr/>
        </p:nvSpPr>
        <p:spPr bwMode="auto">
          <a:xfrm>
            <a:off x="6546319" y="3552564"/>
            <a:ext cx="612000" cy="360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小潛力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71182" y="3698067"/>
            <a:ext cx="11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14.4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$6.1E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8269207" y="3492149"/>
            <a:ext cx="1393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17.4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$6.7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5061421" y="2989077"/>
            <a:ext cx="112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$2.6E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8269951" y="2614999"/>
            <a:ext cx="1392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1600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$3.8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365647" y="4872840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舊戶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365112" y="4434831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大潛力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7365647" y="3631568"/>
            <a:ext cx="612000" cy="72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中潛力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7365112" y="2819959"/>
            <a:ext cx="612000" cy="720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小潛力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肘形接點 8"/>
          <p:cNvCxnSpPr>
            <a:stCxn id="99" idx="1"/>
            <a:endCxn id="103" idx="3"/>
          </p:cNvCxnSpPr>
          <p:nvPr/>
        </p:nvCxnSpPr>
        <p:spPr bwMode="auto">
          <a:xfrm rot="10800000" flipV="1">
            <a:off x="7977113" y="2999719"/>
            <a:ext cx="292839" cy="180239"/>
          </a:xfrm>
          <a:prstGeom prst="bentConnector3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5" name="肘形接點 104"/>
          <p:cNvCxnSpPr>
            <a:stCxn id="97" idx="1"/>
            <a:endCxn id="102" idx="3"/>
          </p:cNvCxnSpPr>
          <p:nvPr/>
        </p:nvCxnSpPr>
        <p:spPr bwMode="auto">
          <a:xfrm rot="10800000" flipV="1">
            <a:off x="7977647" y="3876870"/>
            <a:ext cx="291560" cy="1146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6" name="肘形接點 105"/>
          <p:cNvCxnSpPr>
            <a:stCxn id="98" idx="3"/>
            <a:endCxn id="92" idx="1"/>
          </p:cNvCxnSpPr>
          <p:nvPr/>
        </p:nvCxnSpPr>
        <p:spPr bwMode="auto">
          <a:xfrm>
            <a:off x="6190593" y="3312243"/>
            <a:ext cx="355726" cy="420321"/>
          </a:xfrm>
          <a:prstGeom prst="bentConnector3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7" name="肘形接點 106"/>
          <p:cNvCxnSpPr>
            <a:stCxn id="91" idx="1"/>
            <a:endCxn id="95" idx="3"/>
          </p:cNvCxnSpPr>
          <p:nvPr/>
        </p:nvCxnSpPr>
        <p:spPr bwMode="auto">
          <a:xfrm rot="10800000">
            <a:off x="6190594" y="4021233"/>
            <a:ext cx="356261" cy="1514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pic>
        <p:nvPicPr>
          <p:cNvPr id="112" name="Picture 3" descr="C:\Users\Z00044610\Downloads\c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1824">
            <a:off x="7108957" y="2504610"/>
            <a:ext cx="581167" cy="58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文字方塊 112"/>
          <p:cNvSpPr txBox="1"/>
          <p:nvPr/>
        </p:nvSpPr>
        <p:spPr>
          <a:xfrm>
            <a:off x="5100475" y="5312750"/>
            <a:ext cx="1238410" cy="8771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52.7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$20.3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  <a:p>
            <a:pPr algn="l"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266216" y="5380996"/>
            <a:ext cx="826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新版模型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名單數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8210055" y="5305993"/>
            <a:ext cx="1238410" cy="8771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59.8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$22.1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  <a:p>
            <a:pPr algn="l"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67020" y="5913077"/>
            <a:ext cx="1572197" cy="29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驗證時點：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1909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/>
              <a:t>0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71223" y="1381125"/>
            <a:ext cx="9072828" cy="204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8890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需求分模型架構：針對各產品建立需求分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 defTabSz="8890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信貸風險變動分 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張子卡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信貸需求分完成開發，</a:t>
            </a:r>
            <a:r>
              <a:rPr lang="zh-TW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共完成 </a:t>
            </a:r>
            <a:r>
              <a:rPr lang="en-US" altLang="zh-TW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模型研發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 defTabSz="8890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信貸風險變動分上線，提供覆審進行評估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indent="-342900" algn="l" defTabSz="889000" rtl="0" eaLnBrk="1" fontAlgn="base" latinLnBrk="0" hangingPunct="1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信貸需求分上線，提供 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進行測試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 defTabSz="8890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需求分模型追蹤方式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 defTabSz="8890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變動分子卡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「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本行有信貸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往來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」，可用 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5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分以上需求覆蓋率 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&gt;90%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</a:rPr>
              <a:t>做為評估此模型之標準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221" y="949524"/>
            <a:ext cx="9072830" cy="400110"/>
          </a:xfrm>
          <a:prstGeom prst="rect">
            <a:avLst/>
          </a:prstGeom>
          <a:solidFill>
            <a:srgbClr val="009592"/>
          </a:solidFill>
        </p:spPr>
        <p:txBody>
          <a:bodyPr wrap="none">
            <a:noAutofit/>
          </a:bodyPr>
          <a:lstStyle/>
          <a:p>
            <a:pPr algn="l"/>
            <a:r>
              <a:rPr lang="zh-TW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核示項目</a:t>
            </a:r>
            <a:endParaRPr lang="zh-TW" altLang="en-US" sz="20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223" y="3483400"/>
            <a:ext cx="9072828" cy="400110"/>
          </a:xfrm>
          <a:prstGeom prst="rect">
            <a:avLst/>
          </a:prstGeom>
          <a:solidFill>
            <a:srgbClr val="009592"/>
          </a:solidFill>
        </p:spPr>
        <p:txBody>
          <a:bodyPr wrap="none">
            <a:noAutofit/>
          </a:bodyPr>
          <a:lstStyle/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模型</a:t>
            </a:r>
            <a:r>
              <a:rPr lang="zh-TW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追蹤方式</a:t>
            </a:r>
            <a:endParaRPr lang="zh-TW" altLang="en-US" sz="20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34341"/>
              </p:ext>
            </p:extLst>
          </p:nvPr>
        </p:nvGraphicFramePr>
        <p:xfrm>
          <a:off x="500459" y="3983888"/>
          <a:ext cx="9043592" cy="2312196"/>
        </p:xfrm>
        <a:graphic>
          <a:graphicData uri="http://schemas.openxmlformats.org/drawingml/2006/table">
            <a:tbl>
              <a:tblPr/>
              <a:tblGrid>
                <a:gridCol w="1518841"/>
                <a:gridCol w="3393542"/>
                <a:gridCol w="4131209"/>
              </a:tblGrid>
              <a:tr h="42468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監控項目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信貸風險變動分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信貸需求分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4246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子卡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</a:tr>
              <a:tr h="487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GINI(&gt;40%)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</a:t>
                      </a:r>
                      <a:r>
                        <a:rPr 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 </a:t>
                      </a: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(38% ~ 71%)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 </a:t>
                      </a: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(80%)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</a:tr>
              <a:tr h="4876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分以上覆蓋率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    </a:t>
                      </a:r>
                      <a:r>
                        <a:rPr 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 </a:t>
                      </a: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(40% ~ 99%)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sz="16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 </a:t>
                      </a: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(90%)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</a:tr>
              <a:tr h="487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PSI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03082" y="209496"/>
            <a:ext cx="8364995" cy="505227"/>
          </a:xfrm>
        </p:spPr>
        <p:txBody>
          <a:bodyPr/>
          <a:lstStyle/>
          <a:p>
            <a:r>
              <a:rPr lang="zh-TW" altLang="en-US" dirty="0" smtClean="0"/>
              <a:t>呈請核示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/>
              <a:t>6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482850"/>
            <a:ext cx="9906000" cy="1892300"/>
          </a:xfrm>
          <a:solidFill>
            <a:srgbClr val="009999"/>
          </a:solidFill>
        </p:spPr>
        <p:txBody>
          <a:bodyPr anchor="ctr" anchorCtr="0"/>
          <a:lstStyle/>
          <a:p>
            <a:pPr algn="ctr"/>
            <a:r>
              <a:rPr lang="zh-TW" altLang="en-US" sz="3700" dirty="0" smtClean="0">
                <a:solidFill>
                  <a:schemeClr val="bg1"/>
                </a:solidFill>
              </a:rPr>
              <a:t>以上報告，呈請　同意新信貸分迭代</a:t>
            </a:r>
            <a:endParaRPr lang="zh-TW" altLang="en-US" sz="3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模型研發結果：信貸風險變動分</a:t>
            </a:r>
            <a:r>
              <a:rPr lang="en-US" altLang="zh-TW" dirty="0"/>
              <a:t>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四張子卡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535585"/>
              </p:ext>
            </p:extLst>
          </p:nvPr>
        </p:nvGraphicFramePr>
        <p:xfrm>
          <a:off x="152151" y="910000"/>
          <a:ext cx="9626549" cy="5868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82"/>
                <a:gridCol w="783283"/>
                <a:gridCol w="687631"/>
                <a:gridCol w="687631"/>
                <a:gridCol w="687631"/>
                <a:gridCol w="687599"/>
                <a:gridCol w="687599"/>
                <a:gridCol w="687599"/>
                <a:gridCol w="687599"/>
                <a:gridCol w="687599"/>
                <a:gridCol w="687599"/>
                <a:gridCol w="687599"/>
                <a:gridCol w="687599"/>
                <a:gridCol w="687599"/>
              </a:tblGrid>
              <a:tr h="2672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</a:t>
                      </a:r>
                      <a:endParaRPr lang="en-US" altLang="zh-TW" sz="1100" b="1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子卡 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：與本行有信貸往來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子卡 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：非與本行有信貸往來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子卡 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：無信貸 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 </a:t>
                      </a:r>
                      <a:r>
                        <a:rPr lang="en-US" altLang="zh-TW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Transactor</a:t>
                      </a:r>
                      <a:endParaRPr lang="zh-TW" altLang="en-U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子卡 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：無信貸 </a:t>
                      </a:r>
                      <a:r>
                        <a:rPr lang="en-US" altLang="zh-TW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Transactor</a:t>
                      </a:r>
                      <a:endParaRPr lang="zh-TW" altLang="en-U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TW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TW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</a:tr>
              <a:tr h="398578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&gt;30%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11,718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4,398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3,496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25%~30%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27.87%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10,652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2,969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20%~25%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11,924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10,017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2,247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17.93%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11,187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2,006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18%~20%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14,684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16%~18%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16,996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8,561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1,496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3,419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14%~16%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6,536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11,519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1,755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12%~14%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13,155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10,820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1,464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12,657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1,532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10%~12%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19,113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2,270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13,239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1,541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5,269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8%~10%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16,574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32,850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3,059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32,403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2,777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1,904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7%~8%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6,732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24,097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1,892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14,101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6%~7%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11,041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24,657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1,612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5%~6%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10,198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18,630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1,131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48,273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2,789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3,026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4%~5%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22,140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1,100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17,003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3%~4%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3,627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86,936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3,622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45,164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1,804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4,393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2%~3%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3,012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77,338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2,098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103,167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3,117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12,857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1%~2%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188,597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2,534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239,442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4,219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41,154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0.5%~1%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22,654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336,718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2,660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26,895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0.2%~0.5%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67,512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516,645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1,840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119,527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0.1%~0.2%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11,259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677,907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246,522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9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&lt;0.1%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247,203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1,201,055</a:t>
                      </a:r>
                      <a:endParaRPr lang="en-US" altLang="zh-TW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15.39%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24,957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162,175</a:t>
                      </a:r>
                      <a:endParaRPr lang="zh-TW" alt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4.28%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27,190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634,977</a:t>
                      </a:r>
                      <a:endParaRPr lang="zh-TW" alt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1.19%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2,314,054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27,572</a:t>
                      </a:r>
                      <a:endParaRPr lang="zh-TW" alt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0.21%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1,658,080</a:t>
                      </a:r>
                      <a:endParaRPr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3,559</a:t>
                      </a:r>
                      <a:endParaRPr lang="zh-TW" alt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978770" y="476557"/>
            <a:ext cx="2927230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zh-TW" altLang="en-US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資料時點：</a:t>
            </a:r>
            <a:r>
              <a:rPr lang="en-US" altLang="zh-TW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</a:t>
            </a:r>
          </a:p>
        </p:txBody>
      </p:sp>
    </p:spTree>
    <p:extLst>
      <p:ext uri="{BB962C8B-B14F-4D97-AF65-F5344CB8AC3E}">
        <p14:creationId xmlns:p14="http://schemas.microsoft.com/office/powerpoint/2010/main" val="3746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模型研發結果：信貸</a:t>
            </a:r>
            <a:r>
              <a:rPr lang="zh-TW" altLang="en-US" dirty="0"/>
              <a:t>需求分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88800"/>
              </p:ext>
            </p:extLst>
          </p:nvPr>
        </p:nvGraphicFramePr>
        <p:xfrm>
          <a:off x="344490" y="1009721"/>
          <a:ext cx="9145011" cy="5395291"/>
        </p:xfrm>
        <a:graphic>
          <a:graphicData uri="http://schemas.openxmlformats.org/drawingml/2006/table">
            <a:tbl>
              <a:tblPr/>
              <a:tblGrid>
                <a:gridCol w="792087"/>
                <a:gridCol w="1080120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  <a:gridCol w="606067"/>
              </a:tblGrid>
              <a:tr h="21826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現行模型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現行模型包絡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新版模型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新版模型包絡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08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</a:tr>
              <a:tr h="2182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區間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&gt;30%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3,169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7,969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5,622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15,605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5,895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16,461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10,038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33,984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25% ~ 30%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1,529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4,974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3,686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13,398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3,752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13,556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3,254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15,218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20% ~ 25%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3,693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4,523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19,716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7,012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33,128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5,930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30,153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18% ~ 20%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26.31%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3,577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13,596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4,243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21,888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14,684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12,343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16% ~ 18%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26,545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13,923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4,930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29,421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8,745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14% ~ 16%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2,480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13,125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3,691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23,830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18,055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2,947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18,644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12% ~ 14%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5,060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29,263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6,962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50,529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4,785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36,632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3,827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27,917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10% ~ 12%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4,303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30,059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5,288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46,943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4,381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37,621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11.92%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4,423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37,092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8% ~ 10%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17,273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6,740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69,485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7,600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83,731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9.87%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5,362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54,316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7% ~ 8%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15,233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30,701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3,435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44,930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2,619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27,858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6% ~ 7%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3,990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33,376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13,165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2,425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36,000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4,619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57,115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5% ~ 6%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2,279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20,946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11,310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206,139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4,697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80,127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4,384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65,258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4% ~ 5%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3,404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35,600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30,841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42,002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3,787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65,863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3% ~ 4%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16,546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259,170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2,039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49,097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5,751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140,120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5,493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127,751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2% ~ 3%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9,930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281,588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3,964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124,484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196,374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5,833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186,455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1% ~ 2%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6,348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345,180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7,927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409,100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7,344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470,169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9,124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526,263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0.5% ~ 1%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3,444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348,564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7,118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1,117,679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3,011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386,267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2,994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385,033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2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0.2% ~ 0.5%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3,707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768,744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2,620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705,642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2,610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706,237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65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0.1% ~ 0.2%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637,721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654,927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1,544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936,108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941,256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&lt;0.1%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1,876,667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1,857,836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1,448,258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1,441,785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Wingdings"/>
                        <a:buNone/>
                      </a:pPr>
                      <a:r>
                        <a:rPr lang="en-US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 4</a:t>
                      </a:r>
                      <a:r>
                        <a:rPr lang="zh-TW" altLang="en-US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分</a:t>
                      </a:r>
                      <a:endParaRPr lang="en-US" sz="105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</a:t>
                      </a:r>
                      <a:r>
                        <a:rPr lang="zh-TW" altLang="en-US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1%</a:t>
                      </a:r>
                      <a:endParaRPr lang="zh-TW" alt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73,457</a:t>
                      </a:r>
                      <a:endParaRPr lang="en-US" altLang="zh-TW" sz="1000" b="1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1,137,590</a:t>
                      </a:r>
                      <a:endParaRPr lang="en-US" altLang="zh-TW" sz="900" b="1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73,499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1,138,844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75,268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1,293,011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75,300</a:t>
                      </a:r>
                      <a:endParaRPr lang="en-US" altLang="zh-TW" sz="1000" b="1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9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1,294,975</a:t>
                      </a:r>
                      <a:endParaRPr lang="en-US" altLang="zh-TW" sz="900" b="1" i="0" u="none" strike="noStrike" kern="120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TOTAL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7265" marR="7265" marT="726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83,278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4,769,286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83,278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4,769,286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83,278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4,769,286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83,278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4,769,286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2199905" y="5940431"/>
            <a:ext cx="7323659" cy="26978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8770" y="476557"/>
            <a:ext cx="2927230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zh-TW" altLang="en-US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資料時點：</a:t>
            </a:r>
            <a:r>
              <a:rPr lang="en-US" altLang="zh-TW" sz="12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</a:t>
            </a:r>
          </a:p>
        </p:txBody>
      </p:sp>
    </p:spTree>
    <p:extLst>
      <p:ext uri="{BB962C8B-B14F-4D97-AF65-F5344CB8AC3E}">
        <p14:creationId xmlns:p14="http://schemas.microsoft.com/office/powerpoint/2010/main" val="8432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0" y="-30435"/>
            <a:ext cx="9906000" cy="57606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180975" algn="l" defTabSz="914400" rtl="0" eaLnBrk="1" latinLnBrk="0" hangingPunct="1">
              <a:spcBef>
                <a:spcPct val="0"/>
              </a:spcBef>
              <a:buNone/>
              <a:defRPr kumimoji="0" lang="zh-TW" altLang="en-US" sz="27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defRPr>
            </a:lvl1pPr>
          </a:lstStyle>
          <a:p>
            <a:pPr fontAlgn="auto">
              <a:defRPr/>
            </a:pPr>
            <a:r>
              <a:rPr dirty="0">
                <a:solidFill>
                  <a:prstClr val="white"/>
                </a:solidFill>
              </a:rPr>
              <a:t>模型</a:t>
            </a:r>
            <a:r>
              <a:rPr dirty="0" smtClean="0">
                <a:solidFill>
                  <a:prstClr val="white"/>
                </a:solidFill>
              </a:rPr>
              <a:t>開發結果 </a:t>
            </a:r>
            <a:r>
              <a:rPr lang="en-US" altLang="zh-TW" dirty="0" smtClean="0">
                <a:solidFill>
                  <a:prstClr val="white"/>
                </a:solidFill>
              </a:rPr>
              <a:t>-</a:t>
            </a:r>
            <a:r>
              <a:rPr lang="zh-TW" altLang="en-US" dirty="0" smtClean="0">
                <a:solidFill>
                  <a:prstClr val="white"/>
                </a:solidFill>
              </a:rPr>
              <a:t> </a:t>
            </a:r>
            <a:r>
              <a:rPr dirty="0" smtClean="0">
                <a:solidFill>
                  <a:srgbClr val="FFFFFF"/>
                </a:solidFill>
              </a:rPr>
              <a:t>模型包絡</a:t>
            </a:r>
            <a:r>
              <a:rPr lang="zh-TW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x </a:t>
            </a:r>
            <a:r>
              <a:rPr lang="en-US" altLang="zh-TW" dirty="0">
                <a:solidFill>
                  <a:srgbClr val="FFFFFF"/>
                </a:solidFill>
              </a:rPr>
              <a:t>TM</a:t>
            </a:r>
            <a:r>
              <a:rPr lang="zh-TW" altLang="en-US" dirty="0">
                <a:solidFill>
                  <a:srgbClr val="FFFFFF"/>
                </a:solidFill>
              </a:rPr>
              <a:t>可行銷名單</a:t>
            </a:r>
          </a:p>
        </p:txBody>
      </p:sp>
      <p:sp>
        <p:nvSpPr>
          <p:cNvPr id="11" name="矩形 10"/>
          <p:cNvSpPr/>
          <p:nvPr/>
        </p:nvSpPr>
        <p:spPr>
          <a:xfrm>
            <a:off x="164469" y="703948"/>
            <a:ext cx="956693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fontAlgn="auto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完成信貸風險變動分包絡，重要變數不含 </a:t>
            </a:r>
            <a:r>
              <a:rPr lang="en-US" altLang="zh-TW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資料，整體新版模型包絡優於現行模型，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高需求戶數多增加約 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15.7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萬戶</a:t>
            </a: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名單可行銷名單增加約 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12.7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萬戶</a:t>
            </a: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，多捕捉 </a:t>
            </a:r>
            <a:r>
              <a:rPr lang="en-US" altLang="zh-TW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</a:t>
            </a: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千戶有需求客戶，增加名單需求率約 </a:t>
            </a:r>
            <a:r>
              <a:rPr lang="en-US" altLang="zh-TW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1.1%</a:t>
            </a:r>
            <a:r>
              <a:rPr lang="zh-TW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rgbClr val="000000">
                  <a:lumMod val="85000"/>
                  <a:lumOff val="1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37111"/>
              </p:ext>
            </p:extLst>
          </p:nvPr>
        </p:nvGraphicFramePr>
        <p:xfrm>
          <a:off x="164470" y="1613089"/>
          <a:ext cx="9577055" cy="4744795"/>
        </p:xfrm>
        <a:graphic>
          <a:graphicData uri="http://schemas.openxmlformats.org/drawingml/2006/table">
            <a:tbl>
              <a:tblPr/>
              <a:tblGrid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635213"/>
                <a:gridCol w="84292"/>
                <a:gridCol w="599781"/>
              </a:tblGrid>
              <a:tr h="32028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現行</a:t>
                      </a:r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現行模型包絡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新模型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新模型包絡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02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戶數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增幅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</a:tr>
              <a:tr h="3202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區間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76D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11~20</a:t>
                      </a:r>
                      <a:endParaRPr lang="en-US" altLang="zh-TW" sz="1200" b="1" i="0" u="none" strike="noStrike" dirty="0">
                        <a:solidFill>
                          <a:srgbClr val="29292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&gt;7%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19.14%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161730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306018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328219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266270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104540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+11100 )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5~10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1%~7%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42497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975860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832826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964792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1028705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52845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-9257</a:t>
                      </a:r>
                      <a:r>
                        <a:rPr lang="en-US" altLang="zh-TW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1~4</a:t>
                      </a:r>
                      <a:endParaRPr lang="en-US" altLang="zh-TW" sz="1200" b="1" i="0" u="none" strike="noStrike" dirty="0">
                        <a:solidFill>
                          <a:srgbClr val="29292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0%~1%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3631696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3630442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3476275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3474311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-157385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-1843 )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4769286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4769286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4769286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83278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4769286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&gt;=5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6.46%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73457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1137590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73499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1138844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75268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1293011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75300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1294975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157385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+1843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51"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TM</a:t>
                      </a:r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可行銷名單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11~20</a:t>
                      </a:r>
                      <a:endParaRPr lang="en-US" altLang="zh-TW" sz="1200" b="1" i="0" u="none" strike="noStrike" dirty="0">
                        <a:solidFill>
                          <a:srgbClr val="29292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&gt;7%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17.48%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186387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13.43%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27427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204190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168176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69090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+7147 )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5~10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1%~7%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664584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19576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578004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686030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723176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58592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-5768</a:t>
                      </a:r>
                      <a:r>
                        <a:rPr lang="en-US" altLang="zh-TW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1~4</a:t>
                      </a:r>
                      <a:endParaRPr lang="en-US" altLang="zh-TW" sz="1200" b="1" i="0" u="none" strike="noStrike" dirty="0">
                        <a:solidFill>
                          <a:srgbClr val="29292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0%~1%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2251327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2250606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2124777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2123645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-127682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-1379 )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3014997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&gt;=5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2929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F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763670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45651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764391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890220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47011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891352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127682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TW" sz="11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 +1379 )</a:t>
                      </a:r>
                      <a:endParaRPr lang="zh-TW" alt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998" marR="7998" marT="7998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139119" y="1609902"/>
            <a:ext cx="2592288" cy="4780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endParaRPr lang="zh-TW" altLang="en-US" sz="18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1624" y="229498"/>
            <a:ext cx="338437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資料時點：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</a:t>
            </a:r>
          </a:p>
        </p:txBody>
      </p:sp>
    </p:spTree>
    <p:extLst>
      <p:ext uri="{BB962C8B-B14F-4D97-AF65-F5344CB8AC3E}">
        <p14:creationId xmlns:p14="http://schemas.microsoft.com/office/powerpoint/2010/main" val="7412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865" y="142685"/>
            <a:ext cx="8366211" cy="505227"/>
          </a:xfrm>
        </p:spPr>
        <p:txBody>
          <a:bodyPr/>
          <a:lstStyle/>
          <a:p>
            <a:r>
              <a:rPr lang="zh-TW" altLang="en-US" dirty="0" smtClean="0"/>
              <a:t>模型效益回測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4132"/>
              </p:ext>
            </p:extLst>
          </p:nvPr>
        </p:nvGraphicFramePr>
        <p:xfrm>
          <a:off x="1664664" y="805878"/>
          <a:ext cx="6576672" cy="552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1248672"/>
                <a:gridCol w="1656000"/>
                <a:gridCol w="1548000"/>
                <a:gridCol w="1548000"/>
              </a:tblGrid>
              <a:tr h="576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既有需求分應用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84138" algn="l"/>
                      <a:r>
                        <a:rPr lang="zh-TW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•</a:t>
                      </a: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1909</a:t>
                      </a: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客戶數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84138" algn="l"/>
                      <a:r>
                        <a:rPr lang="zh-TW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•</a:t>
                      </a: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19Q4</a:t>
                      </a: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需求率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84138" algn="l"/>
                      <a:r>
                        <a:rPr lang="zh-TW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•</a:t>
                      </a:r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19Q4</a:t>
                      </a:r>
                      <a:r>
                        <a:rPr lang="en-US" altLang="zh-TW" sz="1600" b="1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新信貸需求分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576000">
                <a:tc gridSpan="2"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高分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中分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低分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62465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舊戶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2.8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(6.6%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4.9E)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7.1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(1.3%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2.5E)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2.1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(0.3%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$0.2E)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65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大潛力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2.0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(3.5%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1.2E)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10.3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(1.3%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$2.4E)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3.0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(0.9%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$0.4E)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65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潛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非低風險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1.2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(4.5%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1.4</a:t>
                      </a:r>
                      <a:r>
                        <a:rPr lang="en-US" altLang="zh-TW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12.3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(1.3%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4.5E)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zh-TW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(0.8% /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$0.2E)</a:t>
                      </a:r>
                      <a:endParaRPr lang="zh-TW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624655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低風險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0.01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(3.1% / $55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(1.1%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$0.8E)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19.6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(0.7%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$2.9E)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65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潛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非低風險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0.2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(2.8% /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$0.3E)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9.1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(0.5%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2.2E)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1.7</a:t>
                      </a:r>
                      <a:r>
                        <a:rPr lang="zh-TW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(0.2% /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$0.1E)</a:t>
                      </a:r>
                      <a:endParaRPr lang="zh-TW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624655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低風險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0.01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(5.2% / $223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5.7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(0.5%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1.3E)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141.9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(0.1%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9.4E)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65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Non-Eligible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19.3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(24.9%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203E)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54.5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(4.7%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145E)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179.4</a:t>
                      </a:r>
                      <a:r>
                        <a:rPr lang="zh-TW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萬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(0.4% / $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7.9E)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474703" y="3179297"/>
            <a:ext cx="1378632" cy="184287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Swap-out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marR="0" indent="0" algn="l" defTabSz="889000" rtl="0" eaLnBrk="1" fontAlgn="base" latinLnBrk="0" hangingPunct="1">
              <a:spcBef>
                <a:spcPts val="600"/>
              </a:spcBef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 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2.6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889000" rtl="0" eaLnBrk="1" fontAlgn="base" latinLnBrk="0" hangingPunct="1"/>
            <a:r>
              <a:rPr kumimoji="0" lang="zh-TW" altLang="en-US" sz="1600" b="1" i="0" u="none" strike="noStrike" cap="none" normalizeH="0" baseline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kumimoji="0" lang="zh-TW" altLang="en-US" sz="1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率</a:t>
            </a:r>
            <a:r>
              <a:rPr kumimoji="0" lang="zh-TW" altLang="en-US" sz="1600" b="1" i="0" u="none" strike="noStrike" cap="none" normalizeH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i="0" u="none" strike="noStrike" cap="none" normalizeH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0.4%</a:t>
            </a:r>
            <a:endParaRPr kumimoji="0" lang="en-US" altLang="zh-TW" sz="1600" b="1" i="0" u="none" strike="noStrike" cap="none" normalizeH="0" baseline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889000" rtl="0" eaLnBrk="1" fontAlgn="base" latinLnBrk="0" hangingPunct="1"/>
            <a:r>
              <a:rPr kumimoji="0" lang="zh-TW" altLang="en-US" sz="1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撥貸額 </a:t>
            </a:r>
            <a:r>
              <a:rPr kumimoji="0" lang="en-US" altLang="zh-TW" sz="1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0.3E</a:t>
            </a:r>
            <a:endParaRPr kumimoji="0" lang="zh-TW" altLang="en-US" sz="16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2550" y="3840481"/>
            <a:ext cx="1378632" cy="189913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Swap-In </a:t>
            </a:r>
          </a:p>
          <a:p>
            <a:pPr marL="0" marR="0" indent="0" algn="l" defTabSz="889000" rtl="0" eaLnBrk="1" fontAlgn="base" latinLnBrk="0" hangingPunct="1"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9.7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889000" rtl="0" eaLnBrk="1" fontAlgn="base" latinLnBrk="0" hangingPunct="1"/>
            <a:r>
              <a:rPr kumimoji="0" lang="zh-TW" altLang="en-US" sz="1600" b="1" i="0" u="none" strike="noStrike" cap="none" normalizeH="0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kumimoji="0" lang="zh-TW" altLang="en-US" sz="1600" b="1" i="0" u="none" strike="noStrike" cap="none" normalizeH="0" baseline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率 0</a:t>
            </a:r>
            <a:r>
              <a:rPr kumimoji="0" lang="en-US" altLang="zh-TW" sz="1600" b="1" i="0" u="none" strike="noStrike" cap="none" normalizeH="0" baseline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.75%</a:t>
            </a:r>
            <a:endParaRPr kumimoji="0" lang="en-US" altLang="zh-TW" sz="1600" b="1" i="0" u="none" strike="noStrike" cap="none" normalizeH="0" baseline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889000" rtl="0" eaLnBrk="1" fontAlgn="base" latinLnBrk="0" hangingPunct="1"/>
            <a:r>
              <a:rPr kumimoji="0" lang="zh-TW" altLang="en-US" sz="1600" b="1" i="0" u="none" strike="noStrike" cap="none" normalizeH="0" baseline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撥貸額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</a:t>
            </a:r>
            <a:r>
              <a:rPr kumimoji="0" lang="en-US" altLang="zh-TW" sz="1600" b="1" i="0" u="none" strike="noStrike" cap="none" normalizeH="0" baseline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kumimoji="0" lang="zh-TW" altLang="en-US" sz="1600" b="1" i="0" u="none" strike="noStrike" cap="none" normalizeH="0" baseline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8259336" y="3207433"/>
            <a:ext cx="215367" cy="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>
            <a:off x="8285124" y="5047993"/>
            <a:ext cx="215367" cy="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1431297" y="3863963"/>
            <a:ext cx="215367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>
            <a:off x="1449297" y="5739618"/>
            <a:ext cx="215367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橢圓 9"/>
          <p:cNvSpPr/>
          <p:nvPr/>
        </p:nvSpPr>
        <p:spPr bwMode="auto">
          <a:xfrm>
            <a:off x="204522" y="125717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/>
              <a:t>4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4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-761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模型</a:t>
            </a:r>
            <a:r>
              <a:rPr lang="zh-TW" altLang="en-US" dirty="0"/>
              <a:t>開發結果</a:t>
            </a:r>
            <a:r>
              <a:rPr lang="zh-TW" altLang="en-US" dirty="0" smtClean="0"/>
              <a:t>：覆蓋率、戶數率與 </a:t>
            </a:r>
            <a:r>
              <a:rPr lang="en-US" altLang="zh-TW" dirty="0" smtClean="0"/>
              <a:t>GINI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kern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45488" y="6381330"/>
            <a:ext cx="488504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17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 smtClean="0"/>
              <a:t>4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8941"/>
              </p:ext>
            </p:extLst>
          </p:nvPr>
        </p:nvGraphicFramePr>
        <p:xfrm>
          <a:off x="1644773" y="4433117"/>
          <a:ext cx="3438158" cy="1962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82"/>
                <a:gridCol w="783283"/>
                <a:gridCol w="687631"/>
                <a:gridCol w="687631"/>
                <a:gridCol w="687631"/>
              </a:tblGrid>
              <a:tr h="2672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信貸風險變動分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</a:t>
                      </a:r>
                      <a:endParaRPr lang="en-US" altLang="zh-TW" sz="1100" b="1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與本行有信貸往來：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</a:tr>
              <a:tr h="398578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 – 20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 6%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128,084</a:t>
                      </a:r>
                      <a:endParaRPr lang="en-US" altLang="zh-TW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23,105</a:t>
                      </a:r>
                      <a:endParaRPr lang="en-US" altLang="zh-TW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– 10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1% ~ 6%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31,713</a:t>
                      </a:r>
                      <a:endParaRPr lang="en-US" altLang="zh-TW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1,835</a:t>
                      </a:r>
                      <a:endParaRPr lang="en-US" altLang="zh-TW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1 - 4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&lt;1 %</a:t>
                      </a:r>
                      <a:endParaRPr lang="en-US" altLang="zh-TW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2,378</a:t>
                      </a:r>
                      <a:endParaRPr lang="en-US" altLang="zh-TW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90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altLang="zh-TW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分↑人數</a:t>
                      </a:r>
                      <a:r>
                        <a:rPr lang="zh-TW" altLang="en-US" sz="1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15.61%</a:t>
                      </a:r>
                      <a:endParaRPr lang="zh-TW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159,797</a:t>
                      </a:r>
                      <a:endParaRPr lang="zh-TW" altLang="en-US" sz="10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24,940</a:t>
                      </a:r>
                      <a:endParaRPr lang="zh-TW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900">
                <a:tc gridSpan="2"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TW" altLang="en-US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總人數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15.39%</a:t>
                      </a:r>
                      <a:endParaRPr lang="zh-TW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162,175</a:t>
                      </a:r>
                      <a:endParaRPr lang="zh-TW" altLang="en-US" sz="1000" b="0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24,957</a:t>
                      </a:r>
                      <a:endParaRPr lang="zh-TW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900">
                <a:tc gridSpan="2"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分↑覆蓋率</a:t>
                      </a: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endParaRPr lang="zh-TW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98.53%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99.93%</a:t>
                      </a:r>
                      <a:endParaRPr lang="en-US" altLang="zh-TW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2002"/>
              </p:ext>
            </p:extLst>
          </p:nvPr>
        </p:nvGraphicFramePr>
        <p:xfrm>
          <a:off x="5900735" y="887076"/>
          <a:ext cx="3438158" cy="5868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82"/>
                <a:gridCol w="783283"/>
                <a:gridCol w="687631"/>
                <a:gridCol w="687631"/>
                <a:gridCol w="687631"/>
              </a:tblGrid>
              <a:tr h="2672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信貸風險變動分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</a:t>
                      </a:r>
                      <a:endParaRPr lang="en-US" altLang="zh-TW" sz="1100" b="1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與本行有信貸往來：</a:t>
                      </a:r>
                      <a:r>
                        <a:rPr lang="en-US" altLang="zh-TW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1912</a:t>
                      </a:r>
                      <a:endParaRPr lang="zh-TW" altLang="en-U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</a:tr>
              <a:tr h="398578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需求率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  <a:endParaRPr lang="en-US" altLang="zh-TW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需求人數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A0A9"/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&gt;30%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37.53%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11,718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4,398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25%~30%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27.87%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10,652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2,969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20%~25%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23.14%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11,924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2,759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18%~20%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19.71%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14,684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2,894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16%~18%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16.94%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16,996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2,879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14%~16%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14.95%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6,536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12%~14%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13.60%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13,155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1,789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10%~12%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11.88%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19,113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2,270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8%~10%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9.62%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16,574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1,594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7%~8%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8.56%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6,732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6%~7%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7.24%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11,041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5%~6%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6.18%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10,198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4%~5%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5.04%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2,859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3%~4%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4.41%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3,627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2%~3%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2.86%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3,012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1%~2%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1.64%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0.5%~1%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0.2%~0.5%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0.77%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1,958</a:t>
                      </a:r>
                      <a:endParaRPr lang="en-US" altLang="zh-TW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1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0.1%~0.2%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69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&lt;0.1%</a:t>
                      </a: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軟正黑體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軟正黑體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15.39%</a:t>
                      </a:r>
                      <a:endParaRPr lang="zh-TW" alt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05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24,957</a:t>
                      </a:r>
                      <a:endParaRPr lang="zh-TW" altLang="en-US" sz="105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162,175</a:t>
                      </a:r>
                      <a:endParaRPr lang="zh-TW" altLang="en-US" sz="1050" b="1" i="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698" marR="4698" marT="469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右大括弧 36"/>
          <p:cNvSpPr/>
          <p:nvPr/>
        </p:nvSpPr>
        <p:spPr bwMode="auto">
          <a:xfrm flipH="1">
            <a:off x="5255287" y="904328"/>
            <a:ext cx="577456" cy="5832000"/>
          </a:xfrm>
          <a:prstGeom prst="rightBrace">
            <a:avLst>
              <a:gd name="adj1" fmla="val 69406"/>
              <a:gd name="adj2" fmla="val 68933"/>
            </a:avLst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890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1354" y="1301095"/>
            <a:ext cx="5147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該子卡不符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鑑別力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GINI 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 40%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之模型管理辦法效度驗證標準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該子卡於 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以上的需求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99.93%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，僅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位有需求客戶未覆蓋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子卡分數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至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的需求率具有排序力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綜合上述考量，該子卡仍符合業務使用情境，僅不適用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鑑別力 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GINI ) ≥ 40%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之效度驗證標準，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故建議 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分以上需求覆蓋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，作為後續評估此子卡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效度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驗證與未來監控標準。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59740"/>
              </p:ext>
            </p:extLst>
          </p:nvPr>
        </p:nvGraphicFramePr>
        <p:xfrm>
          <a:off x="626538" y="3229435"/>
          <a:ext cx="2602149" cy="892934"/>
        </p:xfrm>
        <a:graphic>
          <a:graphicData uri="http://schemas.openxmlformats.org/drawingml/2006/table">
            <a:tbl>
              <a:tblPr/>
              <a:tblGrid>
                <a:gridCol w="867383"/>
                <a:gridCol w="867383"/>
                <a:gridCol w="867383"/>
              </a:tblGrid>
              <a:tr h="297645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測試樣本 </a:t>
                      </a:r>
                      <a:r>
                        <a:rPr lang="en-US" altLang="zh-TW" sz="16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- 1912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29764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1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分↑</a:t>
                      </a:r>
                      <a:endParaRPr lang="en-US" altLang="zh-TW" sz="1100" b="1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客戶數</a:t>
                      </a:r>
                      <a:endParaRPr lang="en-US" altLang="zh-TW" sz="1100" b="1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1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分↑</a:t>
                      </a:r>
                      <a:endParaRPr lang="en-US" altLang="zh-TW" sz="11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需求覆蓋率</a:t>
                      </a:r>
                      <a:endParaRPr lang="en-US" altLang="zh-TW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60009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15.9</a:t>
                      </a:r>
                      <a:r>
                        <a:rPr lang="zh-TW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萬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99.93%</a:t>
                      </a:r>
                      <a:endParaRPr lang="en-US" altLang="zh-TW" sz="12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200" b="1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37.56%</a:t>
                      </a:r>
                      <a:endParaRPr lang="en-US" altLang="zh-TW" sz="1200" b="1" i="0" u="none" strike="noStrike" kern="120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橢圓 43"/>
          <p:cNvSpPr/>
          <p:nvPr/>
        </p:nvSpPr>
        <p:spPr bwMode="auto">
          <a:xfrm>
            <a:off x="2444682" y="3891258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zh-TW" altLang="en-US" b="1" i="0" u="none" strike="noStrike" cap="none" normalizeH="0" baseline="0" dirty="0" smtClean="0">
                <a:solidFill>
                  <a:schemeClr val="bg1"/>
                </a:solidFill>
                <a:effectLst/>
                <a:latin typeface="+mn-lt"/>
                <a:cs typeface="+mn-cs"/>
              </a:rPr>
              <a:t>！</a:t>
            </a:r>
          </a:p>
        </p:txBody>
      </p:sp>
      <p:sp>
        <p:nvSpPr>
          <p:cNvPr id="46" name="矩形 45"/>
          <p:cNvSpPr/>
          <p:nvPr/>
        </p:nvSpPr>
        <p:spPr>
          <a:xfrm>
            <a:off x="190131" y="914376"/>
            <a:ext cx="39549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信貸風險變動分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</a:rPr>
              <a:t>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與本行有信貸往來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</a:rPr>
              <a:t>」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右彎箭號 46"/>
          <p:cNvSpPr/>
          <p:nvPr/>
        </p:nvSpPr>
        <p:spPr bwMode="auto">
          <a:xfrm rot="10800000" flipH="1">
            <a:off x="811496" y="4269425"/>
            <a:ext cx="715853" cy="1530431"/>
          </a:xfrm>
          <a:prstGeom prst="bent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" name="矩形 1">
            <a:hlinkClick r:id="rId2" action="ppaction://hlinksldjump"/>
          </p:cNvPr>
          <p:cNvSpPr/>
          <p:nvPr/>
        </p:nvSpPr>
        <p:spPr bwMode="auto">
          <a:xfrm>
            <a:off x="9008828" y="254443"/>
            <a:ext cx="707666" cy="3737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zh-TW" altLang="en-US" sz="14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回上頁</a:t>
            </a:r>
            <a:endParaRPr kumimoji="0" lang="zh-TW" altLang="en-US" sz="14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8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876800" y="791349"/>
            <a:ext cx="4785774" cy="504000"/>
          </a:xfrm>
          <a:prstGeom prst="rect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迭代結果</a:t>
            </a:r>
          </a:p>
        </p:txBody>
      </p:sp>
      <p:sp>
        <p:nvSpPr>
          <p:cNvPr id="25" name="五邊形 24"/>
          <p:cNvSpPr/>
          <p:nvPr/>
        </p:nvSpPr>
        <p:spPr bwMode="auto">
          <a:xfrm>
            <a:off x="2501900" y="791349"/>
            <a:ext cx="2651125" cy="504000"/>
          </a:xfrm>
          <a:prstGeom prst="homePlate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迭代目標</a:t>
            </a:r>
          </a:p>
        </p:txBody>
      </p:sp>
      <p:sp>
        <p:nvSpPr>
          <p:cNvPr id="24" name="五邊形 23"/>
          <p:cNvSpPr/>
          <p:nvPr/>
        </p:nvSpPr>
        <p:spPr bwMode="auto">
          <a:xfrm>
            <a:off x="225425" y="791349"/>
            <a:ext cx="2651125" cy="504000"/>
          </a:xfrm>
          <a:prstGeom prst="homePlate">
            <a:avLst/>
          </a:prstGeom>
          <a:solidFill>
            <a:srgbClr val="2D97A5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現況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25425" y="1336891"/>
            <a:ext cx="2365374" cy="49768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3082" y="209496"/>
            <a:ext cx="8364995" cy="505227"/>
          </a:xfrm>
        </p:spPr>
        <p:txBody>
          <a:bodyPr/>
          <a:lstStyle/>
          <a:p>
            <a:r>
              <a:rPr lang="zh-TW" altLang="en-US" dirty="0" smtClean="0"/>
              <a:t>專案執行摘要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423" y="1371084"/>
            <a:ext cx="2340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以行內外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數據建立風險變動分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74625" indent="-174625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單位不可直接用於行銷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影響策略細緻度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6869" y="3318054"/>
            <a:ext cx="612000" cy="2256551"/>
          </a:xfrm>
          <a:prstGeom prst="rect">
            <a:avLst/>
          </a:prstGeom>
          <a:gradFill>
            <a:gsLst>
              <a:gs pos="17000">
                <a:srgbClr val="009999"/>
              </a:gs>
              <a:gs pos="50000">
                <a:schemeClr val="accent2">
                  <a:lumMod val="75000"/>
                </a:schemeClr>
              </a:gs>
              <a:gs pos="93000">
                <a:schemeClr val="bg1"/>
              </a:gs>
            </a:gsLst>
            <a:lin ang="5400000" scaled="0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r>
              <a:rPr kumimoji="0" lang="zh-TW" altLang="en-US" sz="12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kumimoji="0" lang="en-US" altLang="zh-TW" sz="12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rtl="0" eaLnBrk="1" fontAlgn="base" latinLnBrk="0" hangingPunct="1">
              <a:lnSpc>
                <a:spcPct val="150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09720" y="4818743"/>
            <a:ext cx="612000" cy="755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低分</a:t>
            </a:r>
          </a:p>
        </p:txBody>
      </p:sp>
      <p:cxnSp>
        <p:nvCxnSpPr>
          <p:cNvPr id="16" name="直線接點 15"/>
          <p:cNvCxnSpPr/>
          <p:nvPr/>
        </p:nvCxnSpPr>
        <p:spPr bwMode="auto">
          <a:xfrm flipV="1">
            <a:off x="585802" y="5660329"/>
            <a:ext cx="1619250" cy="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728677" y="5736530"/>
            <a:ext cx="5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個金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59210" y="5736530"/>
            <a:ext cx="5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2679700" y="1324377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79700" y="3009081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79700" y="4693785"/>
            <a:ext cx="2197100" cy="16200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600" b="1" i="0" u="none" strike="noStrike" cap="none" normalizeH="0" baseline="0" dirty="0" smtClean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直角三角形 29"/>
          <p:cNvSpPr/>
          <p:nvPr/>
        </p:nvSpPr>
        <p:spPr bwMode="auto">
          <a:xfrm flipV="1">
            <a:off x="2679700" y="1324376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725811" y="1335524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  <a:latin typeface="+mn-lt"/>
              </a:rPr>
              <a:t>1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直角三角形 31"/>
          <p:cNvSpPr/>
          <p:nvPr/>
        </p:nvSpPr>
        <p:spPr bwMode="auto">
          <a:xfrm flipV="1">
            <a:off x="2679700" y="3009081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25811" y="3017689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</a:rPr>
              <a:t>2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直角三角形 33"/>
          <p:cNvSpPr/>
          <p:nvPr/>
        </p:nvSpPr>
        <p:spPr bwMode="auto">
          <a:xfrm flipV="1">
            <a:off x="2679700" y="4693785"/>
            <a:ext cx="618978" cy="568440"/>
          </a:xfrm>
          <a:prstGeom prst="rtTriangle">
            <a:avLst/>
          </a:prstGeom>
          <a:solidFill>
            <a:srgbClr val="00206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25811" y="4714274"/>
            <a:ext cx="1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</a:rPr>
              <a:t>3</a:t>
            </a:r>
            <a:endParaRPr lang="zh-TW" altLang="en-US" sz="18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9190" y="1344409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同步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滿足風險、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細緻業務需求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02620" y="3020447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廣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納新數據，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深化客戶的意圖捕捉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2620" y="4714274"/>
            <a:ext cx="187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02620" y="4707134"/>
            <a:ext cx="187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/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擴大高分名單數與高分需求覆蓋率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721850" y="2026643"/>
            <a:ext cx="540000" cy="54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變動分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605152" y="2575269"/>
            <a:ext cx="773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 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 )</a:t>
            </a:r>
            <a:endParaRPr lang="zh-TW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16650" y="2096588"/>
            <a:ext cx="34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514882" y="2026643"/>
            <a:ext cx="540000" cy="5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軌跡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16227" y="2095043"/>
            <a:ext cx="34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1541" y="2558015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可供業務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行銷使用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298529" y="2026643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auto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2769541" y="3556095"/>
            <a:ext cx="540000" cy="540000"/>
            <a:chOff x="1010700" y="4085131"/>
            <a:chExt cx="720000" cy="720000"/>
          </a:xfrm>
        </p:grpSpPr>
        <p:sp>
          <p:nvSpPr>
            <p:cNvPr id="48" name="橢圓 47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EDM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3508250" y="3569595"/>
            <a:ext cx="540000" cy="540000"/>
            <a:chOff x="1010700" y="4085131"/>
            <a:chExt cx="720000" cy="720000"/>
          </a:xfrm>
        </p:grpSpPr>
        <p:sp>
          <p:nvSpPr>
            <p:cNvPr id="54" name="橢圓 53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保險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29276" y="4064031"/>
            <a:ext cx="540000" cy="540000"/>
            <a:chOff x="1010700" y="4085131"/>
            <a:chExt cx="720000" cy="720000"/>
          </a:xfrm>
        </p:grpSpPr>
        <p:sp>
          <p:nvSpPr>
            <p:cNvPr id="57" name="橢圓 56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8" name="橢圓 57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</a:t>
              </a:r>
              <a:endParaRPr lang="en-US" altLang="zh-TW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軌跡</a:t>
              </a: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268080" y="3555557"/>
            <a:ext cx="540000" cy="540000"/>
            <a:chOff x="1010700" y="4085131"/>
            <a:chExt cx="720000" cy="720000"/>
          </a:xfrm>
        </p:grpSpPr>
        <p:sp>
          <p:nvSpPr>
            <p:cNvPr id="60" name="橢圓 59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1" name="橢圓 60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BC</a:t>
              </a: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3897732" y="4055593"/>
            <a:ext cx="540000" cy="540000"/>
            <a:chOff x="1010700" y="4085131"/>
            <a:chExt cx="720000" cy="720000"/>
          </a:xfrm>
        </p:grpSpPr>
        <p:sp>
          <p:nvSpPr>
            <p:cNvPr id="63" name="橢圓 62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4" name="橢圓 63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</a:t>
              </a:r>
              <a:endParaRPr lang="en-US" altLang="zh-TW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3070932" y="7157360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129452" y="5660330"/>
            <a:ext cx="19812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9453" y="5398577"/>
            <a:ext cx="132398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68" name="直線接點 67"/>
          <p:cNvCxnSpPr/>
          <p:nvPr/>
        </p:nvCxnSpPr>
        <p:spPr bwMode="auto">
          <a:xfrm>
            <a:off x="3129452" y="5303758"/>
            <a:ext cx="0" cy="900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122240" y="5909409"/>
            <a:ext cx="71453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132699" y="5660330"/>
            <a:ext cx="378183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132700" y="5398577"/>
            <a:ext cx="311370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72" name="直線接點 71"/>
          <p:cNvCxnSpPr/>
          <p:nvPr/>
        </p:nvCxnSpPr>
        <p:spPr bwMode="auto">
          <a:xfrm>
            <a:off x="4132699" y="5303758"/>
            <a:ext cx="0" cy="900000"/>
          </a:xfrm>
          <a:prstGeom prst="line">
            <a:avLst/>
          </a:prstGeom>
          <a:noFill/>
          <a:ln w="25400" cap="flat" cmpd="sng" algn="ctr">
            <a:solidFill>
              <a:srgbClr val="2D97A5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3" name="矩形 72"/>
          <p:cNvSpPr/>
          <p:nvPr/>
        </p:nvSpPr>
        <p:spPr bwMode="auto">
          <a:xfrm>
            <a:off x="4125487" y="5909409"/>
            <a:ext cx="485743" cy="180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3742426" y="5660329"/>
            <a:ext cx="241956" cy="18000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05153" y="5365466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高分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2605471" y="5627218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2601253" y="5875029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低分</a:t>
            </a:r>
          </a:p>
        </p:txBody>
      </p:sp>
      <p:sp>
        <p:nvSpPr>
          <p:cNvPr id="19" name="矩形 18"/>
          <p:cNvSpPr/>
          <p:nvPr/>
        </p:nvSpPr>
        <p:spPr>
          <a:xfrm>
            <a:off x="4354156" y="532005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439878" y="55836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54009" y="58455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↓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397477" y="6086717"/>
            <a:ext cx="53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人數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5071182" y="1335524"/>
            <a:ext cx="459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既有與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Eligible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名單比較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7.1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名有信貸需求名單數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約可增加 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1.8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億的信貸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新貸</a:t>
            </a:r>
            <a:r>
              <a:rPr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 </a:t>
            </a:r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034" name="Picture 2" descr="C:\Users\Z00044610\Downloads\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9" y="2320914"/>
            <a:ext cx="304588" cy="3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 bwMode="auto">
          <a:xfrm>
            <a:off x="1509185" y="3325704"/>
            <a:ext cx="612000" cy="14337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eaLnBrk="1" latinLnBrk="0" hangingPunct="1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endParaRPr lang="en-US" altLang="zh-TW" sz="1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defTabSz="889000" eaLnBrk="1" latinLnBrk="0" hangingPunct="1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2" name="直線接點 81"/>
          <p:cNvCxnSpPr/>
          <p:nvPr/>
        </p:nvCxnSpPr>
        <p:spPr bwMode="auto">
          <a:xfrm flipV="1">
            <a:off x="6443494" y="5309236"/>
            <a:ext cx="1619250" cy="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文字方塊 82"/>
          <p:cNvSpPr txBox="1"/>
          <p:nvPr/>
        </p:nvSpPr>
        <p:spPr>
          <a:xfrm>
            <a:off x="6422475" y="5385437"/>
            <a:ext cx="826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既有模型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名單數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546854" y="4876581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舊戶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546319" y="4438572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大潛力</a:t>
            </a:r>
          </a:p>
        </p:txBody>
      </p:sp>
      <p:sp>
        <p:nvSpPr>
          <p:cNvPr id="91" name="矩形 90"/>
          <p:cNvSpPr/>
          <p:nvPr/>
        </p:nvSpPr>
        <p:spPr bwMode="auto">
          <a:xfrm>
            <a:off x="6546854" y="3992655"/>
            <a:ext cx="612000" cy="36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中潛力</a:t>
            </a:r>
          </a:p>
        </p:txBody>
      </p:sp>
      <p:sp>
        <p:nvSpPr>
          <p:cNvPr id="92" name="矩形 91"/>
          <p:cNvSpPr/>
          <p:nvPr/>
        </p:nvSpPr>
        <p:spPr bwMode="auto">
          <a:xfrm>
            <a:off x="6546319" y="3552564"/>
            <a:ext cx="612000" cy="360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小潛力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71182" y="3698067"/>
            <a:ext cx="11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14.4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$6.1E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8269207" y="3492149"/>
            <a:ext cx="1393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17.4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$6.7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5061421" y="2989077"/>
            <a:ext cx="112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$2.6E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8269951" y="2614999"/>
            <a:ext cx="1392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戶數：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1600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$3.8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</a:p>
          <a:p>
            <a:pPr algn="l"/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365647" y="4872840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舊戶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365112" y="4434831"/>
            <a:ext cx="61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大潛力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7365647" y="3631568"/>
            <a:ext cx="612000" cy="72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中潛力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7365112" y="2819959"/>
            <a:ext cx="612000" cy="720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小潛力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肘形接點 8"/>
          <p:cNvCxnSpPr>
            <a:stCxn id="99" idx="1"/>
            <a:endCxn id="103" idx="3"/>
          </p:cNvCxnSpPr>
          <p:nvPr/>
        </p:nvCxnSpPr>
        <p:spPr bwMode="auto">
          <a:xfrm rot="10800000" flipV="1">
            <a:off x="7977113" y="2999719"/>
            <a:ext cx="292839" cy="180239"/>
          </a:xfrm>
          <a:prstGeom prst="bentConnector3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5" name="肘形接點 104"/>
          <p:cNvCxnSpPr>
            <a:stCxn id="97" idx="1"/>
            <a:endCxn id="102" idx="3"/>
          </p:cNvCxnSpPr>
          <p:nvPr/>
        </p:nvCxnSpPr>
        <p:spPr bwMode="auto">
          <a:xfrm rot="10800000" flipV="1">
            <a:off x="7977647" y="3876870"/>
            <a:ext cx="291560" cy="1146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6" name="肘形接點 105"/>
          <p:cNvCxnSpPr>
            <a:stCxn id="98" idx="3"/>
            <a:endCxn id="92" idx="1"/>
          </p:cNvCxnSpPr>
          <p:nvPr/>
        </p:nvCxnSpPr>
        <p:spPr bwMode="auto">
          <a:xfrm>
            <a:off x="6190593" y="3312243"/>
            <a:ext cx="355726" cy="420321"/>
          </a:xfrm>
          <a:prstGeom prst="bentConnector3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cxnSp>
        <p:nvCxnSpPr>
          <p:cNvPr id="107" name="肘形接點 106"/>
          <p:cNvCxnSpPr>
            <a:stCxn id="91" idx="1"/>
            <a:endCxn id="95" idx="3"/>
          </p:cNvCxnSpPr>
          <p:nvPr/>
        </p:nvCxnSpPr>
        <p:spPr bwMode="auto">
          <a:xfrm rot="10800000">
            <a:off x="6190594" y="4021233"/>
            <a:ext cx="356261" cy="1514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oval" w="med" len="med"/>
          </a:ln>
          <a:effectLst/>
        </p:spPr>
      </p:cxnSp>
      <p:pic>
        <p:nvPicPr>
          <p:cNvPr id="112" name="Picture 3" descr="C:\Users\Z00044610\Downloads\cr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1824">
            <a:off x="7108957" y="2504610"/>
            <a:ext cx="581167" cy="58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文字方塊 112"/>
          <p:cNvSpPr txBox="1"/>
          <p:nvPr/>
        </p:nvSpPr>
        <p:spPr>
          <a:xfrm>
            <a:off x="5100475" y="5312750"/>
            <a:ext cx="1238410" cy="8771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52.7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$20.3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  <a:p>
            <a:pPr algn="l"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266216" y="5380996"/>
            <a:ext cx="826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新版模型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名單數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8210055" y="5305993"/>
            <a:ext cx="1238410" cy="8771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總戶數：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59.8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量：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$22.1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  <a:p>
            <a:pPr algn="l"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需求率：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67020" y="5913077"/>
            <a:ext cx="1572197" cy="29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驗證時點：</a:t>
            </a:r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1909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/>
              <a:t>0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檢視模型框架：評估模型預測狹義或廣義資金需求</a:t>
            </a:r>
            <a:endParaRPr lang="zh-TW" altLang="en-US" kern="0" dirty="0"/>
          </a:p>
        </p:txBody>
      </p:sp>
      <p:sp>
        <p:nvSpPr>
          <p:cNvPr id="8" name="矩形 7"/>
          <p:cNvSpPr/>
          <p:nvPr/>
        </p:nvSpPr>
        <p:spPr bwMode="auto">
          <a:xfrm>
            <a:off x="0" y="781050"/>
            <a:ext cx="9906000" cy="612000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7" name="AutoShape 5" descr="Man Standing Up - Free peopl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7" descr="Man Standing Up - Free peopl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橢圓 19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51048" y="888435"/>
            <a:ext cx="9403904" cy="936625"/>
            <a:chOff x="279399" y="892175"/>
            <a:chExt cx="9403904" cy="936625"/>
          </a:xfrm>
        </p:grpSpPr>
        <p:sp>
          <p:nvSpPr>
            <p:cNvPr id="6" name="矩形 5"/>
            <p:cNvSpPr/>
            <p:nvPr/>
          </p:nvSpPr>
          <p:spPr bwMode="auto">
            <a:xfrm>
              <a:off x="279399" y="910487"/>
              <a:ext cx="4644000" cy="90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895350" algn="l" defTabSz="889000"/>
              <a:r>
                <a:rPr lang="zh-TW" altLang="en-US" sz="18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狹義信貸需求</a:t>
              </a:r>
              <a:r>
                <a:rPr lang="zh-TW" altLang="en-US" sz="18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</a:t>
              </a:r>
              <a:endParaRPr lang="en-US" altLang="zh-TW" sz="1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895350" algn="l" defTabSz="889000">
                <a:spcBef>
                  <a:spcPts val="600"/>
                </a:spcBef>
              </a:pP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客戶多透過單一產品滿足資金需求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895350" algn="l" defTabSz="889000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狹義產品需求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 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歸戶下最濃需求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039303" y="892175"/>
              <a:ext cx="4644000" cy="936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895350" algn="l" defTabSz="889000"/>
              <a:r>
                <a:rPr lang="zh-TW" altLang="en-US" sz="18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廣義</a:t>
              </a:r>
              <a:r>
                <a:rPr lang="zh-TW" altLang="en-US" sz="18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資金需求</a:t>
              </a:r>
              <a:r>
                <a:rPr lang="zh-TW" altLang="en-US" sz="18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</a:t>
              </a:r>
              <a:endParaRPr lang="en-US" altLang="zh-TW" sz="1800" b="1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895350" algn="l" defTabSz="889000">
                <a:spcBef>
                  <a:spcPts val="600"/>
                </a:spcBef>
              </a:pP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客戶會透過多產品滿足資金需求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895350" algn="l" defTabSz="88900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廣義資金需求模型 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產品偏好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45148" y="965200"/>
              <a:ext cx="797852" cy="7905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zh-TW" altLang="en-US" sz="1800" b="1" i="0" u="none" strike="noStrike" cap="none" normalizeH="0" baseline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endParaRPr kumimoji="0" lang="en-US" altLang="zh-TW" sz="1800" b="1" i="0" u="none" strike="noStrike" cap="none" normalizeH="0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  <a:r>
                <a:rPr kumimoji="0" lang="en-US" altLang="zh-TW" sz="1800" b="1" i="0" u="none" strike="noStrike" cap="none" normalizeH="0" baseline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117173" y="965200"/>
              <a:ext cx="797852" cy="7905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zh-TW" altLang="en-US" sz="1800" b="1" i="0" u="none" strike="noStrike" cap="none" normalizeH="0" baseline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endParaRPr kumimoji="0" lang="en-US" altLang="zh-TW" sz="1800" b="1" i="0" u="none" strike="noStrike" cap="none" normalizeH="0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  <a:r>
                <a:rPr lang="en-US" altLang="zh-TW" sz="1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kumimoji="0" lang="en-US" altLang="zh-TW" sz="1800" b="1" i="0" u="none" strike="noStrike" cap="none" normalizeH="0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0" y="1936630"/>
            <a:ext cx="9968873" cy="457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en-US" altLang="zh-TW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2019/07</a:t>
            </a:r>
            <a:r>
              <a:rPr kumimoji="0" lang="zh-TW" altLang="en-US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kumimoji="0" lang="zh-TW" altLang="en-US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2019/09</a:t>
            </a:r>
            <a:r>
              <a:rPr kumimoji="0" lang="zh-TW" altLang="en-US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資金需求客戶在各</a:t>
            </a:r>
            <a:r>
              <a:rPr kumimoji="0" lang="en-US" altLang="zh-TW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Lending</a:t>
            </a:r>
            <a:r>
              <a:rPr kumimoji="0" lang="zh-TW" altLang="en-US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產品申貸</a:t>
            </a:r>
            <a:r>
              <a:rPr kumimoji="0" lang="en-US" altLang="zh-TW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0" lang="zh-TW" altLang="en-US" sz="1800" b="1" i="0" u="none" strike="noStrike" cap="none" normalizeH="0" baseline="0" dirty="0" smtClean="0">
                <a:solidFill>
                  <a:srgbClr val="FFC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使用情形</a:t>
            </a:r>
            <a:endParaRPr kumimoji="0" lang="en-US" altLang="zh-TW" sz="1800" b="1" i="0" u="none" strike="noStrike" cap="none" normalizeH="0" baseline="0" dirty="0" smtClean="0">
              <a:solidFill>
                <a:srgbClr val="FFC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98133"/>
              </p:ext>
            </p:extLst>
          </p:nvPr>
        </p:nvGraphicFramePr>
        <p:xfrm>
          <a:off x="4177676" y="2482168"/>
          <a:ext cx="5496169" cy="4320000"/>
        </p:xfrm>
        <a:graphic>
          <a:graphicData uri="http://schemas.openxmlformats.org/drawingml/2006/table">
            <a:tbl>
              <a:tblPr/>
              <a:tblGrid>
                <a:gridCol w="783931"/>
                <a:gridCol w="785373"/>
                <a:gridCol w="785373"/>
                <a:gridCol w="785373"/>
                <a:gridCol w="785373"/>
                <a:gridCol w="785373"/>
                <a:gridCol w="785373"/>
              </a:tblGrid>
              <a:tr h="54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有需</a:t>
                      </a:r>
                      <a:endParaRPr lang="en-US" altLang="zh-TW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客戶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客戶同時期有其他融資行為之佔</a:t>
                      </a:r>
                      <a:r>
                        <a:rPr lang="zh-TW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比</a:t>
                      </a:r>
                      <a:endParaRPr lang="zh-TW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融</a:t>
                      </a:r>
                      <a:r>
                        <a:rPr lang="zh-TW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房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信貸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預</a:t>
                      </a:r>
                      <a:r>
                        <a:rPr lang="zh-TW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現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循環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帳分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MI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融</a:t>
                      </a:r>
                      <a:r>
                        <a:rPr lang="zh-TW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房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29,919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537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782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2,424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509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6,448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信貸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537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45,369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4,329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13,317</a:t>
                      </a:r>
                      <a:endParaRPr lang="en-US" altLang="zh-TW" sz="1400" b="1" i="0" u="none" strike="noStrike" dirty="0">
                        <a:solidFill>
                          <a:srgbClr val="0070C0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3,492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11,554</a:t>
                      </a:r>
                      <a:endParaRPr lang="en-US" altLang="zh-TW" sz="1400" b="1" i="0" u="none" strike="noStrike" dirty="0">
                        <a:solidFill>
                          <a:srgbClr val="0070C0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預</a:t>
                      </a:r>
                      <a:r>
                        <a:rPr lang="zh-TW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現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782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4,329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71,722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42,851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9,315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17,119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循環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2,424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1,331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42,851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463,842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22,136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85,577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zh-TW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帳分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509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3,492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9,315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22,136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66,998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32,379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MI</a:t>
                      </a:r>
                      <a:endParaRPr 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6,448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11,554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</a:rPr>
                        <a:t>17,119</a:t>
                      </a:r>
                      <a:endParaRPr lang="en-US" altLang="zh-TW" sz="1400" b="0" i="0" u="none" strike="noStrike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85,577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32,379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</a:rPr>
                        <a:t>680,932</a:t>
                      </a:r>
                      <a:endParaRPr lang="en-US" altLang="zh-TW" sz="1400" b="0" i="0" u="none" strike="noStrike" dirty="0">
                        <a:solidFill>
                          <a:srgbClr val="1F497D"/>
                        </a:solidFill>
                        <a:effectLst/>
                        <a:latin typeface="微軟正黑體"/>
                      </a:endParaRPr>
                    </a:p>
                  </a:txBody>
                  <a:tcPr marL="36000" marR="36000" marT="9060" marB="0" anchor="ctr">
                    <a:lnL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橢圓 25"/>
          <p:cNvSpPr/>
          <p:nvPr/>
        </p:nvSpPr>
        <p:spPr bwMode="auto">
          <a:xfrm>
            <a:off x="933910" y="4594815"/>
            <a:ext cx="1440000" cy="144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1048" y="2482167"/>
            <a:ext cx="3799659" cy="1189587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tIns="36000" rtlCol="0" anchor="ctr" anchorCtr="0">
            <a:noAutofit/>
          </a:bodyPr>
          <a:lstStyle/>
          <a:p>
            <a:pPr algn="l"/>
            <a:r>
              <a:rPr lang="en-US" altLang="zh-TW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2019.Q3</a:t>
            </a:r>
            <a:r>
              <a:rPr lang="zh-TW" altLang="en-US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申貸信貸客戶</a:t>
            </a:r>
            <a:r>
              <a:rPr lang="en-US" altLang="zh-TW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zh-TW" altLang="en-US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1.3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萬戶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(29%)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同時新增循環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萬戶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(26%)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同時新增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消費分期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2.4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萬戶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(53%)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僅有申貸信貸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1591679" y="3800768"/>
            <a:ext cx="1800000" cy="1800000"/>
          </a:xfrm>
          <a:prstGeom prst="ellipse">
            <a:avLst/>
          </a:prstGeom>
          <a:solidFill>
            <a:srgbClr val="CCCCFF">
              <a:alpha val="70000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5" name="肘形接點 4"/>
          <p:cNvCxnSpPr>
            <a:endCxn id="13" idx="2"/>
          </p:cNvCxnSpPr>
          <p:nvPr/>
        </p:nvCxnSpPr>
        <p:spPr bwMode="auto">
          <a:xfrm rot="16200000" flipH="1">
            <a:off x="333988" y="3891289"/>
            <a:ext cx="923061" cy="483987"/>
          </a:xfrm>
          <a:prstGeom prst="bentConnector2">
            <a:avLst/>
          </a:prstGeom>
          <a:noFill/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oval" w="med" len="med"/>
          </a:ln>
          <a:effectLst/>
        </p:spPr>
      </p:cxnSp>
      <p:sp>
        <p:nvSpPr>
          <p:cNvPr id="23" name="文字方塊 22"/>
          <p:cNvSpPr txBox="1"/>
          <p:nvPr/>
        </p:nvSpPr>
        <p:spPr>
          <a:xfrm>
            <a:off x="137512" y="3964042"/>
            <a:ext cx="900000" cy="523220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申貸信貸</a:t>
            </a:r>
            <a:endParaRPr lang="en-US" altLang="zh-TW" b="1" dirty="0" smtClean="0">
              <a:effectLst>
                <a:glow rad="127000">
                  <a:schemeClr val="bg1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4.5</a:t>
            </a:r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萬戶</a:t>
            </a:r>
          </a:p>
        </p:txBody>
      </p:sp>
      <p:sp>
        <p:nvSpPr>
          <p:cNvPr id="13" name="橢圓 12"/>
          <p:cNvSpPr/>
          <p:nvPr/>
        </p:nvSpPr>
        <p:spPr bwMode="auto">
          <a:xfrm>
            <a:off x="1037512" y="4128089"/>
            <a:ext cx="930275" cy="933450"/>
          </a:xfrm>
          <a:prstGeom prst="ellipse">
            <a:avLst/>
          </a:prstGeom>
          <a:solidFill>
            <a:srgbClr val="FFC000">
              <a:alpha val="79000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0465" y="5231436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循環增加</a:t>
            </a:r>
            <a:endParaRPr lang="en-US" altLang="zh-TW" b="1" dirty="0" smtClean="0">
              <a:effectLst>
                <a:glow rad="127000">
                  <a:schemeClr val="bg1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46</a:t>
            </a:r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萬戶</a:t>
            </a:r>
          </a:p>
        </p:txBody>
      </p:sp>
      <p:sp>
        <p:nvSpPr>
          <p:cNvPr id="27" name="矩形 26"/>
          <p:cNvSpPr/>
          <p:nvPr/>
        </p:nvSpPr>
        <p:spPr>
          <a:xfrm>
            <a:off x="251047" y="6091642"/>
            <a:ext cx="3799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信貸需求客戶約三成同時透過循環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、帳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分滿足資金需求，惟有循環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帳分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僅少數選擇申貸信貸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，若合併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模，信貸客戶可能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被稀釋。</a:t>
            </a:r>
            <a:endParaRPr lang="en-US" altLang="zh-TW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670969" y="4439158"/>
            <a:ext cx="126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消費分期增加</a:t>
            </a:r>
            <a:endParaRPr lang="en-US" altLang="zh-TW" b="1" dirty="0" smtClean="0">
              <a:effectLst>
                <a:glow rad="127000">
                  <a:schemeClr val="bg1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68</a:t>
            </a:r>
            <a:r>
              <a:rPr lang="zh-TW" altLang="en-US" b="1" dirty="0" smtClean="0"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萬戶</a:t>
            </a:r>
          </a:p>
        </p:txBody>
      </p:sp>
      <p:sp>
        <p:nvSpPr>
          <p:cNvPr id="31" name="投影片編號版面配置區 3"/>
          <p:cNvSpPr txBox="1">
            <a:spLocks/>
          </p:cNvSpPr>
          <p:nvPr/>
        </p:nvSpPr>
        <p:spPr>
          <a:xfrm>
            <a:off x="9536400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/>
              <a:t> 廣納新數據：本次迭代納入新型態數據，深化意圖捕捉</a:t>
            </a:r>
            <a:endParaRPr lang="zh-TW" altLang="en-US" kern="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523" y="927100"/>
            <a:ext cx="9554774" cy="8675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94735" y="1004862"/>
            <a:ext cx="108000" cy="684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608" y="1022862"/>
            <a:ext cx="3132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TW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’20</a:t>
            </a:r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年</a:t>
            </a:r>
            <a:endParaRPr lang="en-US" altLang="zh-TW" sz="1800" b="1" dirty="0" smtClean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l" fontAlgn="auto"/>
            <a:r>
              <a:rPr lang="en-US" altLang="zh-TW" sz="23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</a:t>
            </a:r>
            <a:r>
              <a:rPr lang="zh-TW" altLang="en-US" sz="23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新型態、非結構數據</a:t>
            </a:r>
            <a:endParaRPr lang="zh-TW" altLang="en-US" sz="2300" b="1" dirty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99" y="1022862"/>
            <a:ext cx="294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TW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’18</a:t>
            </a:r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年</a:t>
            </a:r>
            <a:endParaRPr lang="en-US" altLang="zh-TW" sz="1800" b="1" dirty="0" smtClean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l" fontAlgn="auto"/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風險行為特徵為主</a:t>
            </a:r>
            <a:endParaRPr lang="zh-TW" altLang="en-US" sz="1800" b="1" dirty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2600" y="1004862"/>
            <a:ext cx="108000" cy="684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14505" y="1004862"/>
            <a:ext cx="108000" cy="684000"/>
          </a:xfrm>
          <a:prstGeom prst="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7991" y="1022862"/>
            <a:ext cx="3204000" cy="64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US" altLang="zh-TW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’19</a:t>
            </a:r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年</a:t>
            </a:r>
            <a:endParaRPr lang="en-US" altLang="zh-TW" sz="1800" b="1" dirty="0" smtClean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l" fontAlgn="auto"/>
            <a:r>
              <a:rPr lang="en-US" altLang="zh-TW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</a:t>
            </a:r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關聯</a:t>
            </a:r>
            <a:r>
              <a:rPr lang="zh-TW" altLang="en-US" sz="1800" b="1" dirty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、家</a:t>
            </a:r>
            <a:r>
              <a:rPr lang="zh-TW" altLang="en-US" sz="1800" b="1" dirty="0" smtClean="0">
                <a:solidFill>
                  <a:srgbClr val="2D97A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戶、趨勢預測</a:t>
            </a:r>
            <a:endParaRPr lang="zh-TW" altLang="en-US" sz="1800" b="1" dirty="0">
              <a:solidFill>
                <a:srgbClr val="2D97A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24323" y="9635"/>
            <a:ext cx="3028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lt"/>
              </a:rPr>
              <a:t>金流也有階段的分別 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/>
              <a:t>怎麼顯示出這次</a:t>
            </a:r>
            <a:r>
              <a:rPr lang="zh-TW" altLang="en-US" dirty="0" smtClean="0"/>
              <a:t>做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個月的時間</a:t>
            </a:r>
            <a:endParaRPr lang="en-US" altLang="zh-TW" dirty="0" smtClean="0"/>
          </a:p>
          <a:p>
            <a:r>
              <a:rPr lang="zh-TW" altLang="en-US" dirty="0" smtClean="0">
                <a:latin typeface="+mn-lt"/>
              </a:rPr>
              <a:t>是花在甚麼事情上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08440" y="5004571"/>
            <a:ext cx="720000" cy="720000"/>
            <a:chOff x="1010700" y="4085131"/>
            <a:chExt cx="720000" cy="720000"/>
          </a:xfrm>
        </p:grpSpPr>
        <p:sp>
          <p:nvSpPr>
            <p:cNvPr id="15" name="橢圓 14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過去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行為</a:t>
              </a:r>
              <a:endParaRPr lang="zh-TW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8" name="橢圓 17"/>
          <p:cNvSpPr/>
          <p:nvPr/>
        </p:nvSpPr>
        <p:spPr bwMode="auto">
          <a:xfrm>
            <a:off x="10644100" y="-215020"/>
            <a:ext cx="666750" cy="6762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9" name="六邊形 18"/>
          <p:cNvSpPr/>
          <p:nvPr/>
        </p:nvSpPr>
        <p:spPr>
          <a:xfrm>
            <a:off x="14767234" y="2104305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六邊形 19"/>
          <p:cNvSpPr/>
          <p:nvPr/>
        </p:nvSpPr>
        <p:spPr>
          <a:xfrm>
            <a:off x="14767234" y="917416"/>
            <a:ext cx="1296144" cy="1117366"/>
          </a:xfrm>
          <a:prstGeom prst="hexagon">
            <a:avLst/>
          </a:prstGeom>
          <a:solidFill>
            <a:srgbClr val="7E848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待開發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kumimoji="0" lang="zh-TW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六邊形 20"/>
          <p:cNvSpPr/>
          <p:nvPr/>
        </p:nvSpPr>
        <p:spPr>
          <a:xfrm>
            <a:off x="10197650" y="5753885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過去行為</a:t>
            </a:r>
          </a:p>
        </p:txBody>
      </p:sp>
      <p:sp>
        <p:nvSpPr>
          <p:cNvPr id="22" name="六邊形 21"/>
          <p:cNvSpPr/>
          <p:nvPr/>
        </p:nvSpPr>
        <p:spPr>
          <a:xfrm>
            <a:off x="11310850" y="5133611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</a:p>
        </p:txBody>
      </p:sp>
      <p:sp>
        <p:nvSpPr>
          <p:cNvPr id="23" name="六邊形 22"/>
          <p:cNvSpPr/>
          <p:nvPr/>
        </p:nvSpPr>
        <p:spPr>
          <a:xfrm>
            <a:off x="12500365" y="5753885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風險變數</a:t>
            </a:r>
          </a:p>
        </p:txBody>
      </p:sp>
      <p:sp>
        <p:nvSpPr>
          <p:cNvPr id="24" name="六邊形 23"/>
          <p:cNvSpPr/>
          <p:nvPr/>
        </p:nvSpPr>
        <p:spPr>
          <a:xfrm>
            <a:off x="10197650" y="4555062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基本屬性</a:t>
            </a:r>
          </a:p>
        </p:txBody>
      </p:sp>
      <p:sp>
        <p:nvSpPr>
          <p:cNvPr id="25" name="六邊形 24"/>
          <p:cNvSpPr/>
          <p:nvPr/>
        </p:nvSpPr>
        <p:spPr>
          <a:xfrm>
            <a:off x="12500365" y="4555062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金流往來</a:t>
            </a:r>
          </a:p>
        </p:txBody>
      </p:sp>
      <p:sp>
        <p:nvSpPr>
          <p:cNvPr id="26" name="六邊形 25"/>
          <p:cNvSpPr/>
          <p:nvPr/>
        </p:nvSpPr>
        <p:spPr>
          <a:xfrm>
            <a:off x="13658717" y="5096364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六邊形 26"/>
          <p:cNvSpPr/>
          <p:nvPr/>
        </p:nvSpPr>
        <p:spPr>
          <a:xfrm>
            <a:off x="14810845" y="4555062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互動紀錄</a:t>
            </a:r>
          </a:p>
        </p:txBody>
      </p:sp>
      <p:sp>
        <p:nvSpPr>
          <p:cNvPr id="28" name="六邊形 27"/>
          <p:cNvSpPr/>
          <p:nvPr/>
        </p:nvSpPr>
        <p:spPr>
          <a:xfrm>
            <a:off x="14767234" y="5741952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理財變數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48535" y="5168372"/>
            <a:ext cx="1107997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六邊形 29"/>
          <p:cNvSpPr/>
          <p:nvPr/>
        </p:nvSpPr>
        <p:spPr>
          <a:xfrm>
            <a:off x="10154039" y="3335573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模型分數</a:t>
            </a:r>
          </a:p>
        </p:txBody>
      </p:sp>
      <p:sp>
        <p:nvSpPr>
          <p:cNvPr id="31" name="六邊形 30"/>
          <p:cNvSpPr/>
          <p:nvPr/>
        </p:nvSpPr>
        <p:spPr>
          <a:xfrm>
            <a:off x="11310850" y="3944237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房貸相關</a:t>
            </a:r>
          </a:p>
        </p:txBody>
      </p:sp>
      <p:sp>
        <p:nvSpPr>
          <p:cNvPr id="32" name="六邊形 31"/>
          <p:cNvSpPr/>
          <p:nvPr/>
        </p:nvSpPr>
        <p:spPr>
          <a:xfrm>
            <a:off x="12456754" y="3324225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關聯變數</a:t>
            </a:r>
          </a:p>
        </p:txBody>
      </p:sp>
      <p:sp>
        <p:nvSpPr>
          <p:cNvPr id="33" name="六邊形 32"/>
          <p:cNvSpPr/>
          <p:nvPr/>
        </p:nvSpPr>
        <p:spPr>
          <a:xfrm>
            <a:off x="11310850" y="2746321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趨勢預測</a:t>
            </a:r>
          </a:p>
        </p:txBody>
      </p:sp>
      <p:sp>
        <p:nvSpPr>
          <p:cNvPr id="34" name="六邊形 33"/>
          <p:cNvSpPr/>
          <p:nvPr/>
        </p:nvSpPr>
        <p:spPr>
          <a:xfrm>
            <a:off x="13615106" y="3906990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法個匯流</a:t>
            </a:r>
          </a:p>
        </p:txBody>
      </p:sp>
      <p:sp>
        <p:nvSpPr>
          <p:cNvPr id="35" name="六邊形 34"/>
          <p:cNvSpPr/>
          <p:nvPr/>
        </p:nvSpPr>
        <p:spPr>
          <a:xfrm>
            <a:off x="13615106" y="2709074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家戶數據</a:t>
            </a:r>
          </a:p>
        </p:txBody>
      </p:sp>
      <p:sp>
        <p:nvSpPr>
          <p:cNvPr id="36" name="六邊形 35"/>
          <p:cNvSpPr/>
          <p:nvPr/>
        </p:nvSpPr>
        <p:spPr>
          <a:xfrm>
            <a:off x="14767234" y="3357754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外匯數據</a:t>
            </a:r>
          </a:p>
        </p:txBody>
      </p:sp>
      <p:sp>
        <p:nvSpPr>
          <p:cNvPr id="37" name="六邊形 36"/>
          <p:cNvSpPr/>
          <p:nvPr/>
        </p:nvSpPr>
        <p:spPr>
          <a:xfrm>
            <a:off x="10154039" y="917416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EDM</a:t>
            </a: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</a:t>
            </a:r>
          </a:p>
        </p:txBody>
      </p:sp>
      <p:sp>
        <p:nvSpPr>
          <p:cNvPr id="38" name="六邊形 37"/>
          <p:cNvSpPr/>
          <p:nvPr/>
        </p:nvSpPr>
        <p:spPr>
          <a:xfrm>
            <a:off x="12476298" y="917416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保險變數</a:t>
            </a:r>
          </a:p>
        </p:txBody>
      </p:sp>
      <p:sp>
        <p:nvSpPr>
          <p:cNvPr id="39" name="六邊形 38"/>
          <p:cNvSpPr/>
          <p:nvPr/>
        </p:nvSpPr>
        <p:spPr>
          <a:xfrm>
            <a:off x="11310850" y="1528241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理專註記</a:t>
            </a:r>
          </a:p>
        </p:txBody>
      </p:sp>
      <p:sp>
        <p:nvSpPr>
          <p:cNvPr id="40" name="六邊形 39"/>
          <p:cNvSpPr/>
          <p:nvPr/>
        </p:nvSpPr>
        <p:spPr>
          <a:xfrm>
            <a:off x="13615106" y="1528241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BC </a:t>
            </a: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六邊形 40"/>
          <p:cNvSpPr/>
          <p:nvPr/>
        </p:nvSpPr>
        <p:spPr>
          <a:xfrm>
            <a:off x="10154039" y="2104305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數位軌跡</a:t>
            </a:r>
          </a:p>
        </p:txBody>
      </p:sp>
      <p:sp>
        <p:nvSpPr>
          <p:cNvPr id="42" name="六邊形 41"/>
          <p:cNvSpPr/>
          <p:nvPr/>
        </p:nvSpPr>
        <p:spPr>
          <a:xfrm>
            <a:off x="12476298" y="2104305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43" name="矩形 42"/>
          <p:cNvSpPr/>
          <p:nvPr/>
        </p:nvSpPr>
        <p:spPr>
          <a:xfrm>
            <a:off x="14810845" y="2673562"/>
            <a:ext cx="1208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en-US" altLang="zh-TW" sz="18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COUPUN</a:t>
            </a:r>
            <a:endParaRPr lang="zh-TW" altLang="en-US" sz="18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六邊形 103"/>
          <p:cNvSpPr/>
          <p:nvPr/>
        </p:nvSpPr>
        <p:spPr>
          <a:xfrm>
            <a:off x="11310850" y="6355262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279342" y="0"/>
                </a:moveTo>
                <a:lnTo>
                  <a:pt x="1016803" y="0"/>
                </a:lnTo>
                <a:lnTo>
                  <a:pt x="1296144" y="558683"/>
                </a:lnTo>
                <a:lnTo>
                  <a:pt x="0" y="558683"/>
                </a:lnTo>
                <a:close/>
              </a:path>
            </a:pathLst>
          </a:cu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六邊形 104"/>
          <p:cNvSpPr/>
          <p:nvPr/>
        </p:nvSpPr>
        <p:spPr>
          <a:xfrm>
            <a:off x="11310850" y="882654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0" y="0"/>
                </a:moveTo>
                <a:lnTo>
                  <a:pt x="1296144" y="0"/>
                </a:lnTo>
                <a:lnTo>
                  <a:pt x="1016803" y="558683"/>
                </a:lnTo>
                <a:lnTo>
                  <a:pt x="279342" y="558683"/>
                </a:lnTo>
                <a:close/>
              </a:path>
            </a:pathLst>
          </a:custGeom>
          <a:solidFill>
            <a:srgbClr val="7E84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六邊形 103"/>
          <p:cNvSpPr/>
          <p:nvPr/>
        </p:nvSpPr>
        <p:spPr>
          <a:xfrm>
            <a:off x="13615106" y="6355261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279342" y="0"/>
                </a:moveTo>
                <a:lnTo>
                  <a:pt x="1016803" y="0"/>
                </a:lnTo>
                <a:lnTo>
                  <a:pt x="1296144" y="558683"/>
                </a:lnTo>
                <a:lnTo>
                  <a:pt x="0" y="558683"/>
                </a:lnTo>
                <a:close/>
              </a:path>
            </a:pathLst>
          </a:cu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六邊形 104"/>
          <p:cNvSpPr/>
          <p:nvPr/>
        </p:nvSpPr>
        <p:spPr>
          <a:xfrm>
            <a:off x="13615106" y="882653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0" y="0"/>
                </a:moveTo>
                <a:lnTo>
                  <a:pt x="1296144" y="0"/>
                </a:lnTo>
                <a:lnTo>
                  <a:pt x="1016803" y="558683"/>
                </a:lnTo>
                <a:lnTo>
                  <a:pt x="279342" y="558683"/>
                </a:lnTo>
                <a:close/>
              </a:path>
            </a:pathLst>
          </a:custGeom>
          <a:solidFill>
            <a:srgbClr val="7E84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六邊形 47"/>
          <p:cNvSpPr/>
          <p:nvPr/>
        </p:nvSpPr>
        <p:spPr>
          <a:xfrm>
            <a:off x="15919362" y="5165888"/>
            <a:ext cx="1296144" cy="1117366"/>
          </a:xfrm>
          <a:prstGeom prst="hexagon">
            <a:avLst/>
          </a:pr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六邊形 48"/>
          <p:cNvSpPr/>
          <p:nvPr/>
        </p:nvSpPr>
        <p:spPr>
          <a:xfrm>
            <a:off x="15919362" y="3941752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六邊形 49"/>
          <p:cNvSpPr/>
          <p:nvPr/>
        </p:nvSpPr>
        <p:spPr>
          <a:xfrm>
            <a:off x="15919362" y="2737481"/>
            <a:ext cx="1296144" cy="1117366"/>
          </a:xfrm>
          <a:prstGeom prst="hex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六邊形 50"/>
          <p:cNvSpPr/>
          <p:nvPr/>
        </p:nvSpPr>
        <p:spPr>
          <a:xfrm>
            <a:off x="15919362" y="1513345"/>
            <a:ext cx="1296144" cy="1117366"/>
          </a:xfrm>
          <a:prstGeom prst="hexagon">
            <a:avLst/>
          </a:prstGeom>
          <a:solidFill>
            <a:srgbClr val="2D97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六邊形 103"/>
          <p:cNvSpPr/>
          <p:nvPr/>
        </p:nvSpPr>
        <p:spPr>
          <a:xfrm>
            <a:off x="15919362" y="6355262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279342" y="0"/>
                </a:moveTo>
                <a:lnTo>
                  <a:pt x="1016803" y="0"/>
                </a:lnTo>
                <a:lnTo>
                  <a:pt x="1296144" y="558683"/>
                </a:lnTo>
                <a:lnTo>
                  <a:pt x="0" y="558683"/>
                </a:lnTo>
                <a:close/>
              </a:path>
            </a:pathLst>
          </a:custGeom>
          <a:solidFill>
            <a:srgbClr val="3B7B7B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六邊形 104"/>
          <p:cNvSpPr/>
          <p:nvPr/>
        </p:nvSpPr>
        <p:spPr>
          <a:xfrm>
            <a:off x="15919362" y="882654"/>
            <a:ext cx="1296144" cy="558683"/>
          </a:xfrm>
          <a:custGeom>
            <a:avLst/>
            <a:gdLst/>
            <a:ahLst/>
            <a:cxnLst/>
            <a:rect l="l" t="t" r="r" b="b"/>
            <a:pathLst>
              <a:path w="1296144" h="558683">
                <a:moveTo>
                  <a:pt x="0" y="0"/>
                </a:moveTo>
                <a:lnTo>
                  <a:pt x="1296144" y="0"/>
                </a:lnTo>
                <a:lnTo>
                  <a:pt x="1016803" y="558683"/>
                </a:lnTo>
                <a:lnTo>
                  <a:pt x="279342" y="558683"/>
                </a:lnTo>
                <a:close/>
              </a:path>
            </a:pathLst>
          </a:custGeom>
          <a:solidFill>
            <a:srgbClr val="7E84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408440" y="4140176"/>
            <a:ext cx="720000" cy="720000"/>
            <a:chOff x="1010700" y="4085131"/>
            <a:chExt cx="720000" cy="720000"/>
          </a:xfrm>
        </p:grpSpPr>
        <p:sp>
          <p:nvSpPr>
            <p:cNvPr id="55" name="橢圓 54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6" name="橢圓 55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屬性</a:t>
              </a:r>
              <a:endParaRPr lang="zh-TW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124912" y="4134051"/>
            <a:ext cx="720000" cy="720000"/>
            <a:chOff x="1010700" y="4085131"/>
            <a:chExt cx="720000" cy="720000"/>
          </a:xfrm>
        </p:grpSpPr>
        <p:sp>
          <p:nvSpPr>
            <p:cNvPr id="58" name="橢圓 57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59" name="橢圓 58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255571" y="4992638"/>
            <a:ext cx="720000" cy="720000"/>
            <a:chOff x="1010700" y="4085131"/>
            <a:chExt cx="720000" cy="720000"/>
          </a:xfrm>
        </p:grpSpPr>
        <p:sp>
          <p:nvSpPr>
            <p:cNvPr id="61" name="橢圓 60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2" name="橢圓 61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</a:t>
              </a: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往來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2124912" y="4992638"/>
            <a:ext cx="720000" cy="720000"/>
            <a:chOff x="1010700" y="4085131"/>
            <a:chExt cx="720000" cy="720000"/>
          </a:xfrm>
        </p:grpSpPr>
        <p:sp>
          <p:nvSpPr>
            <p:cNvPr id="64" name="橢圓 63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5" name="橢圓 64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JCIC</a:t>
              </a: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219571" y="3309678"/>
            <a:ext cx="720000" cy="720000"/>
            <a:chOff x="1010700" y="4085131"/>
            <a:chExt cx="720000" cy="720000"/>
          </a:xfrm>
        </p:grpSpPr>
        <p:sp>
          <p:nvSpPr>
            <p:cNvPr id="67" name="橢圓 66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68" name="橢圓 67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248588" y="4140176"/>
            <a:ext cx="720000" cy="720000"/>
            <a:chOff x="1010700" y="4085131"/>
            <a:chExt cx="720000" cy="720000"/>
          </a:xfrm>
        </p:grpSpPr>
        <p:sp>
          <p:nvSpPr>
            <p:cNvPr id="70" name="橢圓 69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71" name="橢圓 70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互動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106912" y="3310229"/>
            <a:ext cx="720000" cy="720000"/>
            <a:chOff x="1010700" y="4085131"/>
            <a:chExt cx="720000" cy="720000"/>
          </a:xfrm>
        </p:grpSpPr>
        <p:sp>
          <p:nvSpPr>
            <p:cNvPr id="73" name="橢圓 72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74" name="橢圓 73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理財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3576590" y="4772494"/>
            <a:ext cx="720000" cy="720000"/>
            <a:chOff x="1010700" y="4085131"/>
            <a:chExt cx="720000" cy="720000"/>
          </a:xfrm>
        </p:grpSpPr>
        <p:sp>
          <p:nvSpPr>
            <p:cNvPr id="76" name="橢圓 75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77" name="橢圓 76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分數</a:t>
              </a:r>
              <a:endParaRPr lang="zh-TW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3576590" y="3908099"/>
            <a:ext cx="720000" cy="720000"/>
            <a:chOff x="1010700" y="4085131"/>
            <a:chExt cx="720000" cy="720000"/>
          </a:xfrm>
        </p:grpSpPr>
        <p:sp>
          <p:nvSpPr>
            <p:cNvPr id="79" name="橢圓 78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80" name="橢圓 79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endParaRPr lang="zh-TW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5293062" y="3901974"/>
            <a:ext cx="720000" cy="720000"/>
            <a:chOff x="1010700" y="4085131"/>
            <a:chExt cx="720000" cy="720000"/>
          </a:xfrm>
        </p:grpSpPr>
        <p:sp>
          <p:nvSpPr>
            <p:cNvPr id="82" name="橢圓 81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83" name="橢圓 82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法個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匯流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423721" y="4760561"/>
            <a:ext cx="720000" cy="720000"/>
            <a:chOff x="1010700" y="4085131"/>
            <a:chExt cx="720000" cy="720000"/>
          </a:xfrm>
        </p:grpSpPr>
        <p:sp>
          <p:nvSpPr>
            <p:cNvPr id="85" name="橢圓 84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房貸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387721" y="3077601"/>
            <a:ext cx="720000" cy="720000"/>
            <a:chOff x="1010700" y="4085131"/>
            <a:chExt cx="720000" cy="720000"/>
          </a:xfrm>
        </p:grpSpPr>
        <p:sp>
          <p:nvSpPr>
            <p:cNvPr id="91" name="橢圓 90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家戶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416738" y="3908099"/>
            <a:ext cx="720000" cy="720000"/>
            <a:chOff x="1010700" y="4085131"/>
            <a:chExt cx="720000" cy="720000"/>
          </a:xfrm>
        </p:grpSpPr>
        <p:sp>
          <p:nvSpPr>
            <p:cNvPr id="94" name="橢圓 93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95" name="橢圓 94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關聯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275062" y="3078152"/>
            <a:ext cx="720000" cy="720000"/>
            <a:chOff x="1010700" y="4085131"/>
            <a:chExt cx="720000" cy="720000"/>
          </a:xfrm>
        </p:grpSpPr>
        <p:sp>
          <p:nvSpPr>
            <p:cNvPr id="97" name="橢圓 96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98" name="橢圓 97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數據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6803682" y="3704579"/>
            <a:ext cx="720000" cy="720000"/>
            <a:chOff x="1010700" y="4085131"/>
            <a:chExt cx="720000" cy="720000"/>
          </a:xfrm>
        </p:grpSpPr>
        <p:sp>
          <p:nvSpPr>
            <p:cNvPr id="100" name="橢圓 99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01" name="橢圓 100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數位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軌跡</a:t>
              </a:r>
              <a:endParaRPr lang="zh-TW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6803682" y="2840184"/>
            <a:ext cx="720000" cy="720000"/>
            <a:chOff x="1010700" y="4085131"/>
            <a:chExt cx="720000" cy="720000"/>
          </a:xfrm>
        </p:grpSpPr>
        <p:sp>
          <p:nvSpPr>
            <p:cNvPr id="103" name="橢圓 102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04" name="橢圓 103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EDM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8520154" y="2834059"/>
            <a:ext cx="720000" cy="720000"/>
            <a:chOff x="1010700" y="4085131"/>
            <a:chExt cx="720000" cy="720000"/>
          </a:xfrm>
        </p:grpSpPr>
        <p:sp>
          <p:nvSpPr>
            <p:cNvPr id="106" name="橢圓 105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07" name="橢圓 106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ATM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coupon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7650813" y="3692646"/>
            <a:ext cx="720000" cy="720000"/>
            <a:chOff x="1010700" y="4085131"/>
            <a:chExt cx="720000" cy="720000"/>
          </a:xfrm>
        </p:grpSpPr>
        <p:sp>
          <p:nvSpPr>
            <p:cNvPr id="109" name="橢圓 108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10" name="橢圓 109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</a:t>
              </a: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8520154" y="3692646"/>
            <a:ext cx="720000" cy="720000"/>
            <a:chOff x="1010700" y="4085131"/>
            <a:chExt cx="720000" cy="720000"/>
          </a:xfrm>
        </p:grpSpPr>
        <p:sp>
          <p:nvSpPr>
            <p:cNvPr id="112" name="橢圓 111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13" name="橢圓 112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STT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000" b="1" kern="0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 </a:t>
              </a:r>
              <a:r>
                <a:rPr lang="zh-TW" altLang="en-US" sz="1000" b="1" kern="0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待開發</a:t>
              </a:r>
              <a:r>
                <a:rPr lang="en-US" altLang="zh-TW" sz="1000" b="1" kern="0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)</a:t>
              </a:r>
              <a:endParaRPr lang="en-US" altLang="zh-TW" b="1" kern="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7614813" y="2009686"/>
            <a:ext cx="720000" cy="720000"/>
            <a:chOff x="1010700" y="4085131"/>
            <a:chExt cx="720000" cy="720000"/>
          </a:xfrm>
        </p:grpSpPr>
        <p:sp>
          <p:nvSpPr>
            <p:cNvPr id="115" name="橢圓 114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16" name="橢圓 115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理專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註記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7643830" y="2840184"/>
            <a:ext cx="720000" cy="720000"/>
            <a:chOff x="1010700" y="4085131"/>
            <a:chExt cx="720000" cy="720000"/>
          </a:xfrm>
        </p:grpSpPr>
        <p:sp>
          <p:nvSpPr>
            <p:cNvPr id="118" name="橢圓 117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19" name="橢圓 118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保險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endParaRPr lang="en-US" altLang="zh-TW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502154" y="2010237"/>
            <a:ext cx="720000" cy="720000"/>
            <a:chOff x="1010700" y="4085131"/>
            <a:chExt cx="720000" cy="720000"/>
          </a:xfrm>
        </p:grpSpPr>
        <p:sp>
          <p:nvSpPr>
            <p:cNvPr id="121" name="橢圓 120"/>
            <p:cNvSpPr/>
            <p:nvPr/>
          </p:nvSpPr>
          <p:spPr bwMode="auto">
            <a:xfrm>
              <a:off x="1010700" y="4085131"/>
              <a:ext cx="720000" cy="720000"/>
            </a:xfrm>
            <a:prstGeom prst="ellipse">
              <a:avLst/>
            </a:prstGeom>
            <a:solidFill>
              <a:srgbClr val="009999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sp>
          <p:nvSpPr>
            <p:cNvPr id="122" name="橢圓 121"/>
            <p:cNvSpPr/>
            <p:nvPr/>
          </p:nvSpPr>
          <p:spPr bwMode="auto">
            <a:xfrm>
              <a:off x="1028700" y="4103131"/>
              <a:ext cx="684000" cy="684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BC</a:t>
              </a:r>
            </a:p>
          </p:txBody>
        </p:sp>
      </p:grpSp>
      <p:cxnSp>
        <p:nvCxnSpPr>
          <p:cNvPr id="126" name="弧形接點 125"/>
          <p:cNvCxnSpPr/>
          <p:nvPr/>
        </p:nvCxnSpPr>
        <p:spPr bwMode="auto">
          <a:xfrm flipV="1">
            <a:off x="-5190" y="5838825"/>
            <a:ext cx="9911190" cy="741427"/>
          </a:xfrm>
          <a:prstGeom prst="curvedConnector3">
            <a:avLst>
              <a:gd name="adj1" fmla="val 50000"/>
            </a:avLst>
          </a:prstGeom>
          <a:noFill/>
          <a:ln w="2540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6602540" y="4475120"/>
            <a:ext cx="2967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類數據變數，開發數位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軌跡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資、月光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族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反向變數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特定金流交易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標籤，全方面描繪客戶的輪廓樣貌。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264187" y="2119564"/>
            <a:ext cx="2967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新增關聯變數、家戶數據等，並增加各變數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的趨勢預測，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藉此捕捉客戶未來可能的行動方向，藉此提升模型準確性。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037" y="2119564"/>
            <a:ext cx="2967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以風險行為特徵變數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出發，除了行內客戶的基本屬性與風險變數外，更增加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JCIC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等行外變數，以增加建模變數的多樣性。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投影片編號版面配置區 3"/>
          <p:cNvSpPr txBox="1">
            <a:spLocks/>
          </p:cNvSpPr>
          <p:nvPr/>
        </p:nvSpPr>
        <p:spPr>
          <a:xfrm>
            <a:off x="934548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-1729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73201"/>
              </p:ext>
            </p:extLst>
          </p:nvPr>
        </p:nvGraphicFramePr>
        <p:xfrm>
          <a:off x="204523" y="935204"/>
          <a:ext cx="9416554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54"/>
                <a:gridCol w="1003000"/>
                <a:gridCol w="1003000"/>
                <a:gridCol w="1003000"/>
                <a:gridCol w="1003000"/>
                <a:gridCol w="1003000"/>
                <a:gridCol w="1003000"/>
                <a:gridCol w="10030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2019/09/01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2019/09/30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網銀客戶信貸申貸旅程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auto"/>
                      <a:endParaRPr lang="zh-TW" altLang="en-US" sz="1600" b="1" dirty="0">
                        <a:solidFill>
                          <a:prstClr val="white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solidFill>
                          <a:prstClr val="white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簡易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auto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核身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申貸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en-US" altLang="zh-TW" sz="16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97A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總人數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1,388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1,243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562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404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326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321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240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未向下瀏覽的人數 </a:t>
                      </a:r>
                      <a:r>
                        <a:rPr lang="en-US" altLang="zh-TW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145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681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78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81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2956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未向下瀏覽 </a:t>
                      </a:r>
                      <a:endParaRPr lang="en-US" altLang="zh-TW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&amp;</a:t>
                      </a: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有信貸需求的人數 </a:t>
                      </a:r>
                      <a:r>
                        <a:rPr lang="en-US" altLang="zh-TW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 B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未向下瀏覽信貸需求率</a:t>
                      </a:r>
                      <a:r>
                        <a:rPr lang="zh-TW" altLang="en-US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 / A</a:t>
                      </a:r>
                      <a:r>
                        <a:rPr lang="zh-TW" altLang="en-US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31.0%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30.4%</a:t>
                      </a:r>
                      <a:endParaRPr lang="zh-TW" altLang="en-US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rgbClr val="C00000"/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38.0%</a:t>
                      </a:r>
                      <a:endParaRPr lang="zh-TW" altLang="en-US" sz="1600" b="1" kern="1200" dirty="0">
                        <a:solidFill>
                          <a:srgbClr val="C00000"/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rgbClr val="C00000"/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39.7%</a:t>
                      </a:r>
                      <a:endParaRPr lang="zh-TW" altLang="en-US" sz="1600" b="1" kern="1200" dirty="0">
                        <a:solidFill>
                          <a:srgbClr val="C00000"/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rgbClr val="C00000"/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60.0%</a:t>
                      </a:r>
                      <a:endParaRPr lang="zh-TW" altLang="en-US" sz="1600" b="1" kern="1200" dirty="0">
                        <a:solidFill>
                          <a:srgbClr val="C00000"/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rgbClr val="C00000"/>
                          </a:solidFill>
                          <a:latin typeface="+mj-lt"/>
                          <a:ea typeface="微軟正黑體" panose="020B0604030504040204" pitchFamily="34" charset="-120"/>
                          <a:cs typeface="+mn-cs"/>
                        </a:rPr>
                        <a:t>34.6%</a:t>
                      </a:r>
                      <a:endParaRPr lang="zh-TW" altLang="en-US" sz="1600" b="1" kern="1200" dirty="0">
                        <a:solidFill>
                          <a:srgbClr val="C00000"/>
                        </a:solidFill>
                        <a:latin typeface="+mj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endParaRPr lang="zh-TW" altLang="en-US" sz="16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49" y="-8502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204524" y="3508643"/>
            <a:ext cx="9416550" cy="3231792"/>
            <a:chOff x="1" y="548680"/>
            <a:chExt cx="9906000" cy="459045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548680"/>
              <a:ext cx="9906000" cy="459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圓角矩形 16"/>
            <p:cNvSpPr/>
            <p:nvPr/>
          </p:nvSpPr>
          <p:spPr>
            <a:xfrm>
              <a:off x="4016896" y="620688"/>
              <a:ext cx="2121466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/>
              <a:endParaRPr lang="zh-TW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2" name="向右箭號 11"/>
          <p:cNvSpPr/>
          <p:nvPr/>
        </p:nvSpPr>
        <p:spPr bwMode="auto">
          <a:xfrm>
            <a:off x="-123826" y="1209673"/>
            <a:ext cx="1714501" cy="756000"/>
          </a:xfrm>
          <a:prstGeom prst="rightArrow">
            <a:avLst>
              <a:gd name="adj1" fmla="val 79214"/>
              <a:gd name="adj2" fmla="val 37640"/>
            </a:avLst>
          </a:prstGeom>
          <a:solidFill>
            <a:srgbClr val="00666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zh-TW" altLang="en-US" sz="2800" b="1" i="0" u="none" strike="noStrike" cap="none" normalizeH="0" baseline="0" dirty="0" smtClean="0">
                <a:solidFill>
                  <a:srgbClr val="FFFF00"/>
                </a:solidFill>
                <a:effectLst/>
                <a:latin typeface="+mn-lt"/>
                <a:cs typeface="+mn-cs"/>
              </a:rPr>
              <a:t>　</a:t>
            </a:r>
            <a:r>
              <a:rPr kumimoji="0" lang="en-US" altLang="zh-TW" sz="2800" b="1" i="0" u="none" strike="noStrike" cap="none" normalizeH="0" baseline="0" dirty="0" smtClean="0">
                <a:solidFill>
                  <a:srgbClr val="FFFF00"/>
                </a:solidFill>
                <a:effectLst/>
                <a:latin typeface="+mn-lt"/>
                <a:cs typeface="+mn-cs"/>
              </a:rPr>
              <a:t>START</a:t>
            </a:r>
            <a:endParaRPr kumimoji="0" lang="zh-TW" altLang="en-US" sz="2800" b="1" i="0" u="none" strike="noStrike" cap="none" normalizeH="0" baseline="0" dirty="0" smtClean="0">
              <a:solidFill>
                <a:srgbClr val="FFFF00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 rot="10800000">
            <a:off x="-1" y="1886647"/>
            <a:ext cx="204523" cy="171450"/>
          </a:xfrm>
          <a:prstGeom prst="rtTriangle">
            <a:avLst/>
          </a:prstGeom>
          <a:solidFill>
            <a:srgbClr val="00666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628494" y="3714838"/>
            <a:ext cx="909835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簡易核身</a:t>
            </a:r>
          </a:p>
        </p:txBody>
      </p:sp>
      <p:sp>
        <p:nvSpPr>
          <p:cNvPr id="20" name="橢圓 19"/>
          <p:cNvSpPr/>
          <p:nvPr/>
        </p:nvSpPr>
        <p:spPr bwMode="auto">
          <a:xfrm>
            <a:off x="2490054" y="3915138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781460" y="3876110"/>
            <a:ext cx="1450498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確認條款</a:t>
            </a:r>
          </a:p>
        </p:txBody>
      </p:sp>
      <p:sp>
        <p:nvSpPr>
          <p:cNvPr id="23" name="橢圓 22"/>
          <p:cNvSpPr/>
          <p:nvPr/>
        </p:nvSpPr>
        <p:spPr bwMode="auto">
          <a:xfrm>
            <a:off x="3643020" y="3996900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736943" y="4909504"/>
            <a:ext cx="1302649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>
                <a:solidFill>
                  <a:srgbClr val="FFFFFF"/>
                </a:solidFill>
                <a:ea typeface="微軟正黑體" panose="020B0604030504040204" pitchFamily="34" charset="-120"/>
              </a:rPr>
              <a:t>申貸內容</a:t>
            </a:r>
            <a:endParaRPr lang="zh-TW" altLang="en-US" b="1" dirty="0" smtClean="0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598503" y="5030085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68934" y="5215876"/>
            <a:ext cx="1169845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基本資料</a:t>
            </a:r>
          </a:p>
        </p:txBody>
      </p:sp>
      <p:sp>
        <p:nvSpPr>
          <p:cNvPr id="29" name="橢圓 28"/>
          <p:cNvSpPr/>
          <p:nvPr/>
        </p:nvSpPr>
        <p:spPr bwMode="auto">
          <a:xfrm>
            <a:off x="5630494" y="5328883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753219" y="5526855"/>
            <a:ext cx="1101166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結果確認</a:t>
            </a:r>
          </a:p>
        </p:txBody>
      </p:sp>
      <p:sp>
        <p:nvSpPr>
          <p:cNvPr id="31" name="橢圓 30"/>
          <p:cNvSpPr/>
          <p:nvPr/>
        </p:nvSpPr>
        <p:spPr bwMode="auto">
          <a:xfrm>
            <a:off x="6614779" y="5644695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780896" y="5855044"/>
            <a:ext cx="1228567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文件上傳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8094431" y="6209843"/>
            <a:ext cx="1170697" cy="288000"/>
          </a:xfrm>
          <a:prstGeom prst="rect">
            <a:avLst/>
          </a:prstGeom>
          <a:solidFill>
            <a:srgbClr val="31A0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 smtClean="0">
                <a:solidFill>
                  <a:srgbClr val="FFFFFF"/>
                </a:solidFill>
                <a:ea typeface="微軟正黑體" panose="020B0604030504040204" pitchFamily="34" charset="-120"/>
              </a:rPr>
              <a:t>確認申貸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7948333" y="6327683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649771" y="6012639"/>
            <a:ext cx="324000" cy="324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endParaRPr lang="zh-TW" alt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76550" y="3873654"/>
            <a:ext cx="2019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有</a:t>
            </a: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信貸需求的人數</a:t>
            </a:r>
            <a:r>
              <a:rPr lang="zh-TW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endParaRPr lang="en-US" altLang="zh-TW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+mn-ea"/>
              </a:rPr>
              <a:t>33.4</a:t>
            </a:r>
            <a:r>
              <a:rPr lang="en-US" altLang="zh-TW" sz="3200" b="1" dirty="0" smtClean="0">
                <a:solidFill>
                  <a:srgbClr val="C00000"/>
                </a:solidFill>
                <a:latin typeface="+mn-ea"/>
              </a:rPr>
              <a:t>%</a:t>
            </a:r>
            <a:endParaRPr lang="zh-TW" altLang="en-US" sz="3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628493" y="1307264"/>
            <a:ext cx="6992583" cy="21476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7865926" y="3457745"/>
            <a:ext cx="0" cy="415909"/>
          </a:xfrm>
          <a:prstGeom prst="straightConnector1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文字方塊 36"/>
          <p:cNvSpPr txBox="1"/>
          <p:nvPr/>
        </p:nvSpPr>
        <p:spPr>
          <a:xfrm>
            <a:off x="1577378" y="1295285"/>
            <a:ext cx="90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0217949" y="6457785"/>
            <a:ext cx="8267275" cy="2530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zh-TW" altLang="en-US" sz="11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文件上傳 </a:t>
            </a:r>
            <a:r>
              <a:rPr kumimoji="0" lang="en-US" altLang="zh-TW" sz="11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28</a:t>
            </a:r>
            <a:r>
              <a:rPr kumimoji="0" lang="zh-TW" altLang="en-US" sz="11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人：</a:t>
            </a:r>
            <a:endParaRPr kumimoji="0" lang="en-US" altLang="zh-TW" sz="11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889000" rtl="0" eaLnBrk="1" fontAlgn="base" latinLnBrk="0" hangingPunct="1"/>
            <a:r>
              <a:rPr kumimoji="0" lang="zh-TW" altLang="en-US" sz="11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服務業 </a:t>
            </a:r>
            <a:r>
              <a:rPr kumimoji="0" lang="en-US" altLang="zh-TW" sz="11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41%</a:t>
            </a:r>
          </a:p>
          <a:p>
            <a:pPr algn="l" defTabSz="889000"/>
            <a:r>
              <a:rPr lang="zh-TW" altLang="en-US" sz="1100" dirty="0"/>
              <a:t>事務支援人員</a:t>
            </a:r>
            <a:r>
              <a:rPr lang="en-US" altLang="zh-TW" sz="1100" dirty="0"/>
              <a:t>(</a:t>
            </a:r>
            <a:r>
              <a:rPr lang="zh-TW" altLang="en-US" sz="1100" dirty="0"/>
              <a:t>一般及文書事務人員、顧客資訊事務人員、顧客資訊事務人員、會計</a:t>
            </a:r>
            <a:r>
              <a:rPr lang="en-US" altLang="zh-TW" sz="1100" dirty="0"/>
              <a:t>/</a:t>
            </a:r>
            <a:r>
              <a:rPr lang="zh-TW" altLang="en-US" sz="1100" dirty="0"/>
              <a:t>生產</a:t>
            </a:r>
            <a:r>
              <a:rPr lang="en-US" altLang="zh-TW" sz="1100" dirty="0"/>
              <a:t>/</a:t>
            </a:r>
            <a:r>
              <a:rPr lang="zh-TW" altLang="en-US" sz="1100" dirty="0"/>
              <a:t>運輸</a:t>
            </a:r>
            <a:r>
              <a:rPr lang="en-US" altLang="zh-TW" sz="1100" dirty="0"/>
              <a:t>/</a:t>
            </a:r>
            <a:r>
              <a:rPr lang="zh-TW" altLang="en-US" sz="1100" dirty="0"/>
              <a:t>關事務人員、其他事務支援人員</a:t>
            </a:r>
            <a:r>
              <a:rPr lang="en-US" altLang="zh-TW" sz="1100" dirty="0" smtClean="0"/>
              <a:t>)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45%</a:t>
            </a:r>
          </a:p>
          <a:p>
            <a:pPr algn="l" defTabSz="889000"/>
            <a:r>
              <a:rPr lang="en-US" altLang="zh-TW" sz="1100" dirty="0"/>
              <a:t>TARGMIX:</a:t>
            </a:r>
            <a:r>
              <a:rPr lang="zh-TW" altLang="en-US" sz="1100" dirty="0"/>
              <a:t>有持有分期型貸款戶且六個月內有動用信用卡循環</a:t>
            </a:r>
            <a:r>
              <a:rPr lang="zh-TW" altLang="en-US" sz="1100" dirty="0" smtClean="0"/>
              <a:t>信貸 </a:t>
            </a:r>
            <a:r>
              <a:rPr lang="en-US" altLang="zh-TW" sz="1100" dirty="0" smtClean="0"/>
              <a:t>80%</a:t>
            </a:r>
          </a:p>
          <a:p>
            <a:pPr algn="l" defTabSz="889000"/>
            <a:r>
              <a:rPr lang="zh-TW" altLang="en-US" sz="1100" dirty="0" smtClean="0"/>
              <a:t>學歷</a:t>
            </a:r>
            <a:r>
              <a:rPr lang="zh-TW" altLang="en-US" sz="1100" dirty="0"/>
              <a:t>：</a:t>
            </a:r>
            <a:r>
              <a:rPr lang="zh-TW" altLang="en-US" sz="1100" dirty="0" smtClean="0"/>
              <a:t>大學 </a:t>
            </a:r>
            <a:r>
              <a:rPr lang="en-US" altLang="zh-TW" sz="1100" dirty="0" smtClean="0"/>
              <a:t>41%</a:t>
            </a:r>
          </a:p>
          <a:p>
            <a:pPr algn="l" defTabSz="889000"/>
            <a:endParaRPr kumimoji="0" lang="zh-TW" altLang="en-US" sz="11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8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/>
              <a:t> 廣納新數據：本次迭代納入新型態數據，深化意圖捕捉</a:t>
            </a:r>
            <a:endParaRPr lang="zh-TW" altLang="en-US" kern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08375"/>
              </p:ext>
            </p:extLst>
          </p:nvPr>
        </p:nvGraphicFramePr>
        <p:xfrm>
          <a:off x="10217949" y="2223550"/>
          <a:ext cx="70685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71"/>
                <a:gridCol w="883571"/>
                <a:gridCol w="883571"/>
                <a:gridCol w="883571"/>
                <a:gridCol w="883571"/>
                <a:gridCol w="883571"/>
                <a:gridCol w="883571"/>
                <a:gridCol w="883571"/>
              </a:tblGrid>
              <a:tr h="370840">
                <a:tc>
                  <a:txBody>
                    <a:bodyPr/>
                    <a:lstStyle/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簡易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核身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申貸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確認</a:t>
                      </a:r>
                      <a:endParaRPr lang="en-US" altLang="zh-TW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本行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92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他行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進件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2(leads)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92738"/>
              </p:ext>
            </p:extLst>
          </p:nvPr>
        </p:nvGraphicFramePr>
        <p:xfrm>
          <a:off x="10217949" y="4361314"/>
          <a:ext cx="70685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71"/>
                <a:gridCol w="883571"/>
                <a:gridCol w="883571"/>
                <a:gridCol w="883571"/>
                <a:gridCol w="883571"/>
                <a:gridCol w="883571"/>
                <a:gridCol w="883571"/>
                <a:gridCol w="883571"/>
              </a:tblGrid>
              <a:tr h="370840">
                <a:tc>
                  <a:txBody>
                    <a:bodyPr/>
                    <a:lstStyle/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信貸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簡易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auto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核身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申貸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確認</a:t>
                      </a:r>
                      <a:endParaRPr lang="en-US" altLang="zh-TW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本行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28.9%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他行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3(</a:t>
                      </a:r>
                      <a:r>
                        <a:rPr lang="zh-TW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進件</a:t>
                      </a:r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44.4%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2(leads)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16.7%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0" name="投影片編號版面配置區 3"/>
          <p:cNvSpPr txBox="1">
            <a:spLocks/>
          </p:cNvSpPr>
          <p:nvPr/>
        </p:nvSpPr>
        <p:spPr>
          <a:xfrm>
            <a:off x="949620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4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廣</a:t>
            </a:r>
            <a:r>
              <a:rPr lang="zh-TW" altLang="en-US" dirty="0"/>
              <a:t>納新數據：瀏覽貸款網頁行為</a:t>
            </a:r>
            <a:endParaRPr lang="zh-TW" altLang="en-US" kern="0" dirty="0"/>
          </a:p>
        </p:txBody>
      </p:sp>
      <p:sp>
        <p:nvSpPr>
          <p:cNvPr id="19" name="矩形 18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4522" y="981075"/>
            <a:ext cx="9510978" cy="5695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90" y="180879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橢圓 20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2252" y="3530332"/>
            <a:ext cx="473828" cy="217190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03797" y="4989260"/>
            <a:ext cx="473828" cy="7169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45652" y="5478364"/>
            <a:ext cx="473828" cy="22387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92021" y="3239433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126,417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643566" y="4710376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35,050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685421" y="5201364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0808" y="3530332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77.8%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2353" y="4990243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21.6%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62314" y="5714415"/>
            <a:ext cx="115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有數軌</a:t>
            </a: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無瀏覽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604169" y="5714415"/>
            <a:ext cx="115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有瀏覽</a:t>
            </a: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申貸頁面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610769" y="5714415"/>
            <a:ext cx="115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無數軌</a:t>
            </a: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222870" y="4235196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客戶數</a:t>
            </a:r>
          </a:p>
        </p:txBody>
      </p:sp>
      <p:sp>
        <p:nvSpPr>
          <p:cNvPr id="53" name="矩形 52"/>
          <p:cNvSpPr/>
          <p:nvPr/>
        </p:nvSpPr>
        <p:spPr>
          <a:xfrm>
            <a:off x="2921961" y="5563781"/>
            <a:ext cx="473828" cy="147983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661730" y="5278138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291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80478" y="5719980"/>
            <a:ext cx="115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有瀏覽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無瀏覽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申貸頁面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709296" y="5702240"/>
            <a:ext cx="4005831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矩形 56"/>
          <p:cNvSpPr/>
          <p:nvPr/>
        </p:nvSpPr>
        <p:spPr>
          <a:xfrm>
            <a:off x="5659005" y="3534741"/>
            <a:ext cx="473828" cy="217190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610550" y="4081220"/>
            <a:ext cx="473828" cy="1629389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652405" y="5492061"/>
            <a:ext cx="473828" cy="21458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317521" y="3243842"/>
            <a:ext cx="11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4,571,276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50319" y="3796374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88,267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392174" y="5215062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813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77561" y="3534741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98.1%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74792" y="4082214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1.9%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269067" y="5718824"/>
            <a:ext cx="115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有數軌</a:t>
            </a: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但無瀏覽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8310922" y="5718824"/>
            <a:ext cx="115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有瀏覽</a:t>
            </a: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且有瀏覽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申貸頁面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5317522" y="5718824"/>
            <a:ext cx="115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無數軌</a:t>
            </a: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69" name="矩形 68"/>
          <p:cNvSpPr/>
          <p:nvPr/>
        </p:nvSpPr>
        <p:spPr>
          <a:xfrm>
            <a:off x="7628714" y="5194794"/>
            <a:ext cx="473828" cy="52138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368483" y="4917795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1,022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287231" y="5724389"/>
            <a:ext cx="115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但無瀏覽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申貸頁面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5416049" y="5706649"/>
            <a:ext cx="4005831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流程圖: 打孔紙帶 3"/>
          <p:cNvSpPr/>
          <p:nvPr/>
        </p:nvSpPr>
        <p:spPr bwMode="auto">
          <a:xfrm>
            <a:off x="5659005" y="4082877"/>
            <a:ext cx="473828" cy="137342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4522" y="1782014"/>
            <a:ext cx="9510977" cy="1484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26421" y="1927651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</a:t>
            </a:r>
          </a:p>
        </p:txBody>
      </p:sp>
      <p:sp>
        <p:nvSpPr>
          <p:cNvPr id="88" name="橢圓 87"/>
          <p:cNvSpPr/>
          <p:nvPr/>
        </p:nvSpPr>
        <p:spPr bwMode="auto">
          <a:xfrm>
            <a:off x="911308" y="2247423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14.1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9" name="直線接點 88"/>
          <p:cNvCxnSpPr>
            <a:stCxn id="88" idx="6"/>
            <a:endCxn id="90" idx="2"/>
          </p:cNvCxnSpPr>
          <p:nvPr/>
        </p:nvCxnSpPr>
        <p:spPr bwMode="auto">
          <a:xfrm flipV="1">
            <a:off x="1451308" y="2285026"/>
            <a:ext cx="426815" cy="232397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橢圓 89"/>
          <p:cNvSpPr/>
          <p:nvPr/>
        </p:nvSpPr>
        <p:spPr bwMode="auto">
          <a:xfrm>
            <a:off x="1878123" y="2015026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19.5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4940961" y="1114425"/>
            <a:ext cx="0" cy="53721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橢圓 90"/>
          <p:cNvSpPr/>
          <p:nvPr/>
        </p:nvSpPr>
        <p:spPr bwMode="auto">
          <a:xfrm>
            <a:off x="2890309" y="1817675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28.5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直線接點 91"/>
          <p:cNvCxnSpPr>
            <a:stCxn id="91" idx="6"/>
            <a:endCxn id="93" idx="2"/>
          </p:cNvCxnSpPr>
          <p:nvPr/>
        </p:nvCxnSpPr>
        <p:spPr bwMode="auto">
          <a:xfrm>
            <a:off x="3430309" y="2087675"/>
            <a:ext cx="467759" cy="40563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橢圓 92"/>
          <p:cNvSpPr/>
          <p:nvPr/>
        </p:nvSpPr>
        <p:spPr bwMode="auto">
          <a:xfrm>
            <a:off x="3898068" y="1858238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27.2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4" name="直線接點 93"/>
          <p:cNvCxnSpPr>
            <a:stCxn id="90" idx="6"/>
            <a:endCxn id="91" idx="2"/>
          </p:cNvCxnSpPr>
          <p:nvPr/>
        </p:nvCxnSpPr>
        <p:spPr bwMode="auto">
          <a:xfrm flipV="1">
            <a:off x="2418123" y="2087675"/>
            <a:ext cx="472186" cy="197351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橢圓 94"/>
          <p:cNvSpPr/>
          <p:nvPr/>
        </p:nvSpPr>
        <p:spPr bwMode="auto">
          <a:xfrm>
            <a:off x="5596019" y="2701148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接點 95"/>
          <p:cNvCxnSpPr>
            <a:stCxn id="95" idx="6"/>
            <a:endCxn id="97" idx="2"/>
          </p:cNvCxnSpPr>
          <p:nvPr/>
        </p:nvCxnSpPr>
        <p:spPr bwMode="auto">
          <a:xfrm flipV="1">
            <a:off x="6136019" y="2834287"/>
            <a:ext cx="426815" cy="136861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橢圓 96"/>
          <p:cNvSpPr/>
          <p:nvPr/>
        </p:nvSpPr>
        <p:spPr bwMode="auto">
          <a:xfrm>
            <a:off x="6562834" y="2564287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6.1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7575020" y="2312344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14.8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直線接點 98"/>
          <p:cNvCxnSpPr>
            <a:stCxn id="98" idx="6"/>
            <a:endCxn id="100" idx="2"/>
          </p:cNvCxnSpPr>
          <p:nvPr/>
        </p:nvCxnSpPr>
        <p:spPr bwMode="auto">
          <a:xfrm>
            <a:off x="8115020" y="2582344"/>
            <a:ext cx="467759" cy="13267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橢圓 99"/>
          <p:cNvSpPr/>
          <p:nvPr/>
        </p:nvSpPr>
        <p:spPr bwMode="auto">
          <a:xfrm>
            <a:off x="8582779" y="2325611"/>
            <a:ext cx="540000" cy="540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14.5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/>
          <p:cNvCxnSpPr>
            <a:stCxn id="97" idx="6"/>
            <a:endCxn id="98" idx="2"/>
          </p:cNvCxnSpPr>
          <p:nvPr/>
        </p:nvCxnSpPr>
        <p:spPr bwMode="auto">
          <a:xfrm flipV="1">
            <a:off x="7102834" y="2582344"/>
            <a:ext cx="472186" cy="251943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圓角化單一角落矩形 64"/>
          <p:cNvSpPr/>
          <p:nvPr/>
        </p:nvSpPr>
        <p:spPr bwMode="auto">
          <a:xfrm>
            <a:off x="1399419" y="1132332"/>
            <a:ext cx="3349027" cy="434073"/>
          </a:xfrm>
          <a:prstGeom prst="round1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本行信貸舊戶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三年內曾有本行信貸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7" name="橢圓 76"/>
          <p:cNvSpPr/>
          <p:nvPr/>
        </p:nvSpPr>
        <p:spPr bwMode="auto">
          <a:xfrm>
            <a:off x="805037" y="1019256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zh-TW" altLang="en-US" sz="18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舊戶</a:t>
            </a:r>
          </a:p>
        </p:txBody>
      </p:sp>
      <p:sp>
        <p:nvSpPr>
          <p:cNvPr id="79" name="圓角化單一角落矩形 78"/>
          <p:cNvSpPr/>
          <p:nvPr/>
        </p:nvSpPr>
        <p:spPr bwMode="auto">
          <a:xfrm>
            <a:off x="5787953" y="1132332"/>
            <a:ext cx="3349027" cy="434073"/>
          </a:xfrm>
          <a:prstGeom prst="round1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本行信貸新戶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三年內不曾有本行信貸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2" name="橢圓 81"/>
          <p:cNvSpPr/>
          <p:nvPr/>
        </p:nvSpPr>
        <p:spPr bwMode="auto">
          <a:xfrm>
            <a:off x="5193571" y="1019256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zh-TW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新戶</a:t>
            </a:r>
            <a:endParaRPr lang="zh-TW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09895" y="5452497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331498" y="5049285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肘形接點 9"/>
          <p:cNvCxnSpPr>
            <a:stCxn id="86" idx="2"/>
            <a:endCxn id="53" idx="3"/>
          </p:cNvCxnSpPr>
          <p:nvPr/>
        </p:nvCxnSpPr>
        <p:spPr bwMode="auto">
          <a:xfrm rot="5400000">
            <a:off x="3344235" y="5377838"/>
            <a:ext cx="311489" cy="208380"/>
          </a:xfrm>
          <a:prstGeom prst="bentConnector2">
            <a:avLst/>
          </a:prstGeom>
          <a:noFill/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7547265" y="5194794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570282" y="5461462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0294" y="476267"/>
            <a:ext cx="5822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1912</a:t>
            </a:r>
            <a:endParaRPr lang="zh-TW" altLang="en-US" dirty="0"/>
          </a:p>
        </p:txBody>
      </p:sp>
      <p:sp>
        <p:nvSpPr>
          <p:cNvPr id="74" name="投影片編號版面配置區 3"/>
          <p:cNvSpPr txBox="1">
            <a:spLocks/>
          </p:cNvSpPr>
          <p:nvPr/>
        </p:nvSpPr>
        <p:spPr>
          <a:xfrm>
            <a:off x="934548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廣</a:t>
            </a:r>
            <a:r>
              <a:rPr lang="zh-TW" altLang="en-US" dirty="0"/>
              <a:t>納新數據：行銀瀏覽與 </a:t>
            </a:r>
            <a:r>
              <a:rPr lang="en-US" altLang="zh-TW" dirty="0"/>
              <a:t>EDM</a:t>
            </a:r>
            <a:r>
              <a:rPr lang="zh-TW" altLang="en-US" dirty="0"/>
              <a:t> 讀取行為</a:t>
            </a:r>
            <a:endParaRPr lang="zh-TW" altLang="en-US" kern="0" dirty="0"/>
          </a:p>
        </p:txBody>
      </p:sp>
      <p:sp>
        <p:nvSpPr>
          <p:cNvPr id="19" name="矩形 18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97511" y="971550"/>
            <a:ext cx="9510978" cy="5695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44059" name="矩形 44058"/>
          <p:cNvSpPr/>
          <p:nvPr/>
        </p:nvSpPr>
        <p:spPr bwMode="auto">
          <a:xfrm>
            <a:off x="197511" y="1754717"/>
            <a:ext cx="9510978" cy="1818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90" y="180879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橢圓 20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194" y="3863707"/>
            <a:ext cx="473828" cy="217190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75297" y="5518195"/>
            <a:ext cx="473828" cy="5213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6102" y="5804035"/>
            <a:ext cx="473828" cy="2315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5963" y="3572808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573,520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15066" y="5241196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65,338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5871" y="5527036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6,633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4750" y="3863707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88.9%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93853" y="5527036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10.1%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0345" y="5758616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圓角化單一角落矩形 15"/>
          <p:cNvSpPr/>
          <p:nvPr/>
        </p:nvSpPr>
        <p:spPr bwMode="auto">
          <a:xfrm>
            <a:off x="1399419" y="1132332"/>
            <a:ext cx="3349027" cy="434073"/>
          </a:xfrm>
          <a:prstGeom prst="round1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88900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近三年非與本行有信貸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往來：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defTabSz="889000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當月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</a:rPr>
              <a:t>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</a:t>
            </a:r>
            <a:r>
              <a:rPr lang="zh-TW" altLang="en-US" b="1" dirty="0" smtClean="0">
                <a:solidFill>
                  <a:schemeClr val="bg1"/>
                </a:solidFill>
                <a:latin typeface="微軟正黑體"/>
                <a:ea typeface="微軟正黑體"/>
              </a:rPr>
              <a:t>」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endParaRPr kumimoji="0" lang="en-US" altLang="zh-TW" sz="14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3814" y="6047790"/>
            <a:ext cx="115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有瀏覽行銀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貸款頁面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次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394619" y="6047790"/>
            <a:ext cx="115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有瀏覽行銀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貸款頁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次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44711" y="6047790"/>
            <a:ext cx="11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無瀏覽行銀</a:t>
            </a:r>
          </a:p>
        </p:txBody>
      </p:sp>
      <p:grpSp>
        <p:nvGrpSpPr>
          <p:cNvPr id="44058" name="群組 44057"/>
          <p:cNvGrpSpPr/>
          <p:nvPr/>
        </p:nvGrpSpPr>
        <p:grpSpPr>
          <a:xfrm>
            <a:off x="805037" y="1019256"/>
            <a:ext cx="648000" cy="648000"/>
            <a:chOff x="1904199" y="1862798"/>
            <a:chExt cx="648000" cy="648000"/>
          </a:xfrm>
        </p:grpSpPr>
        <p:sp>
          <p:nvSpPr>
            <p:cNvPr id="44057" name="橢圓 44056"/>
            <p:cNvSpPr/>
            <p:nvPr/>
          </p:nvSpPr>
          <p:spPr bwMode="auto">
            <a:xfrm>
              <a:off x="1904199" y="1862798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2D97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pic>
          <p:nvPicPr>
            <p:cNvPr id="44056" name="Picture 2" descr="C:\Users\Z00044610\Downloads\payment-metho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199" y="1916798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橢圓 63"/>
          <p:cNvSpPr/>
          <p:nvPr/>
        </p:nvSpPr>
        <p:spPr bwMode="auto">
          <a:xfrm>
            <a:off x="1199108" y="2796881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5.1%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2388210" y="2319821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kumimoji="0" lang="en-US" altLang="zh-TW" sz="14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.5%</a:t>
            </a:r>
            <a:endParaRPr kumimoji="0" lang="zh-TW" altLang="en-US" sz="14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49016" y="1896259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kumimoji="0" lang="en-US" altLang="zh-TW" sz="16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.3%</a:t>
            </a:r>
            <a:endParaRPr kumimoji="0" lang="zh-TW" altLang="en-US" sz="16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060" name="文字方塊 44059"/>
          <p:cNvSpPr txBox="1"/>
          <p:nvPr/>
        </p:nvSpPr>
        <p:spPr>
          <a:xfrm>
            <a:off x="403845" y="2043656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03845" y="4349496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客戶數</a:t>
            </a:r>
          </a:p>
        </p:txBody>
      </p:sp>
      <p:cxnSp>
        <p:nvCxnSpPr>
          <p:cNvPr id="44062" name="直線接點 44061"/>
          <p:cNvCxnSpPr>
            <a:stCxn id="64" idx="6"/>
            <a:endCxn id="66" idx="2"/>
          </p:cNvCxnSpPr>
          <p:nvPr/>
        </p:nvCxnSpPr>
        <p:spPr bwMode="auto">
          <a:xfrm flipV="1">
            <a:off x="1847108" y="2643821"/>
            <a:ext cx="541102" cy="477060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接點 74"/>
          <p:cNvCxnSpPr>
            <a:stCxn id="66" idx="6"/>
            <a:endCxn id="67" idx="2"/>
          </p:cNvCxnSpPr>
          <p:nvPr/>
        </p:nvCxnSpPr>
        <p:spPr bwMode="auto">
          <a:xfrm flipV="1">
            <a:off x="3036210" y="2220259"/>
            <a:ext cx="612806" cy="423562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756149" y="4277801"/>
            <a:ext cx="473828" cy="175754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206057" y="5803771"/>
            <a:ext cx="473828" cy="2315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414665" y="4001899"/>
            <a:ext cx="11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1,331,401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45826" y="5526772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3,239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74705" y="4276895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77.7%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70300" y="5758352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864574" y="6047526"/>
            <a:ext cx="115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收到且有讀取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該標題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EDM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414666" y="6047526"/>
            <a:ext cx="115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未收到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EDM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圓角化單一角落矩形 96"/>
          <p:cNvSpPr/>
          <p:nvPr/>
        </p:nvSpPr>
        <p:spPr bwMode="auto">
          <a:xfrm>
            <a:off x="5787953" y="1132332"/>
            <a:ext cx="3349027" cy="434073"/>
          </a:xfrm>
          <a:prstGeom prst="round1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88900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無信貸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Transactor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defTabSz="889000"/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上個月讀取標題有「貸款」關鍵字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EDM 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5193571" y="1019256"/>
            <a:ext cx="648000" cy="648000"/>
            <a:chOff x="5193571" y="1019256"/>
            <a:chExt cx="648000" cy="648000"/>
          </a:xfrm>
        </p:grpSpPr>
        <p:sp>
          <p:nvSpPr>
            <p:cNvPr id="99" name="橢圓 98"/>
            <p:cNvSpPr/>
            <p:nvPr/>
          </p:nvSpPr>
          <p:spPr bwMode="auto">
            <a:xfrm>
              <a:off x="5193571" y="1019256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2D97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pic>
          <p:nvPicPr>
            <p:cNvPr id="36" name="Picture 3" descr="C:\Users\Z00044610\Downloads\emai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149" y="1073256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矩形 103"/>
          <p:cNvSpPr/>
          <p:nvPr/>
        </p:nvSpPr>
        <p:spPr>
          <a:xfrm>
            <a:off x="6976896" y="5156575"/>
            <a:ext cx="473828" cy="883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716665" y="4883401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377,938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895452" y="5169241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22.1%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6635413" y="6047790"/>
            <a:ext cx="115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收到但未讀取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EDM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5673517" y="2809059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.3%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6862619" y="2650039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en-US" altLang="zh-TW" sz="14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.5%</a:t>
            </a:r>
            <a:endParaRPr kumimoji="0" lang="zh-TW" altLang="en-US" sz="14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8123425" y="1896259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kumimoji="0" lang="en-US" altLang="zh-TW" sz="16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.2%</a:t>
            </a:r>
            <a:endParaRPr kumimoji="0" lang="zh-TW" altLang="en-US" sz="16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1" name="直線接點 110"/>
          <p:cNvCxnSpPr>
            <a:stCxn id="108" idx="6"/>
            <a:endCxn id="109" idx="2"/>
          </p:cNvCxnSpPr>
          <p:nvPr/>
        </p:nvCxnSpPr>
        <p:spPr bwMode="auto">
          <a:xfrm flipV="1">
            <a:off x="6321517" y="2974039"/>
            <a:ext cx="541102" cy="159020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線接點 111"/>
          <p:cNvCxnSpPr>
            <a:stCxn id="109" idx="6"/>
            <a:endCxn id="110" idx="2"/>
          </p:cNvCxnSpPr>
          <p:nvPr/>
        </p:nvCxnSpPr>
        <p:spPr bwMode="auto">
          <a:xfrm flipV="1">
            <a:off x="7510619" y="2220259"/>
            <a:ext cx="612806" cy="753780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線接點 112"/>
          <p:cNvCxnSpPr>
            <a:stCxn id="3" idx="2"/>
            <a:endCxn id="3" idx="0"/>
          </p:cNvCxnSpPr>
          <p:nvPr/>
        </p:nvCxnSpPr>
        <p:spPr bwMode="auto">
          <a:xfrm flipV="1">
            <a:off x="4953000" y="971550"/>
            <a:ext cx="0" cy="569595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5720924" y="1492692"/>
            <a:ext cx="3868341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89000"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關鍵字：月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付金、信貸優惠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、日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付還不到、信貸日付、申請信貸</a:t>
            </a:r>
            <a:endParaRPr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09296" y="6035615"/>
            <a:ext cx="4005831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5179251" y="6035351"/>
            <a:ext cx="4005831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投影片編號版面配置區 3"/>
          <p:cNvSpPr txBox="1">
            <a:spLocks/>
          </p:cNvSpPr>
          <p:nvPr/>
        </p:nvSpPr>
        <p:spPr>
          <a:xfrm>
            <a:off x="934548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廣</a:t>
            </a:r>
            <a:r>
              <a:rPr lang="zh-TW" altLang="en-US" dirty="0"/>
              <a:t>納新數據：探索外幣換匯行為</a:t>
            </a:r>
            <a:endParaRPr lang="zh-TW" altLang="en-US" kern="0" dirty="0"/>
          </a:p>
        </p:txBody>
      </p:sp>
      <p:sp>
        <p:nvSpPr>
          <p:cNvPr id="19" name="矩形 18"/>
          <p:cNvSpPr/>
          <p:nvPr/>
        </p:nvSpPr>
        <p:spPr bwMode="auto">
          <a:xfrm>
            <a:off x="0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4522" y="981075"/>
            <a:ext cx="9510978" cy="5695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42" name="矩形 7">
            <a:extLst>
              <a:ext uri="{FF2B5EF4-FFF2-40B4-BE49-F238E27FC236}">
                <a16:creationId xmlns="" xmlns:a16="http://schemas.microsoft.com/office/drawing/2014/main" id="{CB230E43-7A0C-48F0-9A2B-4A1B32A4DAEF}"/>
              </a:ext>
            </a:extLst>
          </p:cNvPr>
          <p:cNvSpPr/>
          <p:nvPr/>
        </p:nvSpPr>
        <p:spPr bwMode="auto">
          <a:xfrm>
            <a:off x="4922798" y="1461474"/>
            <a:ext cx="466012" cy="4342561"/>
          </a:xfrm>
          <a:custGeom>
            <a:avLst/>
            <a:gdLst>
              <a:gd name="connsiteX0" fmla="*/ 0 w 374983"/>
              <a:gd name="connsiteY0" fmla="*/ 0 h 4399130"/>
              <a:gd name="connsiteX1" fmla="*/ 374983 w 374983"/>
              <a:gd name="connsiteY1" fmla="*/ 0 h 4399130"/>
              <a:gd name="connsiteX2" fmla="*/ 374983 w 374983"/>
              <a:gd name="connsiteY2" fmla="*/ 4399130 h 4399130"/>
              <a:gd name="connsiteX3" fmla="*/ 0 w 374983"/>
              <a:gd name="connsiteY3" fmla="*/ 4399130 h 4399130"/>
              <a:gd name="connsiteX4" fmla="*/ 0 w 374983"/>
              <a:gd name="connsiteY4" fmla="*/ 0 h 4399130"/>
              <a:gd name="connsiteX0" fmla="*/ 0 w 570926"/>
              <a:gd name="connsiteY0" fmla="*/ 1792514 h 4399130"/>
              <a:gd name="connsiteX1" fmla="*/ 570926 w 570926"/>
              <a:gd name="connsiteY1" fmla="*/ 0 h 4399130"/>
              <a:gd name="connsiteX2" fmla="*/ 570926 w 570926"/>
              <a:gd name="connsiteY2" fmla="*/ 4399130 h 4399130"/>
              <a:gd name="connsiteX3" fmla="*/ 195943 w 570926"/>
              <a:gd name="connsiteY3" fmla="*/ 4399130 h 4399130"/>
              <a:gd name="connsiteX4" fmla="*/ 0 w 570926"/>
              <a:gd name="connsiteY4" fmla="*/ 1792514 h 4399130"/>
              <a:gd name="connsiteX0" fmla="*/ 0 w 570926"/>
              <a:gd name="connsiteY0" fmla="*/ 1792514 h 4399130"/>
              <a:gd name="connsiteX1" fmla="*/ 570926 w 570926"/>
              <a:gd name="connsiteY1" fmla="*/ 0 h 4399130"/>
              <a:gd name="connsiteX2" fmla="*/ 570926 w 570926"/>
              <a:gd name="connsiteY2" fmla="*/ 4399130 h 4399130"/>
              <a:gd name="connsiteX3" fmla="*/ 29029 w 570926"/>
              <a:gd name="connsiteY3" fmla="*/ 2773530 h 4399130"/>
              <a:gd name="connsiteX4" fmla="*/ 0 w 570926"/>
              <a:gd name="connsiteY4" fmla="*/ 1792514 h 43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926" h="4399130">
                <a:moveTo>
                  <a:pt x="0" y="1792514"/>
                </a:moveTo>
                <a:lnTo>
                  <a:pt x="570926" y="0"/>
                </a:lnTo>
                <a:lnTo>
                  <a:pt x="570926" y="4399130"/>
                </a:lnTo>
                <a:lnTo>
                  <a:pt x="29029" y="2773530"/>
                </a:lnTo>
                <a:lnTo>
                  <a:pt x="0" y="179251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92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04523" y="1754717"/>
            <a:ext cx="4748477" cy="18180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90" y="180879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橢圓 20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kumimoji="0" lang="en-US" altLang="zh-TW" sz="2700" b="1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194" y="3863707"/>
            <a:ext cx="473828" cy="217190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5297" y="5518195"/>
            <a:ext cx="473828" cy="5213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6102" y="5804035"/>
            <a:ext cx="473828" cy="2315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sz="1400" dirty="0">
              <a:solidFill>
                <a:srgbClr val="FFFFFF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4710" y="3572808"/>
            <a:ext cx="114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1,616,956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15066" y="5241196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86,304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75871" y="5527036"/>
            <a:ext cx="99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9,318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4750" y="3863707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94.4%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9539" y="5527036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5.0%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0345" y="5758616"/>
            <a:ext cx="545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0.6%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圓角化單一角落矩形 16"/>
          <p:cNvSpPr/>
          <p:nvPr/>
        </p:nvSpPr>
        <p:spPr bwMode="auto">
          <a:xfrm>
            <a:off x="1399419" y="1132332"/>
            <a:ext cx="3349027" cy="434073"/>
          </a:xfrm>
          <a:prstGeom prst="round1Rect">
            <a:avLst/>
          </a:prstGeom>
          <a:solidFill>
            <a:srgbClr val="2D97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889000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無信貸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Transactor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kumimoji="0" lang="en-US" altLang="zh-TW" sz="14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defTabSz="889000"/>
            <a:r>
              <a:rPr kumimoji="0" lang="zh-TW" altLang="en-US" sz="14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近 </a:t>
            </a:r>
            <a:r>
              <a:rPr kumimoji="0" lang="en-US" altLang="zh-TW" sz="14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kumimoji="0" lang="zh-TW" altLang="en-US" sz="14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個月內線上換匯的次數</a:t>
            </a:r>
            <a:endParaRPr kumimoji="0" lang="en-US" altLang="zh-TW" sz="1400" b="1" i="0" u="none" strike="noStrike" cap="none" normalizeH="0" baseline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33814" y="6047790"/>
            <a:ext cx="115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線上換匯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次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394619" y="6047790"/>
            <a:ext cx="115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線上換匯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次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44711" y="6047790"/>
            <a:ext cx="11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無線上換匯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199108" y="2796881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en-US" altLang="zh-TW" sz="12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.29%</a:t>
            </a:r>
            <a:endParaRPr kumimoji="0" lang="zh-TW" altLang="en-US" sz="12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388210" y="2319821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en-US" altLang="zh-TW" sz="14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.58%</a:t>
            </a:r>
            <a:endParaRPr kumimoji="0" lang="zh-TW" altLang="en-US" sz="14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3649016" y="1896259"/>
            <a:ext cx="648000" cy="6480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2D97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889000" rtl="0" eaLnBrk="1" fontAlgn="base" latinLnBrk="0" hangingPunct="1"/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en-US" altLang="zh-TW" sz="16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.88%</a:t>
            </a:r>
            <a:endParaRPr kumimoji="0" lang="zh-TW" altLang="en-US" sz="1600" b="1" i="0" u="none" strike="noStrike" cap="none" normalizeH="0" baseline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3845" y="2043656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03845" y="4349496"/>
            <a:ext cx="44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客戶數</a:t>
            </a:r>
          </a:p>
        </p:txBody>
      </p:sp>
      <p:cxnSp>
        <p:nvCxnSpPr>
          <p:cNvPr id="31" name="直線接點 30"/>
          <p:cNvCxnSpPr>
            <a:stCxn id="26" idx="6"/>
            <a:endCxn id="27" idx="2"/>
          </p:cNvCxnSpPr>
          <p:nvPr/>
        </p:nvCxnSpPr>
        <p:spPr bwMode="auto">
          <a:xfrm flipV="1">
            <a:off x="1847108" y="2643821"/>
            <a:ext cx="541102" cy="477060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>
            <a:stCxn id="27" idx="6"/>
            <a:endCxn id="28" idx="2"/>
          </p:cNvCxnSpPr>
          <p:nvPr/>
        </p:nvCxnSpPr>
        <p:spPr bwMode="auto">
          <a:xfrm flipV="1">
            <a:off x="3036210" y="2220259"/>
            <a:ext cx="612806" cy="423562"/>
          </a:xfrm>
          <a:prstGeom prst="line">
            <a:avLst/>
          </a:prstGeom>
          <a:noFill/>
          <a:ln w="12700" cap="flat" cmpd="sng" algn="ctr">
            <a:solidFill>
              <a:srgbClr val="2D97A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線接點 32"/>
          <p:cNvCxnSpPr/>
          <p:nvPr/>
        </p:nvCxnSpPr>
        <p:spPr bwMode="auto">
          <a:xfrm flipV="1">
            <a:off x="4953000" y="971550"/>
            <a:ext cx="0" cy="569595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群組 3"/>
          <p:cNvGrpSpPr/>
          <p:nvPr/>
        </p:nvGrpSpPr>
        <p:grpSpPr>
          <a:xfrm>
            <a:off x="805037" y="1019256"/>
            <a:ext cx="648000" cy="648000"/>
            <a:chOff x="805037" y="1019256"/>
            <a:chExt cx="648000" cy="648000"/>
          </a:xfrm>
        </p:grpSpPr>
        <p:sp>
          <p:nvSpPr>
            <p:cNvPr id="24" name="橢圓 23"/>
            <p:cNvSpPr/>
            <p:nvPr/>
          </p:nvSpPr>
          <p:spPr bwMode="auto">
            <a:xfrm>
              <a:off x="805037" y="1019256"/>
              <a:ext cx="648000" cy="648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2D97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889000" rtl="0" eaLnBrk="1" fontAlgn="base" latinLnBrk="0" hangingPunct="1"/>
              <a:endParaRPr kumimoji="0" lang="zh-TW" altLang="en-US" sz="1400" b="0" i="0" u="none" strike="noStrike" cap="none" normalizeH="0" baseline="0" dirty="0" smtClean="0">
                <a:solidFill>
                  <a:schemeClr val="tx1"/>
                </a:solidFill>
                <a:effectLst/>
                <a:latin typeface="+mn-lt"/>
                <a:cs typeface="+mn-cs"/>
              </a:endParaRPr>
            </a:p>
          </p:txBody>
        </p:sp>
        <p:pic>
          <p:nvPicPr>
            <p:cNvPr id="45058" name="Picture 2" descr="C:\Users\Z00044610\Downloads\currency-exch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37" y="1109256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22400"/>
              </p:ext>
            </p:extLst>
          </p:nvPr>
        </p:nvGraphicFramePr>
        <p:xfrm>
          <a:off x="5501144" y="3457780"/>
          <a:ext cx="401593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983"/>
                <a:gridCol w="1003983"/>
                <a:gridCol w="1003983"/>
                <a:gridCol w="1003983"/>
              </a:tblGrid>
              <a:tr h="3693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職業 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行業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無線上換匯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線上換匯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線上換匯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公務員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校長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自由業主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2.1%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進出口</a:t>
                      </a:r>
                      <a:endParaRPr lang="en-US" altLang="zh-TW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貿易業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2.0%</a:t>
                      </a:r>
                      <a:endParaRPr lang="zh-TW" altLang="en-US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 bwMode="auto">
          <a:xfrm>
            <a:off x="7515287" y="4519824"/>
            <a:ext cx="2001789" cy="7667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20748" y="2019707"/>
            <a:ext cx="4189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穩定度較低的職業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如：自由業主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或從事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進出口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貿易的客戶，若線上換匯次數越頻繁，其信貸需求率則越明顯相關，故推論此類客戶有海內外生意需求，可能有現金周轉的需求，故其信貸需求率較高。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09296" y="6035615"/>
            <a:ext cx="4005831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文字方塊 5"/>
          <p:cNvSpPr txBox="1"/>
          <p:nvPr/>
        </p:nvSpPr>
        <p:spPr>
          <a:xfrm>
            <a:off x="5388810" y="1461474"/>
            <a:ext cx="3164619" cy="338554"/>
          </a:xfrm>
          <a:prstGeom prst="rect">
            <a:avLst/>
          </a:prstGeom>
          <a:solidFill>
            <a:srgbClr val="2D97A5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職業行業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線上換匯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 </a:t>
            </a:r>
            <a:endPara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88810" y="1472437"/>
            <a:ext cx="4221016" cy="4331597"/>
          </a:xfrm>
          <a:prstGeom prst="rect">
            <a:avLst/>
          </a:prstGeom>
          <a:noFill/>
          <a:ln w="38100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9" name="投影片編號版面配置區 3"/>
          <p:cNvSpPr txBox="1">
            <a:spLocks/>
          </p:cNvSpPr>
          <p:nvPr/>
        </p:nvSpPr>
        <p:spPr>
          <a:xfrm>
            <a:off x="934548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標題 1"/>
          <p:cNvSpPr txBox="1">
            <a:spLocks/>
          </p:cNvSpPr>
          <p:nvPr/>
        </p:nvSpPr>
        <p:spPr bwMode="auto">
          <a:xfrm>
            <a:off x="803082" y="209496"/>
            <a:ext cx="8364995" cy="5052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4439" rIns="0" bIns="44439" numCol="1" anchor="b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4572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9144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3716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1828800" algn="l" defTabSz="889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zh-TW" altLang="en-US" dirty="0" smtClean="0"/>
              <a:t> 模型</a:t>
            </a:r>
            <a:r>
              <a:rPr lang="zh-TW" altLang="en-US" dirty="0"/>
              <a:t>集成學習：專注於將有需求的客戶往高分區移動</a:t>
            </a:r>
            <a:endParaRPr lang="zh-TW" altLang="en-US" kern="0" dirty="0"/>
          </a:p>
        </p:txBody>
      </p:sp>
      <p:sp>
        <p:nvSpPr>
          <p:cNvPr id="373" name="橢圓 372"/>
          <p:cNvSpPr/>
          <p:nvPr/>
        </p:nvSpPr>
        <p:spPr bwMode="auto">
          <a:xfrm>
            <a:off x="204522" y="208642"/>
            <a:ext cx="490803" cy="50522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r>
              <a:rPr lang="en-US" altLang="zh-TW" sz="2700" b="1" dirty="0"/>
              <a:t>3</a:t>
            </a:r>
            <a:endParaRPr kumimoji="0" lang="zh-TW" altLang="en-US" sz="2700" b="1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-761" y="781050"/>
            <a:ext cx="9906000" cy="6076950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57264"/>
              </p:ext>
            </p:extLst>
          </p:nvPr>
        </p:nvGraphicFramePr>
        <p:xfrm>
          <a:off x="204951" y="843968"/>
          <a:ext cx="9018550" cy="161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710"/>
                <a:gridCol w="1803710"/>
                <a:gridCol w="1803710"/>
                <a:gridCol w="1803710"/>
                <a:gridCol w="1803710"/>
              </a:tblGrid>
              <a:tr h="321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prstClr val="white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既有模型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prstClr val="white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演算法調整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prstClr val="white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巢狀模型結構</a:t>
                      </a:r>
                      <a:endParaRPr lang="zh-TW" altLang="en-US" sz="1600" b="1" dirty="0">
                        <a:solidFill>
                          <a:prstClr val="white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prstClr val="white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變數權重調整</a:t>
                      </a:r>
                      <a:endParaRPr lang="zh-TW" altLang="en-US" sz="1600" b="1" dirty="0">
                        <a:solidFill>
                          <a:prstClr val="white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prstClr val="white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並聯模型結構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830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0" name="直線接點 79"/>
          <p:cNvCxnSpPr/>
          <p:nvPr/>
        </p:nvCxnSpPr>
        <p:spPr bwMode="auto">
          <a:xfrm flipH="1">
            <a:off x="-2037633" y="7651631"/>
            <a:ext cx="9004536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Picture 2" descr="C:\Users\Z00044610\Downloads\knowle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0" y="1515660"/>
            <a:ext cx="648231" cy="6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矩形 114"/>
          <p:cNvSpPr/>
          <p:nvPr/>
        </p:nvSpPr>
        <p:spPr>
          <a:xfrm>
            <a:off x="906253" y="1639785"/>
            <a:ext cx="10663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zh-TW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信貸需求模型 </a:t>
            </a:r>
            <a:endParaRPr lang="en-US" altLang="zh-TW" sz="11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/>
            <a:r>
              <a:rPr lang="en-US" altLang="zh-TW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en-US" altLang="zh-TW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endParaRPr lang="zh-TW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2075497" y="1399003"/>
            <a:ext cx="1670993" cy="864315"/>
            <a:chOff x="354317" y="5495729"/>
            <a:chExt cx="3562013" cy="165146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541992" y="5517232"/>
              <a:ext cx="3332371" cy="1103513"/>
              <a:chOff x="3060789" y="5516657"/>
              <a:chExt cx="3332371" cy="1103513"/>
            </a:xfrm>
          </p:grpSpPr>
          <p:sp>
            <p:nvSpPr>
              <p:cNvPr id="122" name="手繪多邊形 121"/>
              <p:cNvSpPr/>
              <p:nvPr/>
            </p:nvSpPr>
            <p:spPr>
              <a:xfrm>
                <a:off x="3842858" y="5516657"/>
                <a:ext cx="2264735" cy="1096794"/>
              </a:xfrm>
              <a:custGeom>
                <a:avLst/>
                <a:gdLst>
                  <a:gd name="connsiteX0" fmla="*/ 0 w 2264735"/>
                  <a:gd name="connsiteY0" fmla="*/ 1096794 h 1096794"/>
                  <a:gd name="connsiteX1" fmla="*/ 404037 w 2264735"/>
                  <a:gd name="connsiteY1" fmla="*/ 1641 h 1096794"/>
                  <a:gd name="connsiteX2" fmla="*/ 1222744 w 2264735"/>
                  <a:gd name="connsiteY2" fmla="*/ 852245 h 1096794"/>
                  <a:gd name="connsiteX3" fmla="*/ 1754372 w 2264735"/>
                  <a:gd name="connsiteY3" fmla="*/ 969203 h 1096794"/>
                  <a:gd name="connsiteX4" fmla="*/ 2264735 w 2264735"/>
                  <a:gd name="connsiteY4" fmla="*/ 979836 h 10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4735" h="1096794">
                    <a:moveTo>
                      <a:pt x="0" y="1096794"/>
                    </a:moveTo>
                    <a:cubicBezTo>
                      <a:pt x="100123" y="569596"/>
                      <a:pt x="200246" y="42399"/>
                      <a:pt x="404037" y="1641"/>
                    </a:cubicBezTo>
                    <a:cubicBezTo>
                      <a:pt x="607828" y="-39117"/>
                      <a:pt x="997688" y="690985"/>
                      <a:pt x="1222744" y="852245"/>
                    </a:cubicBezTo>
                    <a:cubicBezTo>
                      <a:pt x="1447800" y="1013505"/>
                      <a:pt x="1580707" y="947938"/>
                      <a:pt x="1754372" y="969203"/>
                    </a:cubicBezTo>
                    <a:cubicBezTo>
                      <a:pt x="1928037" y="990468"/>
                      <a:pt x="2096386" y="985152"/>
                      <a:pt x="2264735" y="979836"/>
                    </a:cubicBezTo>
                  </a:path>
                </a:pathLst>
              </a:custGeom>
              <a:noFill/>
              <a:ln w="25400" cap="flat" cmpd="sng" algn="ctr">
                <a:solidFill>
                  <a:srgbClr val="AAC9B0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fontAlgn="auto">
                  <a:defRPr/>
                </a:pPr>
                <a:endParaRPr lang="zh-TW" altLang="en-US" sz="1800" kern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手繪多邊形 122"/>
              <p:cNvSpPr/>
              <p:nvPr/>
            </p:nvSpPr>
            <p:spPr>
              <a:xfrm>
                <a:off x="3519377" y="5744934"/>
                <a:ext cx="2649958" cy="875236"/>
              </a:xfrm>
              <a:custGeom>
                <a:avLst/>
                <a:gdLst>
                  <a:gd name="connsiteX0" fmla="*/ 0 w 2649958"/>
                  <a:gd name="connsiteY0" fmla="*/ 868517 h 875236"/>
                  <a:gd name="connsiteX1" fmla="*/ 318976 w 2649958"/>
                  <a:gd name="connsiteY1" fmla="*/ 7280 h 875236"/>
                  <a:gd name="connsiteX2" fmla="*/ 1158949 w 2649958"/>
                  <a:gd name="connsiteY2" fmla="*/ 475113 h 875236"/>
                  <a:gd name="connsiteX3" fmla="*/ 2009553 w 2649958"/>
                  <a:gd name="connsiteY3" fmla="*/ 836619 h 875236"/>
                  <a:gd name="connsiteX4" fmla="*/ 2604976 w 2649958"/>
                  <a:gd name="connsiteY4" fmla="*/ 868517 h 875236"/>
                  <a:gd name="connsiteX5" fmla="*/ 2562446 w 2649958"/>
                  <a:gd name="connsiteY5" fmla="*/ 868517 h 87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9958" h="875236">
                    <a:moveTo>
                      <a:pt x="0" y="868517"/>
                    </a:moveTo>
                    <a:cubicBezTo>
                      <a:pt x="62909" y="470682"/>
                      <a:pt x="125818" y="72847"/>
                      <a:pt x="318976" y="7280"/>
                    </a:cubicBezTo>
                    <a:cubicBezTo>
                      <a:pt x="512134" y="-58287"/>
                      <a:pt x="877186" y="336890"/>
                      <a:pt x="1158949" y="475113"/>
                    </a:cubicBezTo>
                    <a:cubicBezTo>
                      <a:pt x="1440712" y="613336"/>
                      <a:pt x="1768549" y="771052"/>
                      <a:pt x="2009553" y="836619"/>
                    </a:cubicBezTo>
                    <a:cubicBezTo>
                      <a:pt x="2250558" y="902186"/>
                      <a:pt x="2512827" y="863201"/>
                      <a:pt x="2604976" y="868517"/>
                    </a:cubicBezTo>
                    <a:cubicBezTo>
                      <a:pt x="2697125" y="873833"/>
                      <a:pt x="2629785" y="871175"/>
                      <a:pt x="2562446" y="868517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fontAlgn="auto">
                  <a:defRPr/>
                </a:pPr>
                <a:endParaRPr lang="zh-TW" altLang="en-US" sz="1800" kern="0" smtClean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4" name="直線接點 123"/>
              <p:cNvCxnSpPr/>
              <p:nvPr/>
            </p:nvCxnSpPr>
            <p:spPr>
              <a:xfrm>
                <a:off x="3060789" y="6613451"/>
                <a:ext cx="3332371" cy="67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118" name="文字方塊 117"/>
            <p:cNvSpPr txBox="1"/>
            <p:nvPr/>
          </p:nvSpPr>
          <p:spPr>
            <a:xfrm>
              <a:off x="2339481" y="5495729"/>
              <a:ext cx="1104401" cy="5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defRPr/>
              </a:pPr>
              <a:r>
                <a:rPr lang="en-US" altLang="zh-TW" sz="1200" b="1" kern="0" dirty="0" smtClean="0">
                  <a:solidFill>
                    <a:srgbClr val="008080"/>
                  </a:solidFill>
                </a:rPr>
                <a:t>XGB</a:t>
              </a:r>
              <a:endParaRPr lang="zh-TW" altLang="en-US" sz="1200" b="1" kern="0" dirty="0" smtClean="0">
                <a:solidFill>
                  <a:srgbClr val="008080"/>
                </a:solidFill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555648" y="6617926"/>
              <a:ext cx="1360682" cy="5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defRPr/>
              </a:pPr>
              <a:r>
                <a:rPr lang="en-US" altLang="zh-TW" sz="1200" b="1" kern="0" dirty="0" smtClean="0">
                  <a:solidFill>
                    <a:srgbClr val="0F6FC6"/>
                  </a:solidFill>
                </a:rPr>
                <a:t>LGBM</a:t>
              </a:r>
              <a:endParaRPr lang="zh-TW" altLang="en-US" b="1" kern="0" dirty="0" smtClean="0">
                <a:solidFill>
                  <a:srgbClr val="0F6FC6"/>
                </a:solidFill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54317" y="5714835"/>
              <a:ext cx="721687" cy="6664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 fontAlgn="auto"/>
              <a:r>
                <a:rPr lang="zh-TW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人數</a:t>
              </a:r>
              <a:endParaRPr lang="zh-TW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522858" y="6656622"/>
              <a:ext cx="1213747" cy="47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/>
              <a:r>
                <a:rPr lang="zh-TW" altLang="en-US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需求率</a:t>
              </a:r>
              <a:endParaRPr lang="zh-TW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05" y="1373659"/>
            <a:ext cx="1360132" cy="95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矩形 125"/>
          <p:cNvSpPr/>
          <p:nvPr/>
        </p:nvSpPr>
        <p:spPr>
          <a:xfrm>
            <a:off x="3922496" y="1568031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模型 </a:t>
            </a:r>
            <a:r>
              <a:rPr lang="en-US" altLang="zh-TW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1</a:t>
            </a:r>
            <a:endParaRPr lang="en-US" altLang="zh-TW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cxnSp>
        <p:nvCxnSpPr>
          <p:cNvPr id="127" name="肘形接點 126"/>
          <p:cNvCxnSpPr>
            <a:stCxn id="129" idx="3"/>
          </p:cNvCxnSpPr>
          <p:nvPr/>
        </p:nvCxnSpPr>
        <p:spPr>
          <a:xfrm flipV="1">
            <a:off x="4439645" y="1303540"/>
            <a:ext cx="421920" cy="160229"/>
          </a:xfrm>
          <a:prstGeom prst="bentConnector3">
            <a:avLst>
              <a:gd name="adj1" fmla="val 50000"/>
            </a:avLst>
          </a:prstGeom>
          <a:ln w="12700"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31" idx="1"/>
          </p:cNvCxnSpPr>
          <p:nvPr/>
        </p:nvCxnSpPr>
        <p:spPr>
          <a:xfrm>
            <a:off x="4650604" y="1463767"/>
            <a:ext cx="236762" cy="216756"/>
          </a:xfrm>
          <a:prstGeom prst="bentConnector3">
            <a:avLst>
              <a:gd name="adj1" fmla="val 50000"/>
            </a:avLst>
          </a:prstGeom>
          <a:ln w="12700"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9" name="Picture 4" descr="ãmodel machine learning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20" y="1282846"/>
            <a:ext cx="386225" cy="361846"/>
          </a:xfrm>
          <a:prstGeom prst="rect">
            <a:avLst/>
          </a:prstGeom>
          <a:noFill/>
          <a:extLst/>
        </p:spPr>
      </p:pic>
      <p:sp>
        <p:nvSpPr>
          <p:cNvPr id="130" name="矩形 129"/>
          <p:cNvSpPr/>
          <p:nvPr/>
        </p:nvSpPr>
        <p:spPr>
          <a:xfrm>
            <a:off x="4887365" y="1180647"/>
            <a:ext cx="705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0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高分族群</a:t>
            </a:r>
            <a:endParaRPr lang="en-US" altLang="zh-TW" sz="1000" b="1" kern="0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887366" y="1557412"/>
            <a:ext cx="7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000" b="1" kern="0" dirty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低</a:t>
            </a:r>
            <a:r>
              <a:rPr lang="zh-TW" altLang="en-US" sz="1000" b="1" kern="0" dirty="0" smtClean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需求群</a:t>
            </a:r>
            <a:endParaRPr lang="en-US" altLang="zh-TW" sz="1000" b="1" kern="0" dirty="0">
              <a:solidFill>
                <a:srgbClr val="4F81BD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pic>
        <p:nvPicPr>
          <p:cNvPr id="132" name="Picture 8" descr="ãmodel machine learning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64" y="1958581"/>
            <a:ext cx="281906" cy="2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直線單箭頭接點 132"/>
          <p:cNvCxnSpPr/>
          <p:nvPr/>
        </p:nvCxnSpPr>
        <p:spPr>
          <a:xfrm>
            <a:off x="5208200" y="1763389"/>
            <a:ext cx="0" cy="13896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892115" y="2228478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模型 </a:t>
            </a:r>
            <a:r>
              <a:rPr lang="en-US" altLang="zh-TW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2</a:t>
            </a:r>
            <a:endParaRPr lang="en-US" altLang="zh-TW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829098" y="1835752"/>
            <a:ext cx="7781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000" b="1" kern="0" dirty="0" smtClean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高</a:t>
            </a:r>
            <a:r>
              <a:rPr lang="zh-TW" altLang="en-US" sz="1000" b="1" kern="0" dirty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分族群</a:t>
            </a:r>
            <a:endParaRPr lang="en-US" altLang="zh-TW" sz="1000" b="1" kern="0" dirty="0">
              <a:solidFill>
                <a:srgbClr val="4F81BD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829098" y="2212517"/>
            <a:ext cx="7758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000" b="1" kern="0" dirty="0" smtClean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低</a:t>
            </a:r>
            <a:r>
              <a:rPr lang="zh-TW" altLang="en-US" sz="1000" b="1" kern="0" dirty="0">
                <a:solidFill>
                  <a:srgbClr val="4F81B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分族群</a:t>
            </a:r>
            <a:endParaRPr lang="en-US" altLang="zh-TW" sz="1000" b="1" kern="0" dirty="0">
              <a:solidFill>
                <a:srgbClr val="4F81BD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cxnSp>
        <p:nvCxnSpPr>
          <p:cNvPr id="137" name="肘形接點 136"/>
          <p:cNvCxnSpPr>
            <a:endCxn id="135" idx="3"/>
          </p:cNvCxnSpPr>
          <p:nvPr/>
        </p:nvCxnSpPr>
        <p:spPr>
          <a:xfrm rot="10800000">
            <a:off x="4607285" y="1958863"/>
            <a:ext cx="432048" cy="153902"/>
          </a:xfrm>
          <a:prstGeom prst="bentConnector3">
            <a:avLst>
              <a:gd name="adj1" fmla="val 50000"/>
            </a:avLst>
          </a:prstGeom>
          <a:ln w="12700"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肘形接點 137"/>
          <p:cNvCxnSpPr>
            <a:endCxn id="136" idx="3"/>
          </p:cNvCxnSpPr>
          <p:nvPr/>
        </p:nvCxnSpPr>
        <p:spPr>
          <a:xfrm rot="5400000">
            <a:off x="4602691" y="2114998"/>
            <a:ext cx="222878" cy="218382"/>
          </a:xfrm>
          <a:prstGeom prst="bentConnector2">
            <a:avLst/>
          </a:prstGeom>
          <a:ln w="12700"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488992" y="1583068"/>
            <a:ext cx="648072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模型</a:t>
            </a:r>
            <a:r>
              <a:rPr lang="zh-TW" alt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 </a:t>
            </a:r>
            <a:r>
              <a:rPr lang="en-US" altLang="zh-TW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1</a:t>
            </a:r>
            <a:endParaRPr lang="en-US" altLang="zh-TW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pic>
        <p:nvPicPr>
          <p:cNvPr id="140" name="Picture 4" descr="ãmodel machine learning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16" y="1305493"/>
            <a:ext cx="386225" cy="361846"/>
          </a:xfrm>
          <a:prstGeom prst="rect">
            <a:avLst/>
          </a:prstGeom>
          <a:noFill/>
          <a:extLst/>
        </p:spPr>
      </p:pic>
      <p:pic>
        <p:nvPicPr>
          <p:cNvPr id="141" name="Picture 8" descr="ãmodel machine learning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82" y="1911907"/>
            <a:ext cx="281906" cy="2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矩形 141"/>
          <p:cNvSpPr/>
          <p:nvPr/>
        </p:nvSpPr>
        <p:spPr>
          <a:xfrm>
            <a:off x="7488992" y="2154589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模型 </a:t>
            </a:r>
            <a:r>
              <a:rPr lang="en-US" altLang="zh-TW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2</a:t>
            </a:r>
          </a:p>
        </p:txBody>
      </p:sp>
      <p:cxnSp>
        <p:nvCxnSpPr>
          <p:cNvPr id="143" name="肘形接點 142"/>
          <p:cNvCxnSpPr/>
          <p:nvPr/>
        </p:nvCxnSpPr>
        <p:spPr>
          <a:xfrm flipV="1">
            <a:off x="7953088" y="1797236"/>
            <a:ext cx="410928" cy="227671"/>
          </a:xfrm>
          <a:prstGeom prst="bentConnector3">
            <a:avLst>
              <a:gd name="adj1" fmla="val 50000"/>
            </a:avLst>
          </a:prstGeom>
          <a:ln w="12700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肘形接點 143"/>
          <p:cNvCxnSpPr>
            <a:stCxn id="140" idx="3"/>
          </p:cNvCxnSpPr>
          <p:nvPr/>
        </p:nvCxnSpPr>
        <p:spPr>
          <a:xfrm>
            <a:off x="8006141" y="1486416"/>
            <a:ext cx="715750" cy="388919"/>
          </a:xfrm>
          <a:prstGeom prst="bentConnector3">
            <a:avLst>
              <a:gd name="adj1" fmla="val 50000"/>
            </a:avLst>
          </a:prstGeom>
          <a:ln w="12700">
            <a:tailEnd type="oval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5" name="Picture 8" descr="https://static.thenounproject.com/png/1608157-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428" y="1622405"/>
            <a:ext cx="324000" cy="25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矩形 145"/>
          <p:cNvSpPr/>
          <p:nvPr/>
        </p:nvSpPr>
        <p:spPr>
          <a:xfrm>
            <a:off x="8606392" y="1894102"/>
            <a:ext cx="648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0"/>
            <a:r>
              <a:rPr lang="zh-TW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模型 </a:t>
            </a:r>
            <a:r>
              <a:rPr lang="en-US" altLang="zh-TW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3</a:t>
            </a:r>
          </a:p>
        </p:txBody>
      </p:sp>
      <p:sp>
        <p:nvSpPr>
          <p:cNvPr id="79" name="橢圓 78"/>
          <p:cNvSpPr/>
          <p:nvPr/>
        </p:nvSpPr>
        <p:spPr bwMode="auto">
          <a:xfrm>
            <a:off x="2047481" y="1221387"/>
            <a:ext cx="216000" cy="216000"/>
          </a:xfrm>
          <a:prstGeom prst="ellipse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endParaRPr lang="zh-TW" alt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3842710" y="1221387"/>
            <a:ext cx="216000" cy="2160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zh-TW" alt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5645196" y="1221387"/>
            <a:ext cx="216000" cy="216000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endParaRPr lang="zh-TW" alt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7449237" y="1221387"/>
            <a:ext cx="216000" cy="216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89000"/>
            <a:r>
              <a:rPr lang="en-US" altLang="zh-TW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  <a:endParaRPr lang="zh-TW" alt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21095" y="3073670"/>
            <a:ext cx="1773919" cy="37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92689" y="5683384"/>
            <a:ext cx="974121" cy="2717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092689" y="5453249"/>
            <a:ext cx="1056015" cy="252000"/>
          </a:xfrm>
          <a:prstGeom prst="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092689" y="5002072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092689" y="4750072"/>
            <a:ext cx="594691" cy="252000"/>
          </a:xfrm>
          <a:prstGeom prst="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092689" y="4311971"/>
            <a:ext cx="39625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092689" y="4059971"/>
            <a:ext cx="295320" cy="252000"/>
          </a:xfrm>
          <a:prstGeom prst="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78097" y="3469518"/>
            <a:ext cx="104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22185" y="3840012"/>
            <a:ext cx="661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978097" y="4131653"/>
            <a:ext cx="103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1083293" y="4800517"/>
            <a:ext cx="93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1257477" y="5506244"/>
            <a:ext cx="75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290818" y="3645198"/>
            <a:ext cx="150419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092689" y="3645198"/>
            <a:ext cx="19812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2092689" y="3655032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2234833" y="3395345"/>
            <a:ext cx="1560181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092689" y="3393198"/>
            <a:ext cx="147660" cy="252000"/>
          </a:xfrm>
          <a:prstGeom prst="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2092689" y="3389465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2253114" y="3394287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32.4%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488948" y="4311971"/>
            <a:ext cx="130606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88010" y="4062118"/>
            <a:ext cx="140700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8.2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889659" y="5002072"/>
            <a:ext cx="90535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97.6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687380" y="4752219"/>
            <a:ext cx="110763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76.5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066810" y="5703102"/>
            <a:ext cx="72820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3148705" y="5453249"/>
            <a:ext cx="64631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387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833094" y="3078697"/>
            <a:ext cx="1773919" cy="37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904688" y="5007099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904688" y="4755099"/>
            <a:ext cx="594691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3904688" y="4316998"/>
            <a:ext cx="39625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3904688" y="4064998"/>
            <a:ext cx="295320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102817" y="3650225"/>
            <a:ext cx="150419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3904688" y="3650225"/>
            <a:ext cx="19812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046832" y="3400372"/>
            <a:ext cx="1560181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904688" y="3398225"/>
            <a:ext cx="147660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300947" y="4316998"/>
            <a:ext cx="130606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00009" y="4067145"/>
            <a:ext cx="140700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4701658" y="5007099"/>
            <a:ext cx="90535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97.6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4499379" y="4757246"/>
            <a:ext cx="110763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77.3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5636570" y="3076456"/>
            <a:ext cx="1773919" cy="37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08164" y="5004858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5708164" y="4752858"/>
            <a:ext cx="594691" cy="252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08164" y="4314757"/>
            <a:ext cx="39625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5708164" y="4062757"/>
            <a:ext cx="295320" cy="252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906293" y="3647984"/>
            <a:ext cx="150419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708164" y="3647984"/>
            <a:ext cx="19812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50308" y="3398131"/>
            <a:ext cx="1560181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08164" y="3395984"/>
            <a:ext cx="147660" cy="252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6104423" y="4314757"/>
            <a:ext cx="130606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6003485" y="4064904"/>
            <a:ext cx="140700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7.9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6505134" y="5004858"/>
            <a:ext cx="90535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97.6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6302855" y="4755005"/>
            <a:ext cx="110763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73.2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51706" y="3076456"/>
            <a:ext cx="1773919" cy="37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7523300" y="5004858"/>
            <a:ext cx="79697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523300" y="4752858"/>
            <a:ext cx="899980" cy="25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523300" y="4314757"/>
            <a:ext cx="39625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7523299" y="4062757"/>
            <a:ext cx="482841" cy="25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7721429" y="3647984"/>
            <a:ext cx="150419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7523300" y="3643407"/>
            <a:ext cx="19812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7665444" y="3398131"/>
            <a:ext cx="1560181" cy="249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600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10.0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7523300" y="3395984"/>
            <a:ext cx="378000" cy="25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7919559" y="4314757"/>
            <a:ext cx="130606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006140" y="4064904"/>
            <a:ext cx="1217361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16.6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320270" y="5004858"/>
            <a:ext cx="90535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97.6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423280" y="4755005"/>
            <a:ext cx="802344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600" b="1" dirty="0" smtClean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↑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2" name="流程圖: 打孔紙帶 261"/>
          <p:cNvSpPr/>
          <p:nvPr/>
        </p:nvSpPr>
        <p:spPr bwMode="auto">
          <a:xfrm rot="5400000">
            <a:off x="2895446" y="5542945"/>
            <a:ext cx="256228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64" name="流程圖: 打孔紙帶 263"/>
          <p:cNvSpPr/>
          <p:nvPr/>
        </p:nvSpPr>
        <p:spPr bwMode="auto">
          <a:xfrm rot="5400000">
            <a:off x="2768409" y="5794543"/>
            <a:ext cx="257026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103105" y="3079017"/>
            <a:ext cx="169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                     人數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3907516" y="5683384"/>
            <a:ext cx="974121" cy="2717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3907516" y="5453249"/>
            <a:ext cx="1056015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4881637" y="5703102"/>
            <a:ext cx="72537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4963532" y="5453249"/>
            <a:ext cx="643481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386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流程圖: 打孔紙帶 284"/>
          <p:cNvSpPr/>
          <p:nvPr/>
        </p:nvSpPr>
        <p:spPr bwMode="auto">
          <a:xfrm rot="5400000">
            <a:off x="4710273" y="5542945"/>
            <a:ext cx="256228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86" name="流程圖: 打孔紙帶 285"/>
          <p:cNvSpPr/>
          <p:nvPr/>
        </p:nvSpPr>
        <p:spPr bwMode="auto">
          <a:xfrm rot="5400000">
            <a:off x="4583236" y="5794543"/>
            <a:ext cx="257026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5701439" y="5677301"/>
            <a:ext cx="974121" cy="2717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701439" y="5447166"/>
            <a:ext cx="1056015" cy="252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6675560" y="5697019"/>
            <a:ext cx="72820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6757455" y="5447166"/>
            <a:ext cx="64631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391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5" name="流程圖: 打孔紙帶 294"/>
          <p:cNvSpPr/>
          <p:nvPr/>
        </p:nvSpPr>
        <p:spPr bwMode="auto">
          <a:xfrm rot="5400000">
            <a:off x="6504196" y="5536862"/>
            <a:ext cx="256228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96" name="流程圖: 打孔紙帶 295"/>
          <p:cNvSpPr/>
          <p:nvPr/>
        </p:nvSpPr>
        <p:spPr bwMode="auto">
          <a:xfrm rot="5400000">
            <a:off x="6377159" y="5788460"/>
            <a:ext cx="257026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7524976" y="5674419"/>
            <a:ext cx="974121" cy="2717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7524976" y="5444284"/>
            <a:ext cx="804233" cy="25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8499097" y="5694137"/>
            <a:ext cx="72820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TW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363</a:t>
            </a:r>
            <a:r>
              <a:rPr lang="zh-TW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8329209" y="5444284"/>
            <a:ext cx="898093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TW" altLang="en-US" sz="1600" b="1" dirty="0">
                <a:solidFill>
                  <a:srgbClr val="C00000"/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↓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347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zh-TW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5" name="流程圖: 打孔紙帶 304"/>
          <p:cNvSpPr/>
          <p:nvPr/>
        </p:nvSpPr>
        <p:spPr bwMode="auto">
          <a:xfrm rot="5400000">
            <a:off x="8129363" y="5533980"/>
            <a:ext cx="256228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06" name="流程圖: 打孔紙帶 305"/>
          <p:cNvSpPr/>
          <p:nvPr/>
        </p:nvSpPr>
        <p:spPr bwMode="auto">
          <a:xfrm rot="5400000">
            <a:off x="8200696" y="5785578"/>
            <a:ext cx="257026" cy="74143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2092689" y="3148470"/>
            <a:ext cx="0" cy="2916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7" name="直線接點 166"/>
          <p:cNvCxnSpPr/>
          <p:nvPr/>
        </p:nvCxnSpPr>
        <p:spPr bwMode="auto">
          <a:xfrm>
            <a:off x="3904688" y="3153497"/>
            <a:ext cx="0" cy="2916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01" name="直線接點 200"/>
          <p:cNvCxnSpPr/>
          <p:nvPr/>
        </p:nvCxnSpPr>
        <p:spPr bwMode="auto">
          <a:xfrm>
            <a:off x="5708164" y="3151256"/>
            <a:ext cx="0" cy="2916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35" name="直線接點 234"/>
          <p:cNvCxnSpPr/>
          <p:nvPr/>
        </p:nvCxnSpPr>
        <p:spPr bwMode="auto">
          <a:xfrm>
            <a:off x="7523300" y="3151256"/>
            <a:ext cx="0" cy="291600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07" name="矩形 306"/>
          <p:cNvSpPr/>
          <p:nvPr/>
        </p:nvSpPr>
        <p:spPr>
          <a:xfrm>
            <a:off x="3910273" y="3079016"/>
            <a:ext cx="1696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                     人數</a:t>
            </a:r>
          </a:p>
        </p:txBody>
      </p:sp>
      <p:sp>
        <p:nvSpPr>
          <p:cNvPr id="308" name="矩形 307"/>
          <p:cNvSpPr/>
          <p:nvPr/>
        </p:nvSpPr>
        <p:spPr>
          <a:xfrm>
            <a:off x="5712880" y="3080231"/>
            <a:ext cx="16976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                     人數</a:t>
            </a:r>
          </a:p>
        </p:txBody>
      </p:sp>
      <p:sp>
        <p:nvSpPr>
          <p:cNvPr id="309" name="矩形 308"/>
          <p:cNvSpPr/>
          <p:nvPr/>
        </p:nvSpPr>
        <p:spPr>
          <a:xfrm>
            <a:off x="7530667" y="3073671"/>
            <a:ext cx="1692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                     人數</a:t>
            </a:r>
          </a:p>
        </p:txBody>
      </p:sp>
      <p:sp>
        <p:nvSpPr>
          <p:cNvPr id="325" name="矩形 324"/>
          <p:cNvSpPr/>
          <p:nvPr/>
        </p:nvSpPr>
        <p:spPr bwMode="auto">
          <a:xfrm>
            <a:off x="8393400" y="3398131"/>
            <a:ext cx="830101" cy="2604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8392530" y="4072913"/>
            <a:ext cx="830101" cy="2604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8473527" y="4748281"/>
            <a:ext cx="749103" cy="2604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8445534" y="5440839"/>
            <a:ext cx="781768" cy="2604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221952" y="2458738"/>
            <a:ext cx="0" cy="338003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直線接點 225"/>
          <p:cNvCxnSpPr>
            <a:endCxn id="71" idx="1"/>
          </p:cNvCxnSpPr>
          <p:nvPr/>
        </p:nvCxnSpPr>
        <p:spPr bwMode="auto">
          <a:xfrm>
            <a:off x="221952" y="3771198"/>
            <a:ext cx="1870737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線接點 255"/>
          <p:cNvCxnSpPr>
            <a:endCxn id="69" idx="1"/>
          </p:cNvCxnSpPr>
          <p:nvPr/>
        </p:nvCxnSpPr>
        <p:spPr bwMode="auto">
          <a:xfrm>
            <a:off x="221952" y="4437971"/>
            <a:ext cx="1870737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線接點 256"/>
          <p:cNvCxnSpPr>
            <a:endCxn id="67" idx="1"/>
          </p:cNvCxnSpPr>
          <p:nvPr/>
        </p:nvCxnSpPr>
        <p:spPr bwMode="auto">
          <a:xfrm>
            <a:off x="221952" y="5128072"/>
            <a:ext cx="1870737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直線接點 257"/>
          <p:cNvCxnSpPr/>
          <p:nvPr/>
        </p:nvCxnSpPr>
        <p:spPr bwMode="auto">
          <a:xfrm>
            <a:off x="221952" y="5828694"/>
            <a:ext cx="188821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文字方塊 258"/>
          <p:cNvSpPr txBox="1"/>
          <p:nvPr/>
        </p:nvSpPr>
        <p:spPr>
          <a:xfrm>
            <a:off x="2017328" y="6034430"/>
            <a:ext cx="1777685" cy="7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50" b="1" dirty="0" smtClean="0">
                <a:solidFill>
                  <a:srgbClr val="0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對於低分族群的鑑別能力較強，可將較多有需求的客戶往高分區送</a:t>
            </a:r>
            <a:endParaRPr lang="en-US" altLang="zh-TW" sz="1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5" name="文字方塊 264"/>
          <p:cNvSpPr txBox="1"/>
          <p:nvPr/>
        </p:nvSpPr>
        <p:spPr>
          <a:xfrm>
            <a:off x="90832" y="5976261"/>
            <a:ext cx="1837426" cy="79637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5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優化方向</a:t>
            </a:r>
            <a:r>
              <a:rPr lang="zh-TW" altLang="en-US" sz="105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在高分區客戶需求率維持一定水準下，將更多有需求的客戶往高分區送</a:t>
            </a:r>
          </a:p>
        </p:txBody>
      </p:sp>
      <p:sp>
        <p:nvSpPr>
          <p:cNvPr id="266" name="文字方塊 265"/>
          <p:cNvSpPr txBox="1"/>
          <p:nvPr/>
        </p:nvSpPr>
        <p:spPr>
          <a:xfrm>
            <a:off x="3833094" y="6043890"/>
            <a:ext cx="1777685" cy="7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50" b="1" dirty="0" smtClean="0">
                <a:solidFill>
                  <a:srgbClr val="0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針對低分族群再建立模型 </a:t>
            </a:r>
            <a:r>
              <a:rPr lang="en-US" altLang="zh-TW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部分有需求的客戶往高分區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</a:t>
            </a:r>
            <a:endParaRPr lang="en-US" altLang="zh-TW" sz="1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7" name="文字方塊 266"/>
          <p:cNvSpPr txBox="1"/>
          <p:nvPr/>
        </p:nvSpPr>
        <p:spPr>
          <a:xfrm>
            <a:off x="5616829" y="6043395"/>
            <a:ext cx="1777685" cy="78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50" b="1" dirty="0">
                <a:solidFill>
                  <a:srgbClr val="0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目標變數的數值，</a:t>
            </a:r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進行數種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等比例放大或縮小的權重</a:t>
            </a:r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endParaRPr lang="en-US" altLang="zh-TW" sz="105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8" name="文字方塊 267"/>
          <p:cNvSpPr txBox="1"/>
          <p:nvPr/>
        </p:nvSpPr>
        <p:spPr>
          <a:xfrm>
            <a:off x="7451706" y="6051567"/>
            <a:ext cx="1777685" cy="7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050" b="1" dirty="0" smtClean="0">
                <a:solidFill>
                  <a:srgbClr val="0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整合新舊模型所使用的重要變數，建立 </a:t>
            </a: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個信貸模型進行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並聯</a:t>
            </a:r>
            <a:r>
              <a:rPr lang="zh-TW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成為最終</a:t>
            </a:r>
            <a:r>
              <a:rPr lang="zh-TW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9392" y="3408376"/>
            <a:ext cx="676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人數增加</a:t>
            </a:r>
            <a:r>
              <a:rPr lang="en-US" altLang="zh-TW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zh-TW" altLang="en-US" sz="1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9225624" y="4080976"/>
            <a:ext cx="680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人數增加</a:t>
            </a:r>
            <a:r>
              <a:rPr lang="en-US" altLang="zh-TW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zh-TW" altLang="en-US" sz="1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3" name="文字方塊 222"/>
          <p:cNvSpPr txBox="1"/>
          <p:nvPr/>
        </p:nvSpPr>
        <p:spPr>
          <a:xfrm>
            <a:off x="9222630" y="4745657"/>
            <a:ext cx="683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人數增加</a:t>
            </a:r>
            <a:r>
              <a:rPr lang="en-US" altLang="zh-TW" sz="9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1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3" name="文字方塊 262"/>
          <p:cNvSpPr txBox="1"/>
          <p:nvPr/>
        </p:nvSpPr>
        <p:spPr>
          <a:xfrm>
            <a:off x="2254942" y="3660809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26.5%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69" name="直線單箭頭接點 268"/>
          <p:cNvCxnSpPr/>
          <p:nvPr/>
        </p:nvCxnSpPr>
        <p:spPr bwMode="auto">
          <a:xfrm>
            <a:off x="2109713" y="4325323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270" name="直線單箭頭接點 269"/>
          <p:cNvCxnSpPr/>
          <p:nvPr/>
        </p:nvCxnSpPr>
        <p:spPr bwMode="auto">
          <a:xfrm>
            <a:off x="2109713" y="4059756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271" name="文字方塊 270"/>
          <p:cNvSpPr txBox="1"/>
          <p:nvPr/>
        </p:nvSpPr>
        <p:spPr>
          <a:xfrm>
            <a:off x="2270138" y="406457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18.6%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2" name="文字方塊 271"/>
          <p:cNvSpPr txBox="1"/>
          <p:nvPr/>
        </p:nvSpPr>
        <p:spPr>
          <a:xfrm>
            <a:off x="2271966" y="4331100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15.2%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73" name="直線單箭頭接點 272"/>
          <p:cNvCxnSpPr/>
          <p:nvPr/>
        </p:nvCxnSpPr>
        <p:spPr bwMode="auto">
          <a:xfrm>
            <a:off x="2106409" y="5009665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274" name="直線單箭頭接點 273"/>
          <p:cNvCxnSpPr/>
          <p:nvPr/>
        </p:nvCxnSpPr>
        <p:spPr bwMode="auto">
          <a:xfrm>
            <a:off x="2106409" y="4744098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275" name="文字方塊 274"/>
          <p:cNvSpPr txBox="1"/>
          <p:nvPr/>
        </p:nvSpPr>
        <p:spPr>
          <a:xfrm>
            <a:off x="2266834" y="4748920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6" name="文字方塊 275"/>
          <p:cNvSpPr txBox="1"/>
          <p:nvPr/>
        </p:nvSpPr>
        <p:spPr>
          <a:xfrm>
            <a:off x="2268662" y="5015442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10" name="直線單箭頭接點 309"/>
          <p:cNvCxnSpPr/>
          <p:nvPr/>
        </p:nvCxnSpPr>
        <p:spPr bwMode="auto">
          <a:xfrm>
            <a:off x="2103105" y="5709051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11" name="直線單箭頭接點 310"/>
          <p:cNvCxnSpPr/>
          <p:nvPr/>
        </p:nvCxnSpPr>
        <p:spPr bwMode="auto">
          <a:xfrm>
            <a:off x="2103105" y="5443484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12" name="文字方塊 311"/>
          <p:cNvSpPr txBox="1"/>
          <p:nvPr/>
        </p:nvSpPr>
        <p:spPr>
          <a:xfrm>
            <a:off x="2263530" y="5448306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13" name="文字方塊 312"/>
          <p:cNvSpPr txBox="1"/>
          <p:nvPr/>
        </p:nvSpPr>
        <p:spPr>
          <a:xfrm>
            <a:off x="2265358" y="571482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14" name="直線單箭頭接點 313"/>
          <p:cNvCxnSpPr/>
          <p:nvPr/>
        </p:nvCxnSpPr>
        <p:spPr bwMode="auto">
          <a:xfrm>
            <a:off x="5710137" y="3660390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15" name="直線單箭頭接點 314"/>
          <p:cNvCxnSpPr/>
          <p:nvPr/>
        </p:nvCxnSpPr>
        <p:spPr bwMode="auto">
          <a:xfrm>
            <a:off x="5710137" y="3394823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16" name="文字方塊 315"/>
          <p:cNvSpPr txBox="1"/>
          <p:nvPr/>
        </p:nvSpPr>
        <p:spPr>
          <a:xfrm>
            <a:off x="5870562" y="3399645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34.6%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17" name="文字方塊 316"/>
          <p:cNvSpPr txBox="1"/>
          <p:nvPr/>
        </p:nvSpPr>
        <p:spPr>
          <a:xfrm>
            <a:off x="5872390" y="3666167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26.5%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18" name="直線單箭頭接點 317"/>
          <p:cNvCxnSpPr/>
          <p:nvPr/>
        </p:nvCxnSpPr>
        <p:spPr bwMode="auto">
          <a:xfrm>
            <a:off x="5727161" y="4330681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19" name="直線單箭頭接點 318"/>
          <p:cNvCxnSpPr/>
          <p:nvPr/>
        </p:nvCxnSpPr>
        <p:spPr bwMode="auto">
          <a:xfrm>
            <a:off x="5727161" y="4065114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20" name="文字方塊 319"/>
          <p:cNvSpPr txBox="1"/>
          <p:nvPr/>
        </p:nvSpPr>
        <p:spPr>
          <a:xfrm>
            <a:off x="5887586" y="4069936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19.8%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21" name="文字方塊 320"/>
          <p:cNvSpPr txBox="1"/>
          <p:nvPr/>
        </p:nvSpPr>
        <p:spPr>
          <a:xfrm>
            <a:off x="5889414" y="433645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15.2%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22" name="直線單箭頭接點 321"/>
          <p:cNvCxnSpPr/>
          <p:nvPr/>
        </p:nvCxnSpPr>
        <p:spPr bwMode="auto">
          <a:xfrm>
            <a:off x="5723857" y="5015023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23" name="直線單箭頭接點 322"/>
          <p:cNvCxnSpPr/>
          <p:nvPr/>
        </p:nvCxnSpPr>
        <p:spPr bwMode="auto">
          <a:xfrm>
            <a:off x="5723857" y="4749456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24" name="文字方塊 323"/>
          <p:cNvSpPr txBox="1"/>
          <p:nvPr/>
        </p:nvSpPr>
        <p:spPr>
          <a:xfrm>
            <a:off x="5884282" y="475427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5.8%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29" name="文字方塊 328"/>
          <p:cNvSpPr txBox="1"/>
          <p:nvPr/>
        </p:nvSpPr>
        <p:spPr>
          <a:xfrm>
            <a:off x="5886110" y="5020800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30" name="直線單箭頭接點 329"/>
          <p:cNvCxnSpPr/>
          <p:nvPr/>
        </p:nvCxnSpPr>
        <p:spPr bwMode="auto">
          <a:xfrm>
            <a:off x="5720553" y="5714409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31" name="直線單箭頭接點 330"/>
          <p:cNvCxnSpPr/>
          <p:nvPr/>
        </p:nvCxnSpPr>
        <p:spPr bwMode="auto">
          <a:xfrm>
            <a:off x="5720553" y="5448842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32" name="文字方塊 331"/>
          <p:cNvSpPr txBox="1"/>
          <p:nvPr/>
        </p:nvSpPr>
        <p:spPr>
          <a:xfrm>
            <a:off x="5880978" y="5453664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33" name="文字方塊 332"/>
          <p:cNvSpPr txBox="1"/>
          <p:nvPr/>
        </p:nvSpPr>
        <p:spPr>
          <a:xfrm>
            <a:off x="5882806" y="5720186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34" name="直線單箭頭接點 333"/>
          <p:cNvCxnSpPr/>
          <p:nvPr/>
        </p:nvCxnSpPr>
        <p:spPr bwMode="auto">
          <a:xfrm>
            <a:off x="3911398" y="3663561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35" name="直線單箭頭接點 334"/>
          <p:cNvCxnSpPr/>
          <p:nvPr/>
        </p:nvCxnSpPr>
        <p:spPr bwMode="auto">
          <a:xfrm>
            <a:off x="3911398" y="3397994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36" name="文字方塊 335"/>
          <p:cNvSpPr txBox="1"/>
          <p:nvPr/>
        </p:nvSpPr>
        <p:spPr>
          <a:xfrm>
            <a:off x="4071823" y="3402816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31.8%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37" name="文字方塊 336"/>
          <p:cNvSpPr txBox="1"/>
          <p:nvPr/>
        </p:nvSpPr>
        <p:spPr>
          <a:xfrm>
            <a:off x="4073651" y="366933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26.5%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38" name="直線單箭頭接點 337"/>
          <p:cNvCxnSpPr/>
          <p:nvPr/>
        </p:nvCxnSpPr>
        <p:spPr bwMode="auto">
          <a:xfrm>
            <a:off x="3928422" y="4333852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39" name="直線單箭頭接點 338"/>
          <p:cNvCxnSpPr/>
          <p:nvPr/>
        </p:nvCxnSpPr>
        <p:spPr bwMode="auto">
          <a:xfrm>
            <a:off x="3928422" y="4068285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40" name="文字方塊 339"/>
          <p:cNvSpPr txBox="1"/>
          <p:nvPr/>
        </p:nvSpPr>
        <p:spPr>
          <a:xfrm>
            <a:off x="4088847" y="4073107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18.1%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41" name="文字方塊 340"/>
          <p:cNvSpPr txBox="1"/>
          <p:nvPr/>
        </p:nvSpPr>
        <p:spPr>
          <a:xfrm>
            <a:off x="4090675" y="4339629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15.2%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42" name="直線單箭頭接點 341"/>
          <p:cNvCxnSpPr/>
          <p:nvPr/>
        </p:nvCxnSpPr>
        <p:spPr bwMode="auto">
          <a:xfrm>
            <a:off x="3925118" y="5018194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43" name="直線單箭頭接點 342"/>
          <p:cNvCxnSpPr/>
          <p:nvPr/>
        </p:nvCxnSpPr>
        <p:spPr bwMode="auto">
          <a:xfrm>
            <a:off x="3925118" y="4752627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44" name="文字方塊 343"/>
          <p:cNvSpPr txBox="1"/>
          <p:nvPr/>
        </p:nvSpPr>
        <p:spPr>
          <a:xfrm>
            <a:off x="4085543" y="4757449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45" name="文字方塊 344"/>
          <p:cNvSpPr txBox="1"/>
          <p:nvPr/>
        </p:nvSpPr>
        <p:spPr>
          <a:xfrm>
            <a:off x="4087371" y="5023971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46" name="直線單箭頭接點 345"/>
          <p:cNvCxnSpPr/>
          <p:nvPr/>
        </p:nvCxnSpPr>
        <p:spPr bwMode="auto">
          <a:xfrm>
            <a:off x="3921814" y="5717580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47" name="直線單箭頭接點 346"/>
          <p:cNvCxnSpPr/>
          <p:nvPr/>
        </p:nvCxnSpPr>
        <p:spPr bwMode="auto">
          <a:xfrm>
            <a:off x="3921814" y="5452013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48" name="文字方塊 347"/>
          <p:cNvSpPr txBox="1"/>
          <p:nvPr/>
        </p:nvSpPr>
        <p:spPr>
          <a:xfrm>
            <a:off x="4082239" y="5456835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49" name="文字方塊 348"/>
          <p:cNvSpPr txBox="1"/>
          <p:nvPr/>
        </p:nvSpPr>
        <p:spPr>
          <a:xfrm>
            <a:off x="4084067" y="5723357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50" name="直線單箭頭接點 349"/>
          <p:cNvCxnSpPr/>
          <p:nvPr/>
        </p:nvCxnSpPr>
        <p:spPr bwMode="auto">
          <a:xfrm>
            <a:off x="7542874" y="3660754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51" name="直線單箭頭接點 350"/>
          <p:cNvCxnSpPr/>
          <p:nvPr/>
        </p:nvCxnSpPr>
        <p:spPr bwMode="auto">
          <a:xfrm>
            <a:off x="7542874" y="3395187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52" name="文字方塊 351"/>
          <p:cNvSpPr txBox="1"/>
          <p:nvPr/>
        </p:nvSpPr>
        <p:spPr>
          <a:xfrm>
            <a:off x="7703299" y="3400009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22.8%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3" name="文字方塊 352"/>
          <p:cNvSpPr txBox="1"/>
          <p:nvPr/>
        </p:nvSpPr>
        <p:spPr>
          <a:xfrm>
            <a:off x="7705127" y="3666531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26.5%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54" name="直線單箭頭接點 353"/>
          <p:cNvCxnSpPr/>
          <p:nvPr/>
        </p:nvCxnSpPr>
        <p:spPr bwMode="auto">
          <a:xfrm>
            <a:off x="7559898" y="4331045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55" name="直線單箭頭接點 354"/>
          <p:cNvCxnSpPr/>
          <p:nvPr/>
        </p:nvCxnSpPr>
        <p:spPr bwMode="auto">
          <a:xfrm>
            <a:off x="7559898" y="4065478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56" name="文字方塊 355"/>
          <p:cNvSpPr txBox="1"/>
          <p:nvPr/>
        </p:nvSpPr>
        <p:spPr>
          <a:xfrm>
            <a:off x="7720323" y="4070300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11.6%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7" name="文字方塊 356"/>
          <p:cNvSpPr txBox="1"/>
          <p:nvPr/>
        </p:nvSpPr>
        <p:spPr>
          <a:xfrm>
            <a:off x="7722151" y="4336822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15.2%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58" name="直線單箭頭接點 357"/>
          <p:cNvCxnSpPr/>
          <p:nvPr/>
        </p:nvCxnSpPr>
        <p:spPr bwMode="auto">
          <a:xfrm>
            <a:off x="7556594" y="5015387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59" name="直線單箭頭接點 358"/>
          <p:cNvCxnSpPr/>
          <p:nvPr/>
        </p:nvCxnSpPr>
        <p:spPr bwMode="auto">
          <a:xfrm>
            <a:off x="7556594" y="4757771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60" name="文字方塊 359"/>
          <p:cNvSpPr txBox="1"/>
          <p:nvPr/>
        </p:nvSpPr>
        <p:spPr>
          <a:xfrm>
            <a:off x="7717019" y="4754642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3.2%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61" name="文字方塊 360"/>
          <p:cNvSpPr txBox="1"/>
          <p:nvPr/>
        </p:nvSpPr>
        <p:spPr>
          <a:xfrm>
            <a:off x="7718847" y="5021164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4.4%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62" name="直線單箭頭接點 361"/>
          <p:cNvCxnSpPr/>
          <p:nvPr/>
        </p:nvCxnSpPr>
        <p:spPr bwMode="auto">
          <a:xfrm>
            <a:off x="7553290" y="5714773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cxnSp>
        <p:nvCxnSpPr>
          <p:cNvPr id="363" name="直線單箭頭接點 362"/>
          <p:cNvCxnSpPr/>
          <p:nvPr/>
        </p:nvCxnSpPr>
        <p:spPr bwMode="auto">
          <a:xfrm>
            <a:off x="7553290" y="5449206"/>
            <a:ext cx="720000" cy="0"/>
          </a:xfrm>
          <a:prstGeom prst="straightConnector1">
            <a:avLst/>
          </a:prstGeom>
          <a:noFill/>
          <a:ln w="15875" cap="flat" cmpd="sng" algn="ctr">
            <a:solidFill>
              <a:srgbClr val="FFC000"/>
            </a:solidFill>
            <a:prstDash val="sysDash"/>
            <a:round/>
            <a:headEnd type="none" w="med" len="med"/>
            <a:tailEnd type="oval" w="sm" len="sm"/>
          </a:ln>
          <a:effectLst/>
        </p:spPr>
      </p:cxnSp>
      <p:sp>
        <p:nvSpPr>
          <p:cNvPr id="365" name="文字方塊 364"/>
          <p:cNvSpPr txBox="1"/>
          <p:nvPr/>
        </p:nvSpPr>
        <p:spPr>
          <a:xfrm>
            <a:off x="7715543" y="5720550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66" name="文字方塊 365"/>
          <p:cNvSpPr txBox="1"/>
          <p:nvPr/>
        </p:nvSpPr>
        <p:spPr>
          <a:xfrm>
            <a:off x="7713715" y="5454028"/>
            <a:ext cx="56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0.3%</a:t>
            </a:r>
            <a:endParaRPr lang="zh-TW" altLang="en-US" sz="900" b="1" dirty="0">
              <a:solidFill>
                <a:srgbClr val="C00000"/>
              </a:solidFill>
              <a:effectLst>
                <a:glow rad="1270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69053" y="2415272"/>
            <a:ext cx="1409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TW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分↑客戶數</a:t>
            </a:r>
            <a:r>
              <a:rPr lang="zh-TW" altLang="en-US" sz="9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需求率</a:t>
            </a:r>
            <a:r>
              <a:rPr lang="en-US" altLang="zh-TW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9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200000"/>
              </a:lnSpc>
            </a:pPr>
            <a:r>
              <a:rPr lang="en-US" altLang="zh-TW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↑需求覆蓋率：</a:t>
            </a:r>
            <a:endParaRPr lang="en-US" altLang="zh-TW" sz="1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投影片編號版面配置區 3"/>
          <p:cNvSpPr txBox="1">
            <a:spLocks/>
          </p:cNvSpPr>
          <p:nvPr/>
        </p:nvSpPr>
        <p:spPr>
          <a:xfrm>
            <a:off x="9345488" y="6381330"/>
            <a:ext cx="488504" cy="36512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>
                <a:solidFill>
                  <a:schemeClr val="bg1"/>
                </a:solidFill>
              </a:rPr>
              <a:pPr/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 bwMode="auto">
          <a:xfrm>
            <a:off x="-727710" y="2662060"/>
            <a:ext cx="468000" cy="234000"/>
          </a:xfrm>
          <a:custGeom>
            <a:avLst/>
            <a:gdLst/>
            <a:ahLst/>
            <a:cxnLst/>
            <a:rect l="l" t="t" r="r" b="b"/>
            <a:pathLst>
              <a:path w="468000" h="234000">
                <a:moveTo>
                  <a:pt x="0" y="0"/>
                </a:moveTo>
                <a:lnTo>
                  <a:pt x="468000" y="0"/>
                </a:lnTo>
                <a:cubicBezTo>
                  <a:pt x="468000" y="129235"/>
                  <a:pt x="363235" y="234000"/>
                  <a:pt x="234000" y="234000"/>
                </a:cubicBezTo>
                <a:cubicBezTo>
                  <a:pt x="104765" y="234000"/>
                  <a:pt x="0" y="1292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225" name="橢圓 1"/>
          <p:cNvSpPr/>
          <p:nvPr/>
        </p:nvSpPr>
        <p:spPr bwMode="auto">
          <a:xfrm rot="10800000">
            <a:off x="-727710" y="2428060"/>
            <a:ext cx="468000" cy="234000"/>
          </a:xfrm>
          <a:custGeom>
            <a:avLst/>
            <a:gdLst/>
            <a:ahLst/>
            <a:cxnLst/>
            <a:rect l="l" t="t" r="r" b="b"/>
            <a:pathLst>
              <a:path w="468000" h="234000">
                <a:moveTo>
                  <a:pt x="0" y="0"/>
                </a:moveTo>
                <a:lnTo>
                  <a:pt x="468000" y="0"/>
                </a:lnTo>
                <a:cubicBezTo>
                  <a:pt x="468000" y="129235"/>
                  <a:pt x="363235" y="234000"/>
                  <a:pt x="234000" y="234000"/>
                </a:cubicBezTo>
                <a:cubicBezTo>
                  <a:pt x="104765" y="234000"/>
                  <a:pt x="0" y="12923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8" name="流程圖: 接點 7"/>
          <p:cNvSpPr/>
          <p:nvPr/>
        </p:nvSpPr>
        <p:spPr bwMode="auto">
          <a:xfrm>
            <a:off x="-547711" y="2612632"/>
            <a:ext cx="108000" cy="1080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89000" rtl="0" eaLnBrk="1" fontAlgn="base" latinLnBrk="0" hangingPunct="1"/>
            <a:endParaRPr kumimoji="0" lang="zh-TW" altLang="en-US" sz="1400" b="0" i="0" u="none" strike="noStrike" cap="none" normalizeH="0" baseline="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477222" y="2487564"/>
            <a:ext cx="541091" cy="571546"/>
            <a:chOff x="1374176" y="2432479"/>
            <a:chExt cx="541091" cy="571546"/>
          </a:xfrm>
        </p:grpSpPr>
        <p:sp>
          <p:nvSpPr>
            <p:cNvPr id="227" name="橢圓 1"/>
            <p:cNvSpPr/>
            <p:nvPr/>
          </p:nvSpPr>
          <p:spPr bwMode="auto">
            <a:xfrm>
              <a:off x="1374176" y="2716025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468000" h="234000">
                  <a:moveTo>
                    <a:pt x="0" y="0"/>
                  </a:moveTo>
                  <a:lnTo>
                    <a:pt x="468000" y="0"/>
                  </a:lnTo>
                  <a:cubicBezTo>
                    <a:pt x="468000" y="129235"/>
                    <a:pt x="363235" y="234000"/>
                    <a:pt x="234000" y="234000"/>
                  </a:cubicBezTo>
                  <a:cubicBezTo>
                    <a:pt x="104765" y="234000"/>
                    <a:pt x="0" y="1292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en-US" altLang="zh-TW" sz="1000" b="1" i="0" u="none" strike="noStrike" cap="none" normalizeH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88.2%</a:t>
              </a:r>
              <a:endParaRPr kumimoji="0" lang="zh-TW" altLang="en-US" sz="10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流程圖: 接點 9"/>
            <p:cNvSpPr/>
            <p:nvPr/>
          </p:nvSpPr>
          <p:spPr bwMode="auto">
            <a:xfrm>
              <a:off x="1374176" y="2432479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536631" h="253290">
                  <a:moveTo>
                    <a:pt x="268315" y="0"/>
                  </a:moveTo>
                  <a:cubicBezTo>
                    <a:pt x="411796" y="0"/>
                    <a:pt x="529137" y="111918"/>
                    <a:pt x="536631" y="253290"/>
                  </a:cubicBezTo>
                  <a:lnTo>
                    <a:pt x="0" y="253290"/>
                  </a:lnTo>
                  <a:cubicBezTo>
                    <a:pt x="7493" y="111918"/>
                    <a:pt x="124834" y="0"/>
                    <a:pt x="26831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endParaRPr kumimoji="0" lang="en-US" altLang="zh-TW" sz="2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kumimoji="0" lang="en-US" altLang="zh-TW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113</a:t>
              </a:r>
              <a:r>
                <a:rPr kumimoji="0" lang="zh-TW" altLang="en-US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</a:t>
              </a:r>
              <a:endParaRPr kumimoji="0" lang="en-US" altLang="zh-TW" sz="10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6.5%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2" name="群組 241"/>
          <p:cNvGrpSpPr/>
          <p:nvPr/>
        </p:nvGrpSpPr>
        <p:grpSpPr>
          <a:xfrm>
            <a:off x="2644391" y="2482860"/>
            <a:ext cx="541091" cy="571546"/>
            <a:chOff x="1374176" y="2432479"/>
            <a:chExt cx="541091" cy="571546"/>
          </a:xfrm>
        </p:grpSpPr>
        <p:sp>
          <p:nvSpPr>
            <p:cNvPr id="243" name="橢圓 1"/>
            <p:cNvSpPr/>
            <p:nvPr/>
          </p:nvSpPr>
          <p:spPr bwMode="auto">
            <a:xfrm>
              <a:off x="1374176" y="2716025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468000" h="234000">
                  <a:moveTo>
                    <a:pt x="0" y="0"/>
                  </a:moveTo>
                  <a:lnTo>
                    <a:pt x="468000" y="0"/>
                  </a:lnTo>
                  <a:cubicBezTo>
                    <a:pt x="468000" y="129235"/>
                    <a:pt x="363235" y="234000"/>
                    <a:pt x="234000" y="234000"/>
                  </a:cubicBezTo>
                  <a:cubicBezTo>
                    <a:pt x="104765" y="234000"/>
                    <a:pt x="0" y="1292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en-US" altLang="zh-TW" sz="1000" b="1" i="0" u="none" strike="noStrike" cap="none" normalizeH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85.2%</a:t>
              </a:r>
              <a:endParaRPr kumimoji="0" lang="zh-TW" altLang="en-US" sz="10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6" name="流程圖: 接點 9"/>
            <p:cNvSpPr/>
            <p:nvPr/>
          </p:nvSpPr>
          <p:spPr bwMode="auto">
            <a:xfrm>
              <a:off x="1374176" y="2432479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536631" h="253290">
                  <a:moveTo>
                    <a:pt x="268315" y="0"/>
                  </a:moveTo>
                  <a:cubicBezTo>
                    <a:pt x="411796" y="0"/>
                    <a:pt x="529137" y="111918"/>
                    <a:pt x="536631" y="253290"/>
                  </a:cubicBezTo>
                  <a:lnTo>
                    <a:pt x="0" y="253290"/>
                  </a:lnTo>
                  <a:cubicBezTo>
                    <a:pt x="7493" y="111918"/>
                    <a:pt x="124834" y="0"/>
                    <a:pt x="268315" y="0"/>
                  </a:cubicBezTo>
                  <a:close/>
                </a:path>
              </a:pathLst>
            </a:custGeom>
            <a:solidFill>
              <a:srgbClr val="009999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endParaRPr lang="en-US" altLang="zh-TW" sz="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1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89</a:t>
              </a:r>
              <a:r>
                <a:rPr kumimoji="0" lang="zh-TW" altLang="en-US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</a:t>
              </a:r>
              <a:endParaRPr kumimoji="0" lang="en-US" altLang="zh-TW" sz="10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8.0%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7" name="群組 246"/>
          <p:cNvGrpSpPr/>
          <p:nvPr/>
        </p:nvGrpSpPr>
        <p:grpSpPr>
          <a:xfrm>
            <a:off x="4463100" y="2484313"/>
            <a:ext cx="541091" cy="571546"/>
            <a:chOff x="1374176" y="2432479"/>
            <a:chExt cx="541091" cy="571546"/>
          </a:xfrm>
        </p:grpSpPr>
        <p:sp>
          <p:nvSpPr>
            <p:cNvPr id="248" name="橢圓 1"/>
            <p:cNvSpPr/>
            <p:nvPr/>
          </p:nvSpPr>
          <p:spPr bwMode="auto">
            <a:xfrm>
              <a:off x="1374176" y="2716025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468000" h="234000">
                  <a:moveTo>
                    <a:pt x="0" y="0"/>
                  </a:moveTo>
                  <a:lnTo>
                    <a:pt x="468000" y="0"/>
                  </a:lnTo>
                  <a:cubicBezTo>
                    <a:pt x="468000" y="129235"/>
                    <a:pt x="363235" y="234000"/>
                    <a:pt x="234000" y="234000"/>
                  </a:cubicBezTo>
                  <a:cubicBezTo>
                    <a:pt x="104765" y="234000"/>
                    <a:pt x="0" y="1292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en-US" altLang="zh-TW" sz="1000" b="1" i="0" u="none" strike="noStrike" cap="none" normalizeH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85.3%</a:t>
              </a:r>
              <a:endParaRPr kumimoji="0" lang="zh-TW" altLang="en-US" sz="10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9" name="流程圖: 接點 9"/>
            <p:cNvSpPr/>
            <p:nvPr/>
          </p:nvSpPr>
          <p:spPr bwMode="auto">
            <a:xfrm>
              <a:off x="1374176" y="2432479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536631" h="253290">
                  <a:moveTo>
                    <a:pt x="268315" y="0"/>
                  </a:moveTo>
                  <a:cubicBezTo>
                    <a:pt x="411796" y="0"/>
                    <a:pt x="529137" y="111918"/>
                    <a:pt x="536631" y="253290"/>
                  </a:cubicBezTo>
                  <a:lnTo>
                    <a:pt x="0" y="253290"/>
                  </a:lnTo>
                  <a:cubicBezTo>
                    <a:pt x="7493" y="111918"/>
                    <a:pt x="124834" y="0"/>
                    <a:pt x="26831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endParaRPr lang="en-US" altLang="zh-TW" sz="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1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kumimoji="0" lang="zh-TW" altLang="en-US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</a:t>
              </a:r>
              <a:endParaRPr kumimoji="0" lang="en-US" altLang="zh-TW" sz="10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7.9%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6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2" name="群組 251"/>
          <p:cNvGrpSpPr/>
          <p:nvPr/>
        </p:nvGrpSpPr>
        <p:grpSpPr>
          <a:xfrm>
            <a:off x="6263315" y="2483011"/>
            <a:ext cx="541091" cy="571546"/>
            <a:chOff x="1374176" y="2432479"/>
            <a:chExt cx="541091" cy="571546"/>
          </a:xfrm>
        </p:grpSpPr>
        <p:sp>
          <p:nvSpPr>
            <p:cNvPr id="253" name="橢圓 1"/>
            <p:cNvSpPr/>
            <p:nvPr/>
          </p:nvSpPr>
          <p:spPr bwMode="auto">
            <a:xfrm>
              <a:off x="1374176" y="2716025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468000" h="234000">
                  <a:moveTo>
                    <a:pt x="0" y="0"/>
                  </a:moveTo>
                  <a:lnTo>
                    <a:pt x="468000" y="0"/>
                  </a:lnTo>
                  <a:cubicBezTo>
                    <a:pt x="468000" y="129235"/>
                    <a:pt x="363235" y="234000"/>
                    <a:pt x="234000" y="234000"/>
                  </a:cubicBezTo>
                  <a:cubicBezTo>
                    <a:pt x="104765" y="234000"/>
                    <a:pt x="0" y="1292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kumimoji="0" lang="en-US" altLang="zh-TW" sz="1000" b="1" i="0" u="none" strike="noStrike" cap="none" normalizeH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87.1%</a:t>
              </a:r>
              <a:endParaRPr kumimoji="0" lang="zh-TW" altLang="en-US" sz="10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流程圖: 接點 9"/>
            <p:cNvSpPr/>
            <p:nvPr/>
          </p:nvSpPr>
          <p:spPr bwMode="auto">
            <a:xfrm>
              <a:off x="1374176" y="2432479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536631" h="253290">
                  <a:moveTo>
                    <a:pt x="268315" y="0"/>
                  </a:moveTo>
                  <a:cubicBezTo>
                    <a:pt x="411796" y="0"/>
                    <a:pt x="529137" y="111918"/>
                    <a:pt x="536631" y="253290"/>
                  </a:cubicBezTo>
                  <a:lnTo>
                    <a:pt x="0" y="253290"/>
                  </a:lnTo>
                  <a:cubicBezTo>
                    <a:pt x="7493" y="111918"/>
                    <a:pt x="124834" y="0"/>
                    <a:pt x="268315" y="0"/>
                  </a:cubicBez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endParaRPr lang="en-US" altLang="zh-TW" sz="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1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85</a:t>
              </a:r>
              <a:r>
                <a:rPr kumimoji="0" lang="zh-TW" altLang="en-US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</a:t>
              </a:r>
              <a:endParaRPr kumimoji="0" lang="en-US" altLang="zh-TW" sz="10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889000"/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8.5%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5" name="群組 254"/>
          <p:cNvGrpSpPr/>
          <p:nvPr/>
        </p:nvGrpSpPr>
        <p:grpSpPr>
          <a:xfrm>
            <a:off x="8079465" y="2480752"/>
            <a:ext cx="541091" cy="571546"/>
            <a:chOff x="1374176" y="2432479"/>
            <a:chExt cx="541091" cy="571546"/>
          </a:xfrm>
        </p:grpSpPr>
        <p:sp>
          <p:nvSpPr>
            <p:cNvPr id="260" name="橢圓 1"/>
            <p:cNvSpPr/>
            <p:nvPr/>
          </p:nvSpPr>
          <p:spPr bwMode="auto">
            <a:xfrm>
              <a:off x="1374176" y="2716025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468000" h="234000">
                  <a:moveTo>
                    <a:pt x="0" y="0"/>
                  </a:moveTo>
                  <a:lnTo>
                    <a:pt x="468000" y="0"/>
                  </a:lnTo>
                  <a:cubicBezTo>
                    <a:pt x="468000" y="129235"/>
                    <a:pt x="363235" y="234000"/>
                    <a:pt x="234000" y="234000"/>
                  </a:cubicBezTo>
                  <a:cubicBezTo>
                    <a:pt x="104765" y="234000"/>
                    <a:pt x="0" y="1292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kumimoji="0" lang="en-US" altLang="zh-TW" sz="1000" b="1" i="0" u="none" strike="noStrike" cap="none" normalizeH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.4%</a:t>
              </a:r>
              <a:endParaRPr kumimoji="0" lang="zh-TW" altLang="en-US" sz="1000" b="1" i="0" u="none" strike="noStrike" cap="none" normalizeH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1" name="流程圖: 接點 9"/>
            <p:cNvSpPr/>
            <p:nvPr/>
          </p:nvSpPr>
          <p:spPr bwMode="auto">
            <a:xfrm>
              <a:off x="1374176" y="2432479"/>
              <a:ext cx="541091" cy="288000"/>
            </a:xfrm>
            <a:custGeom>
              <a:avLst/>
              <a:gdLst/>
              <a:ahLst/>
              <a:cxnLst/>
              <a:rect l="l" t="t" r="r" b="b"/>
              <a:pathLst>
                <a:path w="536631" h="253290">
                  <a:moveTo>
                    <a:pt x="268315" y="0"/>
                  </a:moveTo>
                  <a:cubicBezTo>
                    <a:pt x="411796" y="0"/>
                    <a:pt x="529137" y="111918"/>
                    <a:pt x="536631" y="253290"/>
                  </a:cubicBezTo>
                  <a:lnTo>
                    <a:pt x="0" y="253290"/>
                  </a:lnTo>
                  <a:cubicBezTo>
                    <a:pt x="7493" y="111918"/>
                    <a:pt x="124834" y="0"/>
                    <a:pt x="268315" y="0"/>
                  </a:cubicBezTo>
                  <a:close/>
                </a:path>
              </a:pathLst>
            </a:custGeom>
            <a:solidFill>
              <a:srgbClr val="FF6600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889000" rtl="0" eaLnBrk="1" fontAlgn="base" latinLnBrk="0" hangingPunct="1"/>
              <a:endParaRPr lang="en-US" altLang="zh-TW" sz="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889000" rtl="0" eaLnBrk="1" fontAlgn="base" latinLnBrk="0" hangingPunct="1"/>
              <a:r>
                <a:rPr lang="en-US" altLang="zh-TW" sz="1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129</a:t>
              </a:r>
              <a:r>
                <a:rPr kumimoji="0" lang="zh-TW" altLang="en-US" sz="10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</a:t>
              </a:r>
              <a:endParaRPr kumimoji="0" lang="en-US" altLang="zh-TW" sz="1000" b="1" i="0" u="none" strike="noStrike" cap="none" normalizeH="0" baseline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889000"/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5.8%</a:t>
              </a:r>
              <a:r>
                <a:rPr lang="zh-TW" altLang="en-US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8521175" y="2378152"/>
            <a:ext cx="1023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zh-TW" altLang="en-US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↑</a:t>
            </a:r>
            <a:r>
              <a:rPr lang="zh-TW" altLang="en-US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2.2%</a:t>
            </a:r>
            <a:endParaRPr lang="en-US" altLang="zh-TW" sz="1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87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1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NAlxN9pkWJj03YnEz8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_rO9e_3cEqFNMpmlXwinQ"/>
</p:tagLst>
</file>

<file path=ppt/theme/theme1.xml><?xml version="1.0" encoding="utf-8"?>
<a:theme xmlns:a="http://schemas.openxmlformats.org/drawingml/2006/main" name="blank">
  <a:themeElements>
    <a:clrScheme name="Letter Blank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FFFFFF"/>
      </a:accent3>
      <a:accent4>
        <a:srgbClr val="000000"/>
      </a:accent4>
      <a:accent5>
        <a:srgbClr val="EEEEEE"/>
      </a:accent5>
      <a:accent6>
        <a:srgbClr val="AAC9B0"/>
      </a:accent6>
      <a:hlink>
        <a:srgbClr val="5BAD82"/>
      </a:hlink>
      <a:folHlink>
        <a:srgbClr val="8EC6A1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89000" rtl="0" eaLnBrk="1" fontAlgn="base" latinLnBrk="0" hangingPunct="1">
          <a:defRPr kumimoji="0" sz="1400" b="0" i="0" u="none" strike="noStrike" cap="none" normalizeH="0" baseline="0" dirty="0" smtClean="0">
            <a:solidFill>
              <a:schemeClr val="tx1"/>
            </a:solidFill>
            <a:effectLst/>
            <a:latin typeface="+mn-lt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ctr" defTabSz="8890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n-lt"/>
            <a:cs typeface="+mn-cs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Letter 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3">
        <a:dk1>
          <a:srgbClr val="000000"/>
        </a:dk1>
        <a:lt1>
          <a:srgbClr val="FFFFFF"/>
        </a:lt1>
        <a:dk2>
          <a:srgbClr val="345782"/>
        </a:dk2>
        <a:lt2>
          <a:srgbClr val="808080"/>
        </a:lt2>
        <a:accent1>
          <a:srgbClr val="E2E2E2"/>
        </a:accent1>
        <a:accent2>
          <a:srgbClr val="C5DCD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B2C7CA"/>
        </a:accent6>
        <a:hlink>
          <a:srgbClr val="5D8BA7"/>
        </a:hlink>
        <a:folHlink>
          <a:srgbClr val="9CBD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FC59CFA4602A49AC3BDAF1F5DD4AD1" ma:contentTypeVersion="7" ma:contentTypeDescription="Create a new document." ma:contentTypeScope="" ma:versionID="c65ba08bd50aaf5ec69a5d563d9d7160">
  <xsd:schema xmlns:xsd="http://www.w3.org/2001/XMLSchema" xmlns:p="http://schemas.microsoft.com/office/2006/metadata/properties" xmlns:ns2="614f71a7-1ffd-4a5b-b04c-721b42e4b93f" targetNamespace="http://schemas.microsoft.com/office/2006/metadata/properties" ma:root="true" ma:fieldsID="8a3eb56de8cb87a095342ef8a3972c2e" ns2:_="">
    <xsd:import namespace="614f71a7-1ffd-4a5b-b04c-721b42e4b93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Software" minOccurs="0"/>
                <xsd:element ref="ns2:Produ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14f71a7-1ffd-4a5b-b04c-721b42e4b93f" elementFormDefault="qualified">
    <xsd:import namespace="http://schemas.microsoft.com/office/2006/documentManagement/types"/>
    <xsd:element name="Description0" ma:index="8" nillable="true" ma:displayName="Description" ma:hidden="true" ma:internalName="Description0" ma:readOnly="false">
      <xsd:simpleType>
        <xsd:restriction base="dms:Note"/>
      </xsd:simpleType>
    </xsd:element>
    <xsd:element name="Software" ma:index="9" nillable="true" ma:displayName="Software" ma:hidden="true" ma:internalName="Software" ma:readOnly="false">
      <xsd:simpleType>
        <xsd:restriction base="dms:Text">
          <xsd:maxLength value="10"/>
        </xsd:restriction>
      </xsd:simpleType>
    </xsd:element>
    <xsd:element name="Product" ma:index="10" nillable="true" ma:displayName="Product" ma:hidden="true" ma:internalName="Product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xsi="http://www.w3.org/2001/XMLSchema-instance" xmlns:p="http://schemas.microsoft.com/office/2006/metadata/properties">
  <documentManagement>
    <Description0 xmlns="614f71a7-1ffd-4a5b-b04c-721b42e4b93f" xsi:nil="true"/>
    <Software xmlns="614f71a7-1ffd-4a5b-b04c-721b42e4b93f" xsi:nil="true"/>
    <Product xmlns="614f71a7-1ffd-4a5b-b04c-721b42e4b93f" xsi:nil="true"/>
  </documentManagement>
</p:properties>
</file>

<file path=customXml/itemProps1.xml><?xml version="1.0" encoding="utf-8"?>
<ds:datastoreItem xmlns:ds="http://schemas.openxmlformats.org/officeDocument/2006/customXml" ds:itemID="{46D49868-F72B-4C92-A9AD-DDB4759328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FFBFC6-7931-4C64-B4E0-D54B44BCD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f71a7-1ffd-4a5b-b04c-721b42e4b93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8D00EDC-9529-46D3-865F-ED9D69FE8672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14f71a7-1ffd-4a5b-b04c-721b42e4b9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4991</Words>
  <Application>Microsoft Office PowerPoint</Application>
  <PresentationFormat>A4 紙張 (210x297 公釐)</PresentationFormat>
  <Paragraphs>1952</Paragraphs>
  <Slides>18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blank</vt:lpstr>
      <vt:lpstr>think-cell Slide</vt:lpstr>
      <vt:lpstr>PowerPoint 簡報</vt:lpstr>
      <vt:lpstr>專案執行摘要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專案執行摘要</vt:lpstr>
      <vt:lpstr>呈請核示</vt:lpstr>
      <vt:lpstr>以上報告，呈請　同意新信貸分迭代</vt:lpstr>
      <vt:lpstr>模型研發結果：信貸風險變動分 ( 四張子卡 )</vt:lpstr>
      <vt:lpstr>模型研發結果：信貸需求分</vt:lpstr>
      <vt:lpstr>PowerPoint 簡報</vt:lpstr>
      <vt:lpstr>模型效益回測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2013-06-10T02:38:07Z</dcterms:created>
  <dcterms:modified xsi:type="dcterms:W3CDTF">2020-06-01T09:08:10Z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ChinaTrust</vt:lpwstr>
  </property>
  <property fmtid="{D5CDD505-2E9C-101B-9397-08002B2CF9AE}" pid="3" name="Template Name">
    <vt:lpwstr>A4</vt:lpwstr>
  </property>
  <property fmtid="{D5CDD505-2E9C-101B-9397-08002B2CF9AE}" pid="4" name="ContentTypeId">
    <vt:lpwstr>0x01010077FC59CFA4602A49AC3BDAF1F5DD4AD1</vt:lpwstr>
  </property>
  <property fmtid="{D5CDD505-2E9C-101B-9397-08002B2CF9AE}" pid="5" name="Order">
    <vt:r8>157600</vt:r8>
  </property>
</Properties>
</file>