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Lato Hairline" panose="020B0604020202020204" charset="0"/>
      <p:regular r:id="rId43"/>
      <p:bold r:id="rId44"/>
      <p:italic r:id="rId45"/>
      <p:boldItalic r:id="rId46"/>
    </p:embeddedFont>
    <p:embeddedFont>
      <p:font typeface="Lato Light" panose="020B0604020202020204" charset="0"/>
      <p:regular r:id="rId47"/>
      <p:bold r:id="rId48"/>
      <p:italic r:id="rId49"/>
      <p:boldItalic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Roboto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989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notes.com/lit/alice/summary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d69ea1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d69ea1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Zhiheng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3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fd69ea14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fd69ea14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21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4a9289b6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4a9289b6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6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d69ea14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d69ea14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2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4a9289b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4a9289b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572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14a9289b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14a9289b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11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fd69ea14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fd69ea14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48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480253b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480253b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9505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14a9289b6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14a9289b6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33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4a9289b6_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4a9289b6_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131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14a9289b6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14a9289b6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51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d69ea14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d69ea14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0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14a9289b6_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14a9289b6_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72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4a9289b6_6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4a9289b6_6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Valence Aware Dictionary and sEntiment Reasoner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919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14c62306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14c62306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511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4c8b31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4c8b31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959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14c8b3171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14c8b3171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476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fd69ea14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fd69ea14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75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fd69ea14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fd69ea14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 with Gephi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6927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d69ea148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d69ea148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d69ea148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fd69ea148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4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fd69ea148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fd69ea148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6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d69ea148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d69ea148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494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fd69ea14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fd69ea14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26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14c62306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14c62306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313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1480253b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1480253b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880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fd69ea14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fd69ea14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Junwei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4469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fd69ea14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fd69ea14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Junwei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8479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fd69ea1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fd69ea1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323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fd69ea14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fd69ea14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338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fd69ea14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fd69ea14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792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fd69ea14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fd69ea14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The Duchess approaches Alice and attempts to befriend her, but the Duchess makes Alice feel uneasy.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http://www.sparknotes.com/lit/alice/summary/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2268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14c8b31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14c8b31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55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4a9289b6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4a9289b6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7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d69ea14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d69ea14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6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d69ea1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d69ea1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20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480253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480253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3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d69ea14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d69ea14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24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d69ea14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d69ea14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02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3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4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tu.edu.sg/mscp/" TargetMode="External"/><Relationship Id="rId7" Type="http://schemas.openxmlformats.org/officeDocument/2006/relationships/hyperlink" Target="http://www.agathachristie.com/stories/the-mysterious-affair-at-styl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goodreads.com/book/show/994823.The_Circular_Staircase" TargetMode="External"/><Relationship Id="rId5" Type="http://schemas.openxmlformats.org/officeDocument/2006/relationships/hyperlink" Target="https://sherlockholmes22b.wordpress.com/sherlock-holmes-ebooks/a-study-in-scarlet/a-study-in-scarlet-free-online-text/" TargetMode="External"/><Relationship Id="rId4" Type="http://schemas.openxmlformats.org/officeDocument/2006/relationships/hyperlink" Target="http://www.science.edu.sg/aboutus/Pages/awardsachievements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world.co.uk/how-to/mac/coding-with-python-on-mac-3635912/" TargetMode="External"/><Relationship Id="rId7" Type="http://schemas.openxmlformats.org/officeDocument/2006/relationships/hyperlink" Target="https://www.researchgate.net/publication/288029178_Building_sustainable_communities_through_social_network_developmen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stanfordnlp" TargetMode="External"/><Relationship Id="rId5" Type="http://schemas.openxmlformats.org/officeDocument/2006/relationships/hyperlink" Target="https://www.tertiarycourses.com.sg/natural-language-processing-nlp-nltk.html" TargetMode="External"/><Relationship Id="rId4" Type="http://schemas.openxmlformats.org/officeDocument/2006/relationships/hyperlink" Target="https://seinecle.github.io/gephi-tutorials/generated-html/converting-a-network-with-dates-into-dynamic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courses/cs224n/2015/reports/14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1281545" y="1710390"/>
            <a:ext cx="8054700" cy="8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Visual Summarization of Stories</a:t>
            </a:r>
            <a:endParaRPr sz="4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 idx="4294967295"/>
          </p:nvPr>
        </p:nvSpPr>
        <p:spPr>
          <a:xfrm>
            <a:off x="1816350" y="2597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Agency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4294967295"/>
          </p:nvPr>
        </p:nvSpPr>
        <p:spPr>
          <a:xfrm>
            <a:off x="1050125" y="1117175"/>
            <a:ext cx="1831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Agents</a:t>
            </a:r>
            <a:endParaRPr sz="3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4294967295"/>
          </p:nvPr>
        </p:nvSpPr>
        <p:spPr>
          <a:xfrm>
            <a:off x="6390800" y="1117175"/>
            <a:ext cx="1831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Patients</a:t>
            </a:r>
            <a:endParaRPr sz="3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4294967295"/>
          </p:nvPr>
        </p:nvSpPr>
        <p:spPr>
          <a:xfrm rot="-724">
            <a:off x="540575" y="2271592"/>
            <a:ext cx="28506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Actively changing the story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Carries out actions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4294967295"/>
          </p:nvPr>
        </p:nvSpPr>
        <p:spPr>
          <a:xfrm rot="-312">
            <a:off x="5654599" y="2271611"/>
            <a:ext cx="3303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Passive and waits to be changed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Actions are acted upon them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4294967295"/>
          </p:nvPr>
        </p:nvSpPr>
        <p:spPr>
          <a:xfrm rot="943">
            <a:off x="872227" y="4139076"/>
            <a:ext cx="2187300" cy="627600"/>
          </a:xfrm>
          <a:prstGeom prst="rect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Noun + Verb</a:t>
            </a:r>
            <a:endParaRPr sz="1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4294967295"/>
          </p:nvPr>
        </p:nvSpPr>
        <p:spPr>
          <a:xfrm rot="943">
            <a:off x="6212902" y="4139076"/>
            <a:ext cx="2187300" cy="627600"/>
          </a:xfrm>
          <a:prstGeom prst="rect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Verb + Noun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body" idx="4294967295"/>
          </p:nvPr>
        </p:nvSpPr>
        <p:spPr>
          <a:xfrm>
            <a:off x="360400" y="412795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ABOVE: Graphs adapted from research paper, which are unweighted, and only determine polarity of sentiment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673225"/>
            <a:ext cx="4366125" cy="324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875" y="673219"/>
            <a:ext cx="4483801" cy="321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1798050" y="1911900"/>
            <a:ext cx="55479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Solution Design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/>
        </p:nvSpPr>
        <p:spPr>
          <a:xfrm>
            <a:off x="1003400" y="7819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Sherlock</a:t>
            </a:r>
            <a:endParaRPr sz="3000"/>
          </a:p>
        </p:txBody>
      </p:sp>
      <p:cxnSp>
        <p:nvCxnSpPr>
          <p:cNvPr id="214" name="Google Shape;214;p39"/>
          <p:cNvCxnSpPr>
            <a:stCxn id="213" idx="3"/>
            <a:endCxn id="215" idx="1"/>
          </p:cNvCxnSpPr>
          <p:nvPr/>
        </p:nvCxnSpPr>
        <p:spPr>
          <a:xfrm>
            <a:off x="3647000" y="1195625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9"/>
          <p:cNvSpPr txBox="1"/>
          <p:nvPr/>
        </p:nvSpPr>
        <p:spPr>
          <a:xfrm>
            <a:off x="5496975" y="7819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Proper Noun</a:t>
            </a:r>
            <a:endParaRPr sz="3000"/>
          </a:p>
        </p:txBody>
      </p:sp>
      <p:sp>
        <p:nvSpPr>
          <p:cNvPr id="216" name="Google Shape;216;p39"/>
          <p:cNvSpPr txBox="1"/>
          <p:nvPr/>
        </p:nvSpPr>
        <p:spPr>
          <a:xfrm>
            <a:off x="1003463" y="17671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Holmes</a:t>
            </a:r>
            <a:endParaRPr sz="3000"/>
          </a:p>
        </p:txBody>
      </p:sp>
      <p:cxnSp>
        <p:nvCxnSpPr>
          <p:cNvPr id="217" name="Google Shape;217;p39"/>
          <p:cNvCxnSpPr>
            <a:stCxn id="216" idx="3"/>
            <a:endCxn id="218" idx="1"/>
          </p:cNvCxnSpPr>
          <p:nvPr/>
        </p:nvCxnSpPr>
        <p:spPr>
          <a:xfrm>
            <a:off x="3647063" y="2180825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39"/>
          <p:cNvSpPr txBox="1"/>
          <p:nvPr/>
        </p:nvSpPr>
        <p:spPr>
          <a:xfrm>
            <a:off x="5497038" y="17671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Proper Noun</a:t>
            </a:r>
            <a:endParaRPr sz="3000"/>
          </a:p>
        </p:txBody>
      </p:sp>
      <p:sp>
        <p:nvSpPr>
          <p:cNvPr id="219" name="Google Shape;219;p39"/>
          <p:cNvSpPr txBox="1"/>
          <p:nvPr/>
        </p:nvSpPr>
        <p:spPr>
          <a:xfrm>
            <a:off x="1003400" y="27958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went</a:t>
            </a:r>
            <a:endParaRPr sz="3000"/>
          </a:p>
        </p:txBody>
      </p:sp>
      <p:cxnSp>
        <p:nvCxnSpPr>
          <p:cNvPr id="220" name="Google Shape;220;p39"/>
          <p:cNvCxnSpPr>
            <a:stCxn id="219" idx="3"/>
            <a:endCxn id="221" idx="1"/>
          </p:cNvCxnSpPr>
          <p:nvPr/>
        </p:nvCxnSpPr>
        <p:spPr>
          <a:xfrm>
            <a:off x="3647000" y="3209525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9"/>
          <p:cNvSpPr txBox="1"/>
          <p:nvPr/>
        </p:nvSpPr>
        <p:spPr>
          <a:xfrm>
            <a:off x="5496975" y="27958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Verb</a:t>
            </a:r>
            <a:endParaRPr sz="3000"/>
          </a:p>
        </p:txBody>
      </p:sp>
      <p:sp>
        <p:nvSpPr>
          <p:cNvPr id="222" name="Google Shape;222;p39"/>
          <p:cNvSpPr txBox="1"/>
          <p:nvPr/>
        </p:nvSpPr>
        <p:spPr>
          <a:xfrm>
            <a:off x="354550" y="129975"/>
            <a:ext cx="46524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Light"/>
                <a:ea typeface="Lato Light"/>
                <a:cs typeface="Lato Light"/>
                <a:sym typeface="Lato Light"/>
              </a:rPr>
              <a:t>Word Tagging</a:t>
            </a: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1003538" y="38245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home</a:t>
            </a:r>
            <a:endParaRPr sz="3000"/>
          </a:p>
        </p:txBody>
      </p:sp>
      <p:cxnSp>
        <p:nvCxnSpPr>
          <p:cNvPr id="224" name="Google Shape;224;p39"/>
          <p:cNvCxnSpPr>
            <a:stCxn id="223" idx="3"/>
            <a:endCxn id="225" idx="1"/>
          </p:cNvCxnSpPr>
          <p:nvPr/>
        </p:nvCxnSpPr>
        <p:spPr>
          <a:xfrm>
            <a:off x="3647138" y="4238225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39"/>
          <p:cNvSpPr txBox="1"/>
          <p:nvPr/>
        </p:nvSpPr>
        <p:spPr>
          <a:xfrm>
            <a:off x="5497113" y="3824525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Noun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354550" y="129975"/>
            <a:ext cx="46524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Light"/>
                <a:ea typeface="Lato Light"/>
                <a:cs typeface="Lato Light"/>
                <a:sym typeface="Lato Light"/>
              </a:rPr>
              <a:t>Word Tagging</a:t>
            </a: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678941" y="1343550"/>
            <a:ext cx="32925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Sherlock Holmes</a:t>
            </a:r>
            <a:endParaRPr sz="3000"/>
          </a:p>
        </p:txBody>
      </p:sp>
      <p:cxnSp>
        <p:nvCxnSpPr>
          <p:cNvPr id="232" name="Google Shape;232;p40"/>
          <p:cNvCxnSpPr>
            <a:stCxn id="231" idx="3"/>
            <a:endCxn id="233" idx="1"/>
          </p:cNvCxnSpPr>
          <p:nvPr/>
        </p:nvCxnSpPr>
        <p:spPr>
          <a:xfrm>
            <a:off x="3971441" y="1757250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40"/>
          <p:cNvSpPr txBox="1"/>
          <p:nvPr/>
        </p:nvSpPr>
        <p:spPr>
          <a:xfrm>
            <a:off x="5821425" y="1343550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Proper Noun</a:t>
            </a:r>
            <a:endParaRPr sz="3000"/>
          </a:p>
        </p:txBody>
      </p:sp>
      <p:sp>
        <p:nvSpPr>
          <p:cNvPr id="234" name="Google Shape;234;p40"/>
          <p:cNvSpPr txBox="1"/>
          <p:nvPr/>
        </p:nvSpPr>
        <p:spPr>
          <a:xfrm>
            <a:off x="678888" y="2372250"/>
            <a:ext cx="32925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went</a:t>
            </a:r>
            <a:endParaRPr sz="3000"/>
          </a:p>
        </p:txBody>
      </p:sp>
      <p:cxnSp>
        <p:nvCxnSpPr>
          <p:cNvPr id="235" name="Google Shape;235;p40"/>
          <p:cNvCxnSpPr>
            <a:stCxn id="234" idx="3"/>
            <a:endCxn id="236" idx="1"/>
          </p:cNvCxnSpPr>
          <p:nvPr/>
        </p:nvCxnSpPr>
        <p:spPr>
          <a:xfrm>
            <a:off x="3971388" y="2785950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40"/>
          <p:cNvSpPr txBox="1"/>
          <p:nvPr/>
        </p:nvSpPr>
        <p:spPr>
          <a:xfrm>
            <a:off x="5821363" y="2372250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Verb</a:t>
            </a:r>
            <a:endParaRPr sz="3000"/>
          </a:p>
        </p:txBody>
      </p:sp>
      <p:sp>
        <p:nvSpPr>
          <p:cNvPr id="237" name="Google Shape;237;p40"/>
          <p:cNvSpPr txBox="1"/>
          <p:nvPr/>
        </p:nvSpPr>
        <p:spPr>
          <a:xfrm>
            <a:off x="679041" y="3400950"/>
            <a:ext cx="3292500" cy="82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home</a:t>
            </a:r>
            <a:endParaRPr sz="3000"/>
          </a:p>
        </p:txBody>
      </p:sp>
      <p:cxnSp>
        <p:nvCxnSpPr>
          <p:cNvPr id="238" name="Google Shape;238;p40"/>
          <p:cNvCxnSpPr>
            <a:stCxn id="237" idx="3"/>
            <a:endCxn id="239" idx="1"/>
          </p:cNvCxnSpPr>
          <p:nvPr/>
        </p:nvCxnSpPr>
        <p:spPr>
          <a:xfrm>
            <a:off x="3971541" y="3814650"/>
            <a:ext cx="1850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40"/>
          <p:cNvSpPr txBox="1"/>
          <p:nvPr/>
        </p:nvSpPr>
        <p:spPr>
          <a:xfrm>
            <a:off x="5821500" y="3400950"/>
            <a:ext cx="26436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Noun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94125" y="46668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Log-y Graph of frequency count of characters, after giving agents weight 3, patients weight 1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25" y="476700"/>
            <a:ext cx="5586800" cy="419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1"/>
          <p:cNvCxnSpPr/>
          <p:nvPr/>
        </p:nvCxnSpPr>
        <p:spPr>
          <a:xfrm flipH="1">
            <a:off x="2604225" y="1869150"/>
            <a:ext cx="738300" cy="24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3342525" y="1591650"/>
            <a:ext cx="3098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Sharp drop in frequency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 flipH="1">
            <a:off x="2244600" y="1240625"/>
            <a:ext cx="738300" cy="24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41"/>
          <p:cNvSpPr txBox="1">
            <a:spLocks noGrp="1"/>
          </p:cNvSpPr>
          <p:nvPr>
            <p:ph type="body" idx="1"/>
          </p:nvPr>
        </p:nvSpPr>
        <p:spPr>
          <a:xfrm>
            <a:off x="2982900" y="963125"/>
            <a:ext cx="3098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Main characters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" name="Google Shape;250;p41"/>
          <p:cNvCxnSpPr/>
          <p:nvPr/>
        </p:nvCxnSpPr>
        <p:spPr>
          <a:xfrm flipH="1">
            <a:off x="3514150" y="2388750"/>
            <a:ext cx="738300" cy="24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4083025" y="2038650"/>
            <a:ext cx="3098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Less important characters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000" i="0">
                <a:solidFill>
                  <a:srgbClr val="000000"/>
                </a:solidFill>
              </a:rPr>
              <a:t>Identification of key entities</a:t>
            </a:r>
            <a:endParaRPr sz="3000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387350" y="785025"/>
            <a:ext cx="19518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Holmes</a:t>
            </a:r>
            <a:endParaRPr sz="1800"/>
          </a:p>
        </p:txBody>
      </p:sp>
      <p:sp>
        <p:nvSpPr>
          <p:cNvPr id="258" name="Google Shape;258;p42"/>
          <p:cNvSpPr txBox="1"/>
          <p:nvPr/>
        </p:nvSpPr>
        <p:spPr>
          <a:xfrm>
            <a:off x="2441975" y="785025"/>
            <a:ext cx="19518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Mr Holmes</a:t>
            </a:r>
            <a:endParaRPr sz="1800"/>
          </a:p>
        </p:txBody>
      </p:sp>
      <p:sp>
        <p:nvSpPr>
          <p:cNvPr id="259" name="Google Shape;259;p42"/>
          <p:cNvSpPr txBox="1"/>
          <p:nvPr/>
        </p:nvSpPr>
        <p:spPr>
          <a:xfrm>
            <a:off x="4547850" y="785025"/>
            <a:ext cx="20634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Sherlock Holmes</a:t>
            </a:r>
            <a:endParaRPr sz="1800"/>
          </a:p>
        </p:txBody>
      </p:sp>
      <p:sp>
        <p:nvSpPr>
          <p:cNvPr id="260" name="Google Shape;260;p42"/>
          <p:cNvSpPr txBox="1"/>
          <p:nvPr/>
        </p:nvSpPr>
        <p:spPr>
          <a:xfrm>
            <a:off x="6804850" y="785025"/>
            <a:ext cx="19518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Sherlock</a:t>
            </a:r>
            <a:endParaRPr sz="1800"/>
          </a:p>
        </p:txBody>
      </p:sp>
      <p:cxnSp>
        <p:nvCxnSpPr>
          <p:cNvPr id="261" name="Google Shape;261;p42"/>
          <p:cNvCxnSpPr>
            <a:stCxn id="257" idx="2"/>
            <a:endCxn id="262" idx="0"/>
          </p:cNvCxnSpPr>
          <p:nvPr/>
        </p:nvCxnSpPr>
        <p:spPr>
          <a:xfrm>
            <a:off x="1363250" y="1375725"/>
            <a:ext cx="320880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42"/>
          <p:cNvSpPr txBox="1"/>
          <p:nvPr/>
        </p:nvSpPr>
        <p:spPr>
          <a:xfrm>
            <a:off x="2756257" y="2250850"/>
            <a:ext cx="3631500" cy="102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Sherlock Holmes</a:t>
            </a:r>
            <a:endParaRPr sz="3000"/>
          </a:p>
        </p:txBody>
      </p:sp>
      <p:cxnSp>
        <p:nvCxnSpPr>
          <p:cNvPr id="263" name="Google Shape;263;p42"/>
          <p:cNvCxnSpPr>
            <a:stCxn id="258" idx="2"/>
            <a:endCxn id="262" idx="0"/>
          </p:cNvCxnSpPr>
          <p:nvPr/>
        </p:nvCxnSpPr>
        <p:spPr>
          <a:xfrm>
            <a:off x="3417875" y="1375725"/>
            <a:ext cx="115410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42"/>
          <p:cNvCxnSpPr>
            <a:stCxn id="259" idx="2"/>
            <a:endCxn id="262" idx="0"/>
          </p:cNvCxnSpPr>
          <p:nvPr/>
        </p:nvCxnSpPr>
        <p:spPr>
          <a:xfrm flipH="1">
            <a:off x="4572150" y="1375725"/>
            <a:ext cx="100740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42"/>
          <p:cNvCxnSpPr>
            <a:stCxn id="260" idx="2"/>
            <a:endCxn id="262" idx="0"/>
          </p:cNvCxnSpPr>
          <p:nvPr/>
        </p:nvCxnSpPr>
        <p:spPr>
          <a:xfrm flipH="1">
            <a:off x="4571950" y="1375725"/>
            <a:ext cx="320880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42"/>
          <p:cNvSpPr txBox="1"/>
          <p:nvPr/>
        </p:nvSpPr>
        <p:spPr>
          <a:xfrm>
            <a:off x="1255925" y="4151375"/>
            <a:ext cx="19518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</a:t>
            </a:r>
            <a:endParaRPr sz="1800"/>
          </a:p>
        </p:txBody>
      </p:sp>
      <p:sp>
        <p:nvSpPr>
          <p:cNvPr id="267" name="Google Shape;267;p42"/>
          <p:cNvSpPr txBox="1"/>
          <p:nvPr/>
        </p:nvSpPr>
        <p:spPr>
          <a:xfrm>
            <a:off x="3596100" y="4151400"/>
            <a:ext cx="19518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Him</a:t>
            </a:r>
            <a:endParaRPr sz="1800"/>
          </a:p>
        </p:txBody>
      </p:sp>
      <p:cxnSp>
        <p:nvCxnSpPr>
          <p:cNvPr id="268" name="Google Shape;268;p42"/>
          <p:cNvCxnSpPr>
            <a:stCxn id="266" idx="0"/>
            <a:endCxn id="262" idx="2"/>
          </p:cNvCxnSpPr>
          <p:nvPr/>
        </p:nvCxnSpPr>
        <p:spPr>
          <a:xfrm rot="10800000" flipH="1">
            <a:off x="2231825" y="3276275"/>
            <a:ext cx="234030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42"/>
          <p:cNvCxnSpPr>
            <a:stCxn id="267" idx="0"/>
            <a:endCxn id="262" idx="2"/>
          </p:cNvCxnSpPr>
          <p:nvPr/>
        </p:nvCxnSpPr>
        <p:spPr>
          <a:xfrm rot="10800000">
            <a:off x="4572000" y="3276300"/>
            <a:ext cx="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42"/>
          <p:cNvSpPr txBox="1"/>
          <p:nvPr/>
        </p:nvSpPr>
        <p:spPr>
          <a:xfrm>
            <a:off x="5828950" y="4151350"/>
            <a:ext cx="1951800" cy="590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</a:t>
            </a:r>
            <a:endParaRPr sz="1800"/>
          </a:p>
        </p:txBody>
      </p:sp>
      <p:cxnSp>
        <p:nvCxnSpPr>
          <p:cNvPr id="271" name="Google Shape;271;p42"/>
          <p:cNvCxnSpPr>
            <a:stCxn id="270" idx="0"/>
            <a:endCxn id="262" idx="2"/>
          </p:cNvCxnSpPr>
          <p:nvPr/>
        </p:nvCxnSpPr>
        <p:spPr>
          <a:xfrm rot="10800000">
            <a:off x="4571950" y="3276250"/>
            <a:ext cx="2232900" cy="87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42"/>
          <p:cNvSpPr txBox="1">
            <a:spLocks noGrp="1"/>
          </p:cNvSpPr>
          <p:nvPr>
            <p:ph type="body" idx="4294967295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Disambiguation</a:t>
            </a:r>
            <a:endParaRPr sz="30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/>
          <p:nvPr/>
        </p:nvSpPr>
        <p:spPr>
          <a:xfrm>
            <a:off x="224750" y="18840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Adam</a:t>
            </a:r>
            <a:endParaRPr sz="2400" b="1"/>
          </a:p>
        </p:txBody>
      </p:sp>
      <p:sp>
        <p:nvSpPr>
          <p:cNvPr id="278" name="Google Shape;278;p43"/>
          <p:cNvSpPr/>
          <p:nvPr/>
        </p:nvSpPr>
        <p:spPr>
          <a:xfrm>
            <a:off x="3683350" y="838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Ben</a:t>
            </a:r>
            <a:endParaRPr sz="2400" b="1"/>
          </a:p>
        </p:txBody>
      </p:sp>
      <p:sp>
        <p:nvSpPr>
          <p:cNvPr id="279" name="Google Shape;279;p43"/>
          <p:cNvSpPr/>
          <p:nvPr/>
        </p:nvSpPr>
        <p:spPr>
          <a:xfrm>
            <a:off x="4646600" y="33482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Cindy</a:t>
            </a:r>
            <a:endParaRPr sz="2400" b="1"/>
          </a:p>
        </p:txBody>
      </p:sp>
      <p:sp>
        <p:nvSpPr>
          <p:cNvPr id="280" name="Google Shape;280;p43"/>
          <p:cNvSpPr txBox="1"/>
          <p:nvPr/>
        </p:nvSpPr>
        <p:spPr>
          <a:xfrm>
            <a:off x="224750" y="0"/>
            <a:ext cx="465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Character Nodes</a:t>
            </a:r>
            <a:endParaRPr sz="2400"/>
          </a:p>
        </p:txBody>
      </p:sp>
      <p:sp>
        <p:nvSpPr>
          <p:cNvPr id="281" name="Google Shape;281;p43"/>
          <p:cNvSpPr/>
          <p:nvPr/>
        </p:nvSpPr>
        <p:spPr>
          <a:xfrm>
            <a:off x="7141950" y="729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Dan</a:t>
            </a:r>
            <a:endParaRPr sz="2400" b="1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224750" y="18840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Adam</a:t>
            </a:r>
            <a:endParaRPr sz="2400" b="1"/>
          </a:p>
        </p:txBody>
      </p:sp>
      <p:sp>
        <p:nvSpPr>
          <p:cNvPr id="287" name="Google Shape;287;p44"/>
          <p:cNvSpPr/>
          <p:nvPr/>
        </p:nvSpPr>
        <p:spPr>
          <a:xfrm>
            <a:off x="3683350" y="838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Ben</a:t>
            </a:r>
            <a:endParaRPr sz="2400" b="1"/>
          </a:p>
        </p:txBody>
      </p:sp>
      <p:sp>
        <p:nvSpPr>
          <p:cNvPr id="288" name="Google Shape;288;p44"/>
          <p:cNvSpPr/>
          <p:nvPr/>
        </p:nvSpPr>
        <p:spPr>
          <a:xfrm>
            <a:off x="4646600" y="33482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Cindy</a:t>
            </a:r>
            <a:endParaRPr sz="2400" b="1"/>
          </a:p>
        </p:txBody>
      </p:sp>
      <p:sp>
        <p:nvSpPr>
          <p:cNvPr id="289" name="Google Shape;289;p44"/>
          <p:cNvSpPr txBox="1"/>
          <p:nvPr/>
        </p:nvSpPr>
        <p:spPr>
          <a:xfrm>
            <a:off x="224750" y="0"/>
            <a:ext cx="465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Unweighted Undirected Network</a:t>
            </a:r>
            <a:endParaRPr sz="2400"/>
          </a:p>
        </p:txBody>
      </p:sp>
      <p:cxnSp>
        <p:nvCxnSpPr>
          <p:cNvPr id="290" name="Google Shape;290;p44"/>
          <p:cNvCxnSpPr>
            <a:stCxn id="287" idx="2"/>
            <a:endCxn id="286" idx="7"/>
          </p:cNvCxnSpPr>
          <p:nvPr/>
        </p:nvCxnSpPr>
        <p:spPr>
          <a:xfrm flipH="1">
            <a:off x="1474750" y="1570300"/>
            <a:ext cx="2208600" cy="52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4"/>
          <p:cNvCxnSpPr>
            <a:stCxn id="287" idx="5"/>
            <a:endCxn id="288" idx="0"/>
          </p:cNvCxnSpPr>
          <p:nvPr/>
        </p:nvCxnSpPr>
        <p:spPr>
          <a:xfrm>
            <a:off x="4933208" y="2088008"/>
            <a:ext cx="445500" cy="12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44"/>
          <p:cNvSpPr/>
          <p:nvPr/>
        </p:nvSpPr>
        <p:spPr>
          <a:xfrm>
            <a:off x="7141950" y="729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Dan</a:t>
            </a:r>
            <a:endParaRPr sz="2400" b="1"/>
          </a:p>
        </p:txBody>
      </p:sp>
      <p:cxnSp>
        <p:nvCxnSpPr>
          <p:cNvPr id="293" name="Google Shape;293;p44"/>
          <p:cNvCxnSpPr>
            <a:stCxn id="287" idx="6"/>
            <a:endCxn id="292" idx="2"/>
          </p:cNvCxnSpPr>
          <p:nvPr/>
        </p:nvCxnSpPr>
        <p:spPr>
          <a:xfrm rot="10800000" flipH="1">
            <a:off x="5147650" y="1461400"/>
            <a:ext cx="1994400" cy="10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44"/>
          <p:cNvCxnSpPr>
            <a:stCxn id="292" idx="3"/>
            <a:endCxn id="288" idx="7"/>
          </p:cNvCxnSpPr>
          <p:nvPr/>
        </p:nvCxnSpPr>
        <p:spPr>
          <a:xfrm flipH="1">
            <a:off x="5896592" y="1979008"/>
            <a:ext cx="1459800" cy="158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/>
          <p:nvPr/>
        </p:nvSpPr>
        <p:spPr>
          <a:xfrm>
            <a:off x="224750" y="18840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Adam</a:t>
            </a:r>
            <a:endParaRPr sz="2400" b="1"/>
          </a:p>
        </p:txBody>
      </p:sp>
      <p:sp>
        <p:nvSpPr>
          <p:cNvPr id="300" name="Google Shape;300;p45"/>
          <p:cNvSpPr/>
          <p:nvPr/>
        </p:nvSpPr>
        <p:spPr>
          <a:xfrm>
            <a:off x="3683350" y="838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Ben</a:t>
            </a:r>
            <a:endParaRPr sz="2400" b="1"/>
          </a:p>
        </p:txBody>
      </p:sp>
      <p:sp>
        <p:nvSpPr>
          <p:cNvPr id="301" name="Google Shape;301;p45"/>
          <p:cNvSpPr/>
          <p:nvPr/>
        </p:nvSpPr>
        <p:spPr>
          <a:xfrm>
            <a:off x="4646600" y="33482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Cindy</a:t>
            </a:r>
            <a:endParaRPr sz="2400" b="1"/>
          </a:p>
        </p:txBody>
      </p:sp>
      <p:sp>
        <p:nvSpPr>
          <p:cNvPr id="302" name="Google Shape;302;p45"/>
          <p:cNvSpPr txBox="1"/>
          <p:nvPr/>
        </p:nvSpPr>
        <p:spPr>
          <a:xfrm>
            <a:off x="224750" y="0"/>
            <a:ext cx="465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Unweighted Directed Network</a:t>
            </a:r>
            <a:endParaRPr sz="2400"/>
          </a:p>
        </p:txBody>
      </p:sp>
      <p:sp>
        <p:nvSpPr>
          <p:cNvPr id="303" name="Google Shape;303;p45"/>
          <p:cNvSpPr/>
          <p:nvPr/>
        </p:nvSpPr>
        <p:spPr>
          <a:xfrm>
            <a:off x="7141950" y="729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Dan</a:t>
            </a:r>
            <a:endParaRPr sz="2400" b="1"/>
          </a:p>
        </p:txBody>
      </p:sp>
      <p:cxnSp>
        <p:nvCxnSpPr>
          <p:cNvPr id="304" name="Google Shape;304;p45"/>
          <p:cNvCxnSpPr>
            <a:stCxn id="299" idx="7"/>
            <a:endCxn id="300" idx="2"/>
          </p:cNvCxnSpPr>
          <p:nvPr/>
        </p:nvCxnSpPr>
        <p:spPr>
          <a:xfrm rot="10800000" flipH="1">
            <a:off x="1474608" y="1570442"/>
            <a:ext cx="2208600" cy="52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45"/>
          <p:cNvCxnSpPr>
            <a:stCxn id="300" idx="6"/>
            <a:endCxn id="303" idx="2"/>
          </p:cNvCxnSpPr>
          <p:nvPr/>
        </p:nvCxnSpPr>
        <p:spPr>
          <a:xfrm rot="10800000" flipH="1">
            <a:off x="5147650" y="1461400"/>
            <a:ext cx="1994400" cy="10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5"/>
          <p:cNvCxnSpPr>
            <a:stCxn id="300" idx="5"/>
            <a:endCxn id="301" idx="0"/>
          </p:cNvCxnSpPr>
          <p:nvPr/>
        </p:nvCxnSpPr>
        <p:spPr>
          <a:xfrm>
            <a:off x="4933208" y="2088008"/>
            <a:ext cx="445500" cy="12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5"/>
          <p:cNvCxnSpPr>
            <a:stCxn id="303" idx="3"/>
            <a:endCxn id="301" idx="7"/>
          </p:cNvCxnSpPr>
          <p:nvPr/>
        </p:nvCxnSpPr>
        <p:spPr>
          <a:xfrm flipH="1">
            <a:off x="5896592" y="1979008"/>
            <a:ext cx="1459800" cy="158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Background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55113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When we read a sentence,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We impose a linear order on the words in the sentence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Difficult to understand for some people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consuming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Difficult for analysis of text and pattern finding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/>
          <p:nvPr/>
        </p:nvSpPr>
        <p:spPr>
          <a:xfrm>
            <a:off x="224750" y="18840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Adam</a:t>
            </a:r>
            <a:endParaRPr sz="2400" b="1"/>
          </a:p>
        </p:txBody>
      </p:sp>
      <p:sp>
        <p:nvSpPr>
          <p:cNvPr id="313" name="Google Shape;313;p46"/>
          <p:cNvSpPr/>
          <p:nvPr/>
        </p:nvSpPr>
        <p:spPr>
          <a:xfrm>
            <a:off x="3683350" y="838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Ben</a:t>
            </a:r>
            <a:endParaRPr sz="2400" b="1"/>
          </a:p>
        </p:txBody>
      </p:sp>
      <p:sp>
        <p:nvSpPr>
          <p:cNvPr id="314" name="Google Shape;314;p46"/>
          <p:cNvSpPr/>
          <p:nvPr/>
        </p:nvSpPr>
        <p:spPr>
          <a:xfrm>
            <a:off x="4646600" y="33482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Cindy</a:t>
            </a:r>
            <a:endParaRPr sz="2400" b="1"/>
          </a:p>
        </p:txBody>
      </p:sp>
      <p:sp>
        <p:nvSpPr>
          <p:cNvPr id="315" name="Google Shape;315;p46"/>
          <p:cNvSpPr txBox="1"/>
          <p:nvPr/>
        </p:nvSpPr>
        <p:spPr>
          <a:xfrm>
            <a:off x="224750" y="0"/>
            <a:ext cx="465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Weighted Directed Network</a:t>
            </a:r>
            <a:endParaRPr sz="2400"/>
          </a:p>
        </p:txBody>
      </p:sp>
      <p:sp>
        <p:nvSpPr>
          <p:cNvPr id="316" name="Google Shape;316;p46"/>
          <p:cNvSpPr/>
          <p:nvPr/>
        </p:nvSpPr>
        <p:spPr>
          <a:xfrm>
            <a:off x="7141950" y="729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Dan</a:t>
            </a:r>
            <a:endParaRPr sz="2400" b="1"/>
          </a:p>
        </p:txBody>
      </p:sp>
      <p:cxnSp>
        <p:nvCxnSpPr>
          <p:cNvPr id="317" name="Google Shape;317;p46"/>
          <p:cNvCxnSpPr>
            <a:stCxn id="312" idx="7"/>
            <a:endCxn id="313" idx="2"/>
          </p:cNvCxnSpPr>
          <p:nvPr/>
        </p:nvCxnSpPr>
        <p:spPr>
          <a:xfrm rot="10800000" flipH="1">
            <a:off x="1474608" y="1570442"/>
            <a:ext cx="2208600" cy="528000"/>
          </a:xfrm>
          <a:prstGeom prst="straightConnector1">
            <a:avLst/>
          </a:prstGeom>
          <a:noFill/>
          <a:ln w="152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46"/>
          <p:cNvCxnSpPr>
            <a:stCxn id="313" idx="6"/>
            <a:endCxn id="316" idx="2"/>
          </p:cNvCxnSpPr>
          <p:nvPr/>
        </p:nvCxnSpPr>
        <p:spPr>
          <a:xfrm rot="10800000" flipH="1">
            <a:off x="5147650" y="1461400"/>
            <a:ext cx="1994400" cy="108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46"/>
          <p:cNvCxnSpPr>
            <a:stCxn id="313" idx="5"/>
            <a:endCxn id="314" idx="0"/>
          </p:cNvCxnSpPr>
          <p:nvPr/>
        </p:nvCxnSpPr>
        <p:spPr>
          <a:xfrm>
            <a:off x="4933208" y="2088008"/>
            <a:ext cx="445500" cy="126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46"/>
          <p:cNvCxnSpPr>
            <a:stCxn id="316" idx="3"/>
            <a:endCxn id="314" idx="7"/>
          </p:cNvCxnSpPr>
          <p:nvPr/>
        </p:nvCxnSpPr>
        <p:spPr>
          <a:xfrm flipH="1">
            <a:off x="5896592" y="1979008"/>
            <a:ext cx="1459800" cy="1583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/>
        </p:nvSpPr>
        <p:spPr>
          <a:xfrm>
            <a:off x="224750" y="18840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Adam</a:t>
            </a:r>
            <a:endParaRPr sz="2400" b="1"/>
          </a:p>
        </p:txBody>
      </p:sp>
      <p:sp>
        <p:nvSpPr>
          <p:cNvPr id="326" name="Google Shape;326;p47"/>
          <p:cNvSpPr/>
          <p:nvPr/>
        </p:nvSpPr>
        <p:spPr>
          <a:xfrm>
            <a:off x="3683350" y="838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Ben</a:t>
            </a:r>
            <a:endParaRPr sz="2400" b="1"/>
          </a:p>
        </p:txBody>
      </p:sp>
      <p:sp>
        <p:nvSpPr>
          <p:cNvPr id="327" name="Google Shape;327;p47"/>
          <p:cNvSpPr/>
          <p:nvPr/>
        </p:nvSpPr>
        <p:spPr>
          <a:xfrm>
            <a:off x="4646600" y="33482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Cindy</a:t>
            </a:r>
            <a:endParaRPr sz="2400" b="1"/>
          </a:p>
        </p:txBody>
      </p:sp>
      <p:sp>
        <p:nvSpPr>
          <p:cNvPr id="328" name="Google Shape;328;p47"/>
          <p:cNvSpPr txBox="1"/>
          <p:nvPr/>
        </p:nvSpPr>
        <p:spPr>
          <a:xfrm>
            <a:off x="224750" y="0"/>
            <a:ext cx="89193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Coloured Weighted Directed Network using </a:t>
            </a:r>
            <a:r>
              <a:rPr lang="en" sz="2400"/>
              <a:t>Sentiment Analysis</a:t>
            </a:r>
            <a:endParaRPr sz="2400"/>
          </a:p>
        </p:txBody>
      </p:sp>
      <p:sp>
        <p:nvSpPr>
          <p:cNvPr id="329" name="Google Shape;329;p47"/>
          <p:cNvSpPr/>
          <p:nvPr/>
        </p:nvSpPr>
        <p:spPr>
          <a:xfrm>
            <a:off x="7141950" y="729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Dan</a:t>
            </a:r>
            <a:endParaRPr sz="2400" b="1"/>
          </a:p>
        </p:txBody>
      </p:sp>
      <p:cxnSp>
        <p:nvCxnSpPr>
          <p:cNvPr id="330" name="Google Shape;330;p47"/>
          <p:cNvCxnSpPr/>
          <p:nvPr/>
        </p:nvCxnSpPr>
        <p:spPr>
          <a:xfrm rot="10800000" flipH="1">
            <a:off x="1474758" y="1509942"/>
            <a:ext cx="2208600" cy="528000"/>
          </a:xfrm>
          <a:prstGeom prst="straightConnector1">
            <a:avLst/>
          </a:prstGeom>
          <a:noFill/>
          <a:ln w="152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47"/>
          <p:cNvCxnSpPr>
            <a:stCxn id="326" idx="6"/>
            <a:endCxn id="329" idx="2"/>
          </p:cNvCxnSpPr>
          <p:nvPr/>
        </p:nvCxnSpPr>
        <p:spPr>
          <a:xfrm rot="10800000" flipH="1">
            <a:off x="5147650" y="1461400"/>
            <a:ext cx="1994400" cy="1089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47"/>
          <p:cNvCxnSpPr>
            <a:stCxn id="326" idx="5"/>
            <a:endCxn id="327" idx="0"/>
          </p:cNvCxnSpPr>
          <p:nvPr/>
        </p:nvCxnSpPr>
        <p:spPr>
          <a:xfrm>
            <a:off x="4933208" y="2088008"/>
            <a:ext cx="445500" cy="12603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47"/>
          <p:cNvCxnSpPr>
            <a:stCxn id="329" idx="3"/>
            <a:endCxn id="327" idx="7"/>
          </p:cNvCxnSpPr>
          <p:nvPr/>
        </p:nvCxnSpPr>
        <p:spPr>
          <a:xfrm flipH="1">
            <a:off x="5896592" y="1979008"/>
            <a:ext cx="1459800" cy="158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t="34275"/>
          <a:stretch/>
        </p:blipFill>
        <p:spPr>
          <a:xfrm>
            <a:off x="101300" y="4268100"/>
            <a:ext cx="3965100" cy="7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2933400" y="3876650"/>
            <a:ext cx="14598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Negative</a:t>
            </a:r>
            <a:endParaRPr sz="1800"/>
          </a:p>
        </p:txBody>
      </p:sp>
      <p:sp>
        <p:nvSpPr>
          <p:cNvPr id="336" name="Google Shape;336;p47"/>
          <p:cNvSpPr txBox="1"/>
          <p:nvPr/>
        </p:nvSpPr>
        <p:spPr>
          <a:xfrm>
            <a:off x="0" y="3876650"/>
            <a:ext cx="1133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Positive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/>
          <p:nvPr/>
        </p:nvSpPr>
        <p:spPr>
          <a:xfrm>
            <a:off x="712125" y="1795050"/>
            <a:ext cx="301800" cy="3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8"/>
          <p:cNvSpPr/>
          <p:nvPr/>
        </p:nvSpPr>
        <p:spPr>
          <a:xfrm>
            <a:off x="1250081" y="2900174"/>
            <a:ext cx="301800" cy="3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8"/>
          <p:cNvSpPr/>
          <p:nvPr/>
        </p:nvSpPr>
        <p:spPr>
          <a:xfrm>
            <a:off x="3492197" y="2968368"/>
            <a:ext cx="301800" cy="3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8"/>
          <p:cNvSpPr/>
          <p:nvPr/>
        </p:nvSpPr>
        <p:spPr>
          <a:xfrm>
            <a:off x="2081385" y="3409578"/>
            <a:ext cx="301800" cy="3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712125" y="4507451"/>
            <a:ext cx="301800" cy="32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48"/>
          <p:cNvCxnSpPr>
            <a:stCxn id="341" idx="5"/>
            <a:endCxn id="342" idx="1"/>
          </p:cNvCxnSpPr>
          <p:nvPr/>
        </p:nvCxnSpPr>
        <p:spPr>
          <a:xfrm>
            <a:off x="969727" y="2076210"/>
            <a:ext cx="324600" cy="8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48"/>
          <p:cNvCxnSpPr>
            <a:stCxn id="343" idx="2"/>
            <a:endCxn id="344" idx="0"/>
          </p:cNvCxnSpPr>
          <p:nvPr/>
        </p:nvCxnSpPr>
        <p:spPr>
          <a:xfrm flipH="1">
            <a:off x="2232197" y="3133068"/>
            <a:ext cx="1260000" cy="27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8"/>
          <p:cNvCxnSpPr>
            <a:stCxn id="343" idx="2"/>
            <a:endCxn id="341" idx="6"/>
          </p:cNvCxnSpPr>
          <p:nvPr/>
        </p:nvCxnSpPr>
        <p:spPr>
          <a:xfrm rot="10800000">
            <a:off x="1013897" y="1959768"/>
            <a:ext cx="2478300" cy="117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48"/>
          <p:cNvCxnSpPr>
            <a:stCxn id="341" idx="4"/>
            <a:endCxn id="345" idx="0"/>
          </p:cNvCxnSpPr>
          <p:nvPr/>
        </p:nvCxnSpPr>
        <p:spPr>
          <a:xfrm>
            <a:off x="863025" y="2124450"/>
            <a:ext cx="0" cy="23829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48"/>
          <p:cNvCxnSpPr>
            <a:stCxn id="345" idx="7"/>
            <a:endCxn id="342" idx="3"/>
          </p:cNvCxnSpPr>
          <p:nvPr/>
        </p:nvCxnSpPr>
        <p:spPr>
          <a:xfrm rot="10800000" flipH="1">
            <a:off x="969727" y="3181390"/>
            <a:ext cx="324600" cy="1374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48"/>
          <p:cNvCxnSpPr>
            <a:stCxn id="345" idx="6"/>
            <a:endCxn id="344" idx="2"/>
          </p:cNvCxnSpPr>
          <p:nvPr/>
        </p:nvCxnSpPr>
        <p:spPr>
          <a:xfrm rot="10800000" flipH="1">
            <a:off x="1013925" y="3574151"/>
            <a:ext cx="1067400" cy="1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48"/>
          <p:cNvCxnSpPr>
            <a:stCxn id="344" idx="1"/>
            <a:endCxn id="342" idx="5"/>
          </p:cNvCxnSpPr>
          <p:nvPr/>
        </p:nvCxnSpPr>
        <p:spPr>
          <a:xfrm rot="10800000">
            <a:off x="1507582" y="3181218"/>
            <a:ext cx="618000" cy="2766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48"/>
          <p:cNvCxnSpPr>
            <a:stCxn id="341" idx="5"/>
            <a:endCxn id="344" idx="0"/>
          </p:cNvCxnSpPr>
          <p:nvPr/>
        </p:nvCxnSpPr>
        <p:spPr>
          <a:xfrm>
            <a:off x="969727" y="2076210"/>
            <a:ext cx="1262700" cy="1333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48"/>
          <p:cNvCxnSpPr>
            <a:stCxn id="345" idx="6"/>
            <a:endCxn id="343" idx="3"/>
          </p:cNvCxnSpPr>
          <p:nvPr/>
        </p:nvCxnSpPr>
        <p:spPr>
          <a:xfrm rot="10800000" flipH="1">
            <a:off x="1013925" y="3249551"/>
            <a:ext cx="2522400" cy="14226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8"/>
          <p:cNvSpPr/>
          <p:nvPr/>
        </p:nvSpPr>
        <p:spPr>
          <a:xfrm>
            <a:off x="5391550" y="1631749"/>
            <a:ext cx="327300" cy="32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8"/>
          <p:cNvSpPr/>
          <p:nvPr/>
        </p:nvSpPr>
        <p:spPr>
          <a:xfrm>
            <a:off x="5974406" y="2722638"/>
            <a:ext cx="327300" cy="32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8"/>
          <p:cNvSpPr/>
          <p:nvPr/>
        </p:nvSpPr>
        <p:spPr>
          <a:xfrm>
            <a:off x="8403710" y="2902279"/>
            <a:ext cx="327300" cy="32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8"/>
          <p:cNvSpPr/>
          <p:nvPr/>
        </p:nvSpPr>
        <p:spPr>
          <a:xfrm>
            <a:off x="6875095" y="3225480"/>
            <a:ext cx="327300" cy="32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8"/>
          <p:cNvSpPr/>
          <p:nvPr/>
        </p:nvSpPr>
        <p:spPr>
          <a:xfrm>
            <a:off x="5391550" y="4309211"/>
            <a:ext cx="327300" cy="32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0" name="Google Shape;360;p48"/>
          <p:cNvCxnSpPr>
            <a:stCxn id="355" idx="5"/>
            <a:endCxn id="356" idx="1"/>
          </p:cNvCxnSpPr>
          <p:nvPr/>
        </p:nvCxnSpPr>
        <p:spPr>
          <a:xfrm>
            <a:off x="5670918" y="1909325"/>
            <a:ext cx="351300" cy="86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8"/>
          <p:cNvCxnSpPr>
            <a:stCxn id="357" idx="2"/>
            <a:endCxn id="358" idx="0"/>
          </p:cNvCxnSpPr>
          <p:nvPr/>
        </p:nvCxnSpPr>
        <p:spPr>
          <a:xfrm flipH="1">
            <a:off x="7038710" y="3064879"/>
            <a:ext cx="1365000" cy="16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8"/>
          <p:cNvCxnSpPr>
            <a:stCxn id="357" idx="2"/>
            <a:endCxn id="355" idx="6"/>
          </p:cNvCxnSpPr>
          <p:nvPr/>
        </p:nvCxnSpPr>
        <p:spPr>
          <a:xfrm rot="10800000">
            <a:off x="5718710" y="1794379"/>
            <a:ext cx="2685000" cy="127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8"/>
          <p:cNvCxnSpPr>
            <a:stCxn id="355" idx="4"/>
            <a:endCxn id="359" idx="0"/>
          </p:cNvCxnSpPr>
          <p:nvPr/>
        </p:nvCxnSpPr>
        <p:spPr>
          <a:xfrm>
            <a:off x="5555200" y="1956949"/>
            <a:ext cx="0" cy="2352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8"/>
          <p:cNvCxnSpPr>
            <a:stCxn id="359" idx="7"/>
            <a:endCxn id="356" idx="3"/>
          </p:cNvCxnSpPr>
          <p:nvPr/>
        </p:nvCxnSpPr>
        <p:spPr>
          <a:xfrm rot="10800000" flipH="1">
            <a:off x="5670918" y="3000235"/>
            <a:ext cx="351300" cy="135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8"/>
          <p:cNvCxnSpPr>
            <a:stCxn id="359" idx="6"/>
            <a:endCxn id="358" idx="2"/>
          </p:cNvCxnSpPr>
          <p:nvPr/>
        </p:nvCxnSpPr>
        <p:spPr>
          <a:xfrm rot="10800000" flipH="1">
            <a:off x="5718850" y="3388211"/>
            <a:ext cx="1156200" cy="108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8"/>
          <p:cNvCxnSpPr>
            <a:stCxn id="358" idx="1"/>
            <a:endCxn id="356" idx="5"/>
          </p:cNvCxnSpPr>
          <p:nvPr/>
        </p:nvCxnSpPr>
        <p:spPr>
          <a:xfrm rot="10800000">
            <a:off x="6253727" y="3000105"/>
            <a:ext cx="669300" cy="2730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48"/>
          <p:cNvCxnSpPr>
            <a:stCxn id="355" idx="5"/>
            <a:endCxn id="358" idx="0"/>
          </p:cNvCxnSpPr>
          <p:nvPr/>
        </p:nvCxnSpPr>
        <p:spPr>
          <a:xfrm>
            <a:off x="5670918" y="1909325"/>
            <a:ext cx="1367700" cy="1316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8"/>
          <p:cNvCxnSpPr>
            <a:stCxn id="359" idx="6"/>
            <a:endCxn id="357" idx="3"/>
          </p:cNvCxnSpPr>
          <p:nvPr/>
        </p:nvCxnSpPr>
        <p:spPr>
          <a:xfrm rot="10800000" flipH="1">
            <a:off x="5718850" y="3179711"/>
            <a:ext cx="2732700" cy="12921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48"/>
          <p:cNvCxnSpPr>
            <a:stCxn id="356" idx="6"/>
            <a:endCxn id="357" idx="2"/>
          </p:cNvCxnSpPr>
          <p:nvPr/>
        </p:nvCxnSpPr>
        <p:spPr>
          <a:xfrm>
            <a:off x="6301706" y="2885238"/>
            <a:ext cx="2102100" cy="179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48"/>
          <p:cNvSpPr txBox="1"/>
          <p:nvPr/>
        </p:nvSpPr>
        <p:spPr>
          <a:xfrm>
            <a:off x="521150" y="871775"/>
            <a:ext cx="22926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Planar graph</a:t>
            </a:r>
            <a:endParaRPr sz="2400"/>
          </a:p>
        </p:txBody>
      </p:sp>
      <p:sp>
        <p:nvSpPr>
          <p:cNvPr id="371" name="Google Shape;371;p48"/>
          <p:cNvSpPr txBox="1"/>
          <p:nvPr/>
        </p:nvSpPr>
        <p:spPr>
          <a:xfrm>
            <a:off x="5391550" y="871775"/>
            <a:ext cx="32313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Non-planar graph</a:t>
            </a:r>
            <a:endParaRPr sz="2400"/>
          </a:p>
        </p:txBody>
      </p:sp>
      <p:sp>
        <p:nvSpPr>
          <p:cNvPr id="372" name="Google Shape;372;p48"/>
          <p:cNvSpPr txBox="1">
            <a:spLocks noGrp="1"/>
          </p:cNvSpPr>
          <p:nvPr>
            <p:ph type="body" idx="4294967295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Planar Maximally Filtered Graph</a:t>
            </a:r>
            <a:endParaRPr sz="300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/>
          <p:nvPr/>
        </p:nvSpPr>
        <p:spPr>
          <a:xfrm>
            <a:off x="532525" y="1024675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9"/>
          <p:cNvSpPr/>
          <p:nvPr/>
        </p:nvSpPr>
        <p:spPr>
          <a:xfrm>
            <a:off x="1333266" y="2466166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9"/>
          <p:cNvSpPr/>
          <p:nvPr/>
        </p:nvSpPr>
        <p:spPr>
          <a:xfrm>
            <a:off x="4670629" y="2555116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9"/>
          <p:cNvSpPr/>
          <p:nvPr/>
        </p:nvSpPr>
        <p:spPr>
          <a:xfrm>
            <a:off x="2570652" y="3130618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9"/>
          <p:cNvSpPr/>
          <p:nvPr/>
        </p:nvSpPr>
        <p:spPr>
          <a:xfrm>
            <a:off x="532525" y="4562650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49"/>
          <p:cNvCxnSpPr>
            <a:stCxn id="377" idx="5"/>
            <a:endCxn id="378" idx="1"/>
          </p:cNvCxnSpPr>
          <p:nvPr/>
        </p:nvCxnSpPr>
        <p:spPr>
          <a:xfrm>
            <a:off x="916112" y="1391362"/>
            <a:ext cx="483000" cy="113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9"/>
          <p:cNvCxnSpPr>
            <a:stCxn id="379" idx="3"/>
            <a:endCxn id="380" idx="0"/>
          </p:cNvCxnSpPr>
          <p:nvPr/>
        </p:nvCxnSpPr>
        <p:spPr>
          <a:xfrm flipH="1">
            <a:off x="2795442" y="2921803"/>
            <a:ext cx="1941000" cy="20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9"/>
          <p:cNvCxnSpPr>
            <a:stCxn id="379" idx="2"/>
            <a:endCxn id="377" idx="6"/>
          </p:cNvCxnSpPr>
          <p:nvPr/>
        </p:nvCxnSpPr>
        <p:spPr>
          <a:xfrm rot="10800000">
            <a:off x="981829" y="1239616"/>
            <a:ext cx="3688800" cy="1530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9"/>
          <p:cNvCxnSpPr>
            <a:stCxn id="377" idx="4"/>
            <a:endCxn id="381" idx="0"/>
          </p:cNvCxnSpPr>
          <p:nvPr/>
        </p:nvCxnSpPr>
        <p:spPr>
          <a:xfrm>
            <a:off x="757225" y="1454275"/>
            <a:ext cx="0" cy="3108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9"/>
          <p:cNvCxnSpPr>
            <a:stCxn id="381" idx="7"/>
            <a:endCxn id="378" idx="3"/>
          </p:cNvCxnSpPr>
          <p:nvPr/>
        </p:nvCxnSpPr>
        <p:spPr>
          <a:xfrm rot="10800000" flipH="1">
            <a:off x="916112" y="2832763"/>
            <a:ext cx="483000" cy="179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9"/>
          <p:cNvCxnSpPr>
            <a:stCxn id="381" idx="6"/>
            <a:endCxn id="380" idx="2"/>
          </p:cNvCxnSpPr>
          <p:nvPr/>
        </p:nvCxnSpPr>
        <p:spPr>
          <a:xfrm rot="10800000" flipH="1">
            <a:off x="981925" y="3345550"/>
            <a:ext cx="1588800" cy="143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9"/>
          <p:cNvCxnSpPr>
            <a:stCxn id="380" idx="1"/>
            <a:endCxn id="378" idx="5"/>
          </p:cNvCxnSpPr>
          <p:nvPr/>
        </p:nvCxnSpPr>
        <p:spPr>
          <a:xfrm rot="10800000">
            <a:off x="1716965" y="2832931"/>
            <a:ext cx="919500" cy="3606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9"/>
          <p:cNvCxnSpPr>
            <a:stCxn id="377" idx="5"/>
            <a:endCxn id="380" idx="0"/>
          </p:cNvCxnSpPr>
          <p:nvPr/>
        </p:nvCxnSpPr>
        <p:spPr>
          <a:xfrm>
            <a:off x="916112" y="1391362"/>
            <a:ext cx="1879200" cy="173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9"/>
          <p:cNvCxnSpPr>
            <a:stCxn id="381" idx="6"/>
            <a:endCxn id="379" idx="4"/>
          </p:cNvCxnSpPr>
          <p:nvPr/>
        </p:nvCxnSpPr>
        <p:spPr>
          <a:xfrm rot="10800000" flipH="1">
            <a:off x="981925" y="2984650"/>
            <a:ext cx="3913500" cy="1792800"/>
          </a:xfrm>
          <a:prstGeom prst="straightConnector1">
            <a:avLst/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9"/>
          <p:cNvCxnSpPr>
            <a:stCxn id="378" idx="6"/>
            <a:endCxn id="379" idx="2"/>
          </p:cNvCxnSpPr>
          <p:nvPr/>
        </p:nvCxnSpPr>
        <p:spPr>
          <a:xfrm>
            <a:off x="1782666" y="2680966"/>
            <a:ext cx="2888100" cy="8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9"/>
          <p:cNvCxnSpPr>
            <a:stCxn id="378" idx="6"/>
            <a:endCxn id="379" idx="2"/>
          </p:cNvCxnSpPr>
          <p:nvPr/>
        </p:nvCxnSpPr>
        <p:spPr>
          <a:xfrm>
            <a:off x="1782666" y="2680966"/>
            <a:ext cx="28881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49"/>
          <p:cNvSpPr txBox="1">
            <a:spLocks noGrp="1"/>
          </p:cNvSpPr>
          <p:nvPr>
            <p:ph type="body" idx="1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Planar Maximally Filtered Graph</a:t>
            </a:r>
            <a:endParaRPr sz="300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/>
          <p:nvPr/>
        </p:nvSpPr>
        <p:spPr>
          <a:xfrm>
            <a:off x="532525" y="1024675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0"/>
          <p:cNvSpPr/>
          <p:nvPr/>
        </p:nvSpPr>
        <p:spPr>
          <a:xfrm>
            <a:off x="1333266" y="2466166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0"/>
          <p:cNvSpPr/>
          <p:nvPr/>
        </p:nvSpPr>
        <p:spPr>
          <a:xfrm>
            <a:off x="4670629" y="2555116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0"/>
          <p:cNvSpPr/>
          <p:nvPr/>
        </p:nvSpPr>
        <p:spPr>
          <a:xfrm>
            <a:off x="2570652" y="3130618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0"/>
          <p:cNvSpPr/>
          <p:nvPr/>
        </p:nvSpPr>
        <p:spPr>
          <a:xfrm>
            <a:off x="532525" y="4562650"/>
            <a:ext cx="449400" cy="42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50"/>
          <p:cNvCxnSpPr>
            <a:stCxn id="398" idx="5"/>
            <a:endCxn id="399" idx="1"/>
          </p:cNvCxnSpPr>
          <p:nvPr/>
        </p:nvCxnSpPr>
        <p:spPr>
          <a:xfrm>
            <a:off x="916112" y="1391362"/>
            <a:ext cx="483000" cy="113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50"/>
          <p:cNvCxnSpPr>
            <a:stCxn id="400" idx="3"/>
            <a:endCxn id="401" idx="0"/>
          </p:cNvCxnSpPr>
          <p:nvPr/>
        </p:nvCxnSpPr>
        <p:spPr>
          <a:xfrm flipH="1">
            <a:off x="2795442" y="2921803"/>
            <a:ext cx="1941000" cy="20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50"/>
          <p:cNvCxnSpPr>
            <a:stCxn id="400" idx="2"/>
            <a:endCxn id="398" idx="6"/>
          </p:cNvCxnSpPr>
          <p:nvPr/>
        </p:nvCxnSpPr>
        <p:spPr>
          <a:xfrm rot="10800000">
            <a:off x="981829" y="1239616"/>
            <a:ext cx="3688800" cy="1530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50"/>
          <p:cNvCxnSpPr>
            <a:stCxn id="398" idx="4"/>
            <a:endCxn id="402" idx="0"/>
          </p:cNvCxnSpPr>
          <p:nvPr/>
        </p:nvCxnSpPr>
        <p:spPr>
          <a:xfrm>
            <a:off x="757225" y="1454275"/>
            <a:ext cx="0" cy="3108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50"/>
          <p:cNvCxnSpPr>
            <a:stCxn id="402" idx="7"/>
            <a:endCxn id="399" idx="3"/>
          </p:cNvCxnSpPr>
          <p:nvPr/>
        </p:nvCxnSpPr>
        <p:spPr>
          <a:xfrm rot="10800000" flipH="1">
            <a:off x="916112" y="2832763"/>
            <a:ext cx="483000" cy="179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50"/>
          <p:cNvCxnSpPr>
            <a:stCxn id="402" idx="6"/>
            <a:endCxn id="401" idx="2"/>
          </p:cNvCxnSpPr>
          <p:nvPr/>
        </p:nvCxnSpPr>
        <p:spPr>
          <a:xfrm rot="10800000" flipH="1">
            <a:off x="981925" y="3345550"/>
            <a:ext cx="1588800" cy="143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50"/>
          <p:cNvCxnSpPr>
            <a:stCxn id="401" idx="1"/>
            <a:endCxn id="399" idx="5"/>
          </p:cNvCxnSpPr>
          <p:nvPr/>
        </p:nvCxnSpPr>
        <p:spPr>
          <a:xfrm rot="10800000">
            <a:off x="1716965" y="2832931"/>
            <a:ext cx="919500" cy="3606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50"/>
          <p:cNvCxnSpPr>
            <a:stCxn id="398" idx="5"/>
            <a:endCxn id="401" idx="0"/>
          </p:cNvCxnSpPr>
          <p:nvPr/>
        </p:nvCxnSpPr>
        <p:spPr>
          <a:xfrm>
            <a:off x="916112" y="1391362"/>
            <a:ext cx="1879200" cy="173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0"/>
          <p:cNvCxnSpPr>
            <a:stCxn id="402" idx="6"/>
            <a:endCxn id="400" idx="4"/>
          </p:cNvCxnSpPr>
          <p:nvPr/>
        </p:nvCxnSpPr>
        <p:spPr>
          <a:xfrm rot="10800000" flipH="1">
            <a:off x="981925" y="2984650"/>
            <a:ext cx="3913500" cy="1792800"/>
          </a:xfrm>
          <a:prstGeom prst="straightConnector1">
            <a:avLst/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50"/>
          <p:cNvCxnSpPr>
            <a:stCxn id="399" idx="6"/>
            <a:endCxn id="400" idx="2"/>
          </p:cNvCxnSpPr>
          <p:nvPr/>
        </p:nvCxnSpPr>
        <p:spPr>
          <a:xfrm>
            <a:off x="1782666" y="2680966"/>
            <a:ext cx="2888100" cy="8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50"/>
          <p:cNvCxnSpPr>
            <a:stCxn id="399" idx="6"/>
            <a:endCxn id="400" idx="2"/>
          </p:cNvCxnSpPr>
          <p:nvPr/>
        </p:nvCxnSpPr>
        <p:spPr>
          <a:xfrm>
            <a:off x="1782666" y="2680966"/>
            <a:ext cx="28881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Planar Maximally Filtered Graph</a:t>
            </a:r>
            <a:endParaRPr sz="3000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457200" y="178265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Identification of characters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Proper nouns                              100%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Pronouns                                       76%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Succeeding in identify characters      94%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457200" y="6306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Error Analysis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/>
        </p:nvSpPr>
        <p:spPr>
          <a:xfrm>
            <a:off x="1798050" y="1911900"/>
            <a:ext cx="55479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Results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" y="1032375"/>
            <a:ext cx="9144001" cy="27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3"/>
          <p:cNvSpPr txBox="1">
            <a:spLocks noGrp="1"/>
          </p:cNvSpPr>
          <p:nvPr>
            <p:ph type="body" idx="4294967295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A Study in Scarlet</a:t>
            </a:r>
            <a:endParaRPr sz="3000" i="0"/>
          </a:p>
        </p:txBody>
      </p:sp>
      <p:sp>
        <p:nvSpPr>
          <p:cNvPr id="432" name="Google Shape;432;p53"/>
          <p:cNvSpPr/>
          <p:nvPr/>
        </p:nvSpPr>
        <p:spPr>
          <a:xfrm>
            <a:off x="859375" y="1000500"/>
            <a:ext cx="2565300" cy="3142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3"/>
          <p:cNvSpPr/>
          <p:nvPr/>
        </p:nvSpPr>
        <p:spPr>
          <a:xfrm>
            <a:off x="5643750" y="818925"/>
            <a:ext cx="3347700" cy="3400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3"/>
          <p:cNvSpPr txBox="1"/>
          <p:nvPr/>
        </p:nvSpPr>
        <p:spPr>
          <a:xfrm>
            <a:off x="3681013" y="1468050"/>
            <a:ext cx="1706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Triangular Neighbourhoods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5" name="Google Shape;435;p53"/>
          <p:cNvSpPr/>
          <p:nvPr/>
        </p:nvSpPr>
        <p:spPr>
          <a:xfrm rot="5400000">
            <a:off x="4317625" y="2153200"/>
            <a:ext cx="405300" cy="20694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3681013" y="3390550"/>
            <a:ext cx="1706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Victims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7" name="Google Shape;437;p53"/>
          <p:cNvSpPr txBox="1"/>
          <p:nvPr/>
        </p:nvSpPr>
        <p:spPr>
          <a:xfrm>
            <a:off x="4184388" y="255900"/>
            <a:ext cx="1706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Murderer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438" name="Google Shape;438;p53"/>
          <p:cNvCxnSpPr/>
          <p:nvPr/>
        </p:nvCxnSpPr>
        <p:spPr>
          <a:xfrm>
            <a:off x="5252425" y="625300"/>
            <a:ext cx="1234500" cy="75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650" y="1041990"/>
            <a:ext cx="5468680" cy="410151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4"/>
          <p:cNvSpPr txBox="1">
            <a:spLocks noGrp="1"/>
          </p:cNvSpPr>
          <p:nvPr>
            <p:ph type="body" idx="4294967295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The Mysterious Affair at Styles</a:t>
            </a:r>
            <a:endParaRPr sz="3000" i="0"/>
          </a:p>
        </p:txBody>
      </p:sp>
      <p:cxnSp>
        <p:nvCxnSpPr>
          <p:cNvPr id="445" name="Google Shape;445;p54"/>
          <p:cNvCxnSpPr>
            <a:stCxn id="446" idx="1"/>
          </p:cNvCxnSpPr>
          <p:nvPr/>
        </p:nvCxnSpPr>
        <p:spPr>
          <a:xfrm flipH="1">
            <a:off x="5297575" y="1291900"/>
            <a:ext cx="1715700" cy="403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54"/>
          <p:cNvSpPr txBox="1"/>
          <p:nvPr/>
        </p:nvSpPr>
        <p:spPr>
          <a:xfrm>
            <a:off x="7013275" y="1042000"/>
            <a:ext cx="1706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Central Character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7" name="Google Shape;447;p54"/>
          <p:cNvSpPr/>
          <p:nvPr/>
        </p:nvSpPr>
        <p:spPr>
          <a:xfrm>
            <a:off x="1781600" y="755700"/>
            <a:ext cx="4695900" cy="1116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4"/>
          <p:cNvSpPr/>
          <p:nvPr/>
        </p:nvSpPr>
        <p:spPr>
          <a:xfrm rot="3778220">
            <a:off x="2744175" y="711585"/>
            <a:ext cx="1836498" cy="43677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275225" y="2008525"/>
            <a:ext cx="1706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Triangular Neighbourhoods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450" name="Google Shape;450;p54"/>
          <p:cNvCxnSpPr>
            <a:stCxn id="451" idx="1"/>
          </p:cNvCxnSpPr>
          <p:nvPr/>
        </p:nvCxnSpPr>
        <p:spPr>
          <a:xfrm flipH="1">
            <a:off x="4903100" y="4820975"/>
            <a:ext cx="1574400" cy="28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54"/>
          <p:cNvSpPr txBox="1"/>
          <p:nvPr/>
        </p:nvSpPr>
        <p:spPr>
          <a:xfrm>
            <a:off x="6477500" y="4571075"/>
            <a:ext cx="1706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Murderer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650" y="962550"/>
            <a:ext cx="5468680" cy="410151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5"/>
          <p:cNvSpPr txBox="1">
            <a:spLocks noGrp="1"/>
          </p:cNvSpPr>
          <p:nvPr>
            <p:ph type="body" idx="4294967295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The Circular Staircase (Non-Planar)</a:t>
            </a:r>
            <a:endParaRPr sz="3000"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Analyse relationships between characters in a story using a summary network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190" y="925075"/>
            <a:ext cx="5687603" cy="407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6"/>
          <p:cNvSpPr txBox="1">
            <a:spLocks noGrp="1"/>
          </p:cNvSpPr>
          <p:nvPr>
            <p:ph type="body" idx="4294967295"/>
          </p:nvPr>
        </p:nvSpPr>
        <p:spPr>
          <a:xfrm>
            <a:off x="94125" y="0"/>
            <a:ext cx="675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The Circular Staircase (Planar)</a:t>
            </a:r>
            <a:endParaRPr sz="3000" i="0"/>
          </a:p>
        </p:txBody>
      </p:sp>
      <p:sp>
        <p:nvSpPr>
          <p:cNvPr id="464" name="Google Shape;464;p56"/>
          <p:cNvSpPr/>
          <p:nvPr/>
        </p:nvSpPr>
        <p:spPr>
          <a:xfrm>
            <a:off x="4271125" y="755700"/>
            <a:ext cx="2843400" cy="3948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6"/>
          <p:cNvSpPr txBox="1"/>
          <p:nvPr/>
        </p:nvSpPr>
        <p:spPr>
          <a:xfrm>
            <a:off x="7013275" y="1042000"/>
            <a:ext cx="21306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4 character network neighbourhood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Further Work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1" name="Google Shape;471;p5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More accurate disambiguation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Increased automation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Can be used in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News Analysis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Literature research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body" idx="1"/>
          </p:nvPr>
        </p:nvSpPr>
        <p:spPr>
          <a:xfrm>
            <a:off x="2028300" y="836100"/>
            <a:ext cx="50874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picture is worth a thousand words.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457200" y="10743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References</a:t>
            </a:r>
            <a:endParaRPr/>
          </a:p>
        </p:txBody>
      </p:sp>
      <p:sp>
        <p:nvSpPr>
          <p:cNvPr id="482" name="Google Shape;482;p59"/>
          <p:cNvSpPr txBox="1">
            <a:spLocks noGrp="1"/>
          </p:cNvSpPr>
          <p:nvPr>
            <p:ph type="body" idx="1"/>
          </p:nvPr>
        </p:nvSpPr>
        <p:spPr>
          <a:xfrm>
            <a:off x="457200" y="19947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Slide 4 images: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Master of Art in Museum Studies &amp; Curatorial Practices. (n.d.). Retrieved March 24, 2018,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https://blogs.ntu.edu.sg/mscp/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Science Centre Singapore (n.d.). Retrieved March 24, 2018,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http://www.science.edu.sg/aboutus/Pages/awardsachievements.aspx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Slide 7 images: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A Study in Scarlet – Free Online Text. (2012, August 27). Retrieved March 25, 2018,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https://sherlockholmes22b.wordpress.com/sherlock-holmes-ebooks/a-study-in-scarlet/a-study-in-scarlet-free-online-text/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Rinehart, M. R., Clouds, C., Derus, R., S., J., C., . . . MTK. (n.d.). The Circular Staircase. Retrieved March 25, 2018,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https://www.goodreads.com/book/show/994823.The_Circular_Staircase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The Mysterious Affair at Styles. (n.d.). Retrieved March 25, 2018,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http://www.agathachristie.com/stories/the-mysterious-affair-at-styles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>
            <a:spLocks noGrp="1"/>
          </p:cNvSpPr>
          <p:nvPr>
            <p:ph type="title"/>
          </p:nvPr>
        </p:nvSpPr>
        <p:spPr>
          <a:xfrm>
            <a:off x="457200" y="34450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References</a:t>
            </a:r>
            <a:endParaRPr/>
          </a:p>
        </p:txBody>
      </p:sp>
      <p:sp>
        <p:nvSpPr>
          <p:cNvPr id="488" name="Google Shape;488;p60"/>
          <p:cNvSpPr txBox="1">
            <a:spLocks noGrp="1"/>
          </p:cNvSpPr>
          <p:nvPr>
            <p:ph type="body" idx="1"/>
          </p:nvPr>
        </p:nvSpPr>
        <p:spPr>
          <a:xfrm>
            <a:off x="457200" y="1336725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Slide 8  images: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Hattersley, L. (2017, January 27). Learn how to code on a Mac with Python. Retrieved March 24, 2018,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https://www.macworld.co.uk/how-to/mac/coding-with-python-on-mac-3635912/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Levallois, C. (n.d.). Converting a network with dates into a dynamic network. Retrieved March 24, 2018,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https://seinecle.github.io/gephi-tutorials/generated-html/converting-a-network-with-dates-into-dynamic.html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Natural Language Processing with Python NLTK Training. (n.d.). Retrieved March 28, 2018,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https://www.tertiarycourses.com.sg/natural-language-processing-nlp-nltk.html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Slides 9-10 images: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Stanford NLP. (n.d.). Retrieved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https://github.com/stanfordnlp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Slide 11  images: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Krebs, Valdis &amp; Holley, June. (2004). Building sustainable communities through social network development. The Nonprofit Quarterly. 11. 46-53.  Retrieved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https://www.researchgate.net/publication/288029178_Building_sustainable_communities_through_social_network_development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2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25" y="152400"/>
            <a:ext cx="728395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0525"/>
            <a:ext cx="8839203" cy="214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224750" y="18840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Adam</a:t>
            </a:r>
            <a:endParaRPr sz="2400" b="1"/>
          </a:p>
        </p:txBody>
      </p:sp>
      <p:sp>
        <p:nvSpPr>
          <p:cNvPr id="132" name="Google Shape;132;p30"/>
          <p:cNvSpPr/>
          <p:nvPr/>
        </p:nvSpPr>
        <p:spPr>
          <a:xfrm>
            <a:off x="3683350" y="838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Ben</a:t>
            </a:r>
            <a:endParaRPr sz="2400" b="1"/>
          </a:p>
        </p:txBody>
      </p:sp>
      <p:sp>
        <p:nvSpPr>
          <p:cNvPr id="133" name="Google Shape;133;p30"/>
          <p:cNvSpPr/>
          <p:nvPr/>
        </p:nvSpPr>
        <p:spPr>
          <a:xfrm>
            <a:off x="4646600" y="334820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Cindy</a:t>
            </a:r>
            <a:endParaRPr sz="2400" b="1"/>
          </a:p>
        </p:txBody>
      </p:sp>
      <p:cxnSp>
        <p:nvCxnSpPr>
          <p:cNvPr id="134" name="Google Shape;134;p30"/>
          <p:cNvCxnSpPr>
            <a:stCxn id="132" idx="2"/>
            <a:endCxn id="131" idx="7"/>
          </p:cNvCxnSpPr>
          <p:nvPr/>
        </p:nvCxnSpPr>
        <p:spPr>
          <a:xfrm flipH="1">
            <a:off x="1474750" y="1570300"/>
            <a:ext cx="2208600" cy="52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30"/>
          <p:cNvCxnSpPr>
            <a:stCxn id="132" idx="5"/>
            <a:endCxn id="133" idx="0"/>
          </p:cNvCxnSpPr>
          <p:nvPr/>
        </p:nvCxnSpPr>
        <p:spPr>
          <a:xfrm>
            <a:off x="4933208" y="2088008"/>
            <a:ext cx="445500" cy="12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30"/>
          <p:cNvSpPr/>
          <p:nvPr/>
        </p:nvSpPr>
        <p:spPr>
          <a:xfrm>
            <a:off x="7141950" y="729150"/>
            <a:ext cx="1464300" cy="1464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Dan</a:t>
            </a:r>
            <a:endParaRPr sz="2400" b="1"/>
          </a:p>
        </p:txBody>
      </p:sp>
      <p:cxnSp>
        <p:nvCxnSpPr>
          <p:cNvPr id="137" name="Google Shape;137;p30"/>
          <p:cNvCxnSpPr>
            <a:stCxn id="132" idx="6"/>
            <a:endCxn id="136" idx="2"/>
          </p:cNvCxnSpPr>
          <p:nvPr/>
        </p:nvCxnSpPr>
        <p:spPr>
          <a:xfrm rot="10800000" flipH="1">
            <a:off x="5147650" y="1461400"/>
            <a:ext cx="1994400" cy="10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30"/>
          <p:cNvCxnSpPr>
            <a:stCxn id="136" idx="3"/>
            <a:endCxn id="133" idx="7"/>
          </p:cNvCxnSpPr>
          <p:nvPr/>
        </p:nvCxnSpPr>
        <p:spPr>
          <a:xfrm flipH="1">
            <a:off x="5896592" y="1979008"/>
            <a:ext cx="1459800" cy="158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30"/>
          <p:cNvSpPr txBox="1"/>
          <p:nvPr/>
        </p:nvSpPr>
        <p:spPr>
          <a:xfrm>
            <a:off x="354550" y="247775"/>
            <a:ext cx="465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 Light"/>
                <a:ea typeface="Lato Light"/>
                <a:cs typeface="Lato Light"/>
                <a:sym typeface="Lato Light"/>
              </a:rPr>
              <a:t>Network</a:t>
            </a:r>
            <a:endParaRPr sz="4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00" y="1163312"/>
            <a:ext cx="2293075" cy="36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119" y="1178288"/>
            <a:ext cx="2293075" cy="366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5275" y="1178288"/>
            <a:ext cx="2447371" cy="36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354550" y="247775"/>
            <a:ext cx="465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 Light"/>
                <a:ea typeface="Lato Light"/>
                <a:cs typeface="Lato Light"/>
                <a:sym typeface="Lato Light"/>
              </a:rPr>
              <a:t>Data</a:t>
            </a:r>
            <a:endParaRPr sz="4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/>
          <p:nvPr/>
        </p:nvSpPr>
        <p:spPr>
          <a:xfrm rot="10800000" flipH="1">
            <a:off x="2809866" y="1655850"/>
            <a:ext cx="2256600" cy="17898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B02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2"/>
          <p:cNvSpPr/>
          <p:nvPr/>
        </p:nvSpPr>
        <p:spPr>
          <a:xfrm>
            <a:off x="556175" y="1655950"/>
            <a:ext cx="2256600" cy="17895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2"/>
          <p:cNvGrpSpPr/>
          <p:nvPr/>
        </p:nvGrpSpPr>
        <p:grpSpPr>
          <a:xfrm>
            <a:off x="5063478" y="1655992"/>
            <a:ext cx="3482592" cy="1789658"/>
            <a:chOff x="5015938" y="2013875"/>
            <a:chExt cx="3001200" cy="1569600"/>
          </a:xfrm>
        </p:grpSpPr>
        <p:sp>
          <p:nvSpPr>
            <p:cNvPr id="155" name="Google Shape;155;p3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 txBox="1"/>
            <p:nvPr/>
          </p:nvSpPr>
          <p:spPr>
            <a:xfrm>
              <a:off x="5221587" y="2209752"/>
              <a:ext cx="2589900" cy="11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summarization!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32"/>
          <p:cNvGrpSpPr/>
          <p:nvPr/>
        </p:nvGrpSpPr>
        <p:grpSpPr>
          <a:xfrm>
            <a:off x="4990355" y="2439777"/>
            <a:ext cx="303531" cy="296888"/>
            <a:chOff x="4858109" y="2631368"/>
            <a:chExt cx="316442" cy="315000"/>
          </a:xfrm>
        </p:grpSpPr>
        <p:sp>
          <p:nvSpPr>
            <p:cNvPr id="158" name="Google Shape;158;p32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60" name="Google Shape;160;p32"/>
          <p:cNvGrpSpPr/>
          <p:nvPr/>
        </p:nvGrpSpPr>
        <p:grpSpPr>
          <a:xfrm>
            <a:off x="2635681" y="2439789"/>
            <a:ext cx="302138" cy="296869"/>
            <a:chOff x="3157188" y="909150"/>
            <a:chExt cx="470400" cy="470400"/>
          </a:xfrm>
        </p:grpSpPr>
        <p:sp>
          <p:nvSpPr>
            <p:cNvPr id="161" name="Google Shape;161;p3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75" y="1976575"/>
            <a:ext cx="1992200" cy="10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/>
          <p:nvPr/>
        </p:nvSpPr>
        <p:spPr>
          <a:xfrm>
            <a:off x="2919475" y="2096283"/>
            <a:ext cx="2037300" cy="9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894" y="2096238"/>
            <a:ext cx="1986325" cy="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Why a network?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55113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Offers a different perspective to understand relatively complex stories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Introduce the idea of agents and patients to understand a story better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Identify patterns in the plots of the stories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Existing summarization methods such as topic modelling are limited in capability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Similar Research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56292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Fernandez, M., Peterson, M., &amp; Ulmer, B. (December 7, 2015). Extracting Social Network from Literature to Predict Antagonist and Protagonist. Retrieved March 25, 2018, from </a:t>
            </a:r>
            <a:r>
              <a:rPr lang="en" u="sng">
                <a:hlinkClick r:id="rId3"/>
              </a:rPr>
              <a:t>https://nlp.stanford.edu/courses/cs224n/2015/reports/14.pdf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A social network of 5 fairy tales to find protagonist and antagonist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247650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57200" y="967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Limitations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57200" y="1845050"/>
            <a:ext cx="56292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Aim of the research was to identify protagonist and antagonist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Only compared positive and negative relationships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Only used on fairy tales which are relatively simple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Failing to identify some of the characters</a:t>
            </a:r>
            <a:endParaRPr sz="1800"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247650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749</Words>
  <Application>Microsoft Office PowerPoint</Application>
  <PresentationFormat>On-screen Show (16:9)</PresentationFormat>
  <Paragraphs>160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Lato Hairline</vt:lpstr>
      <vt:lpstr>Lato Light</vt:lpstr>
      <vt:lpstr>Arial</vt:lpstr>
      <vt:lpstr>Lato</vt:lpstr>
      <vt:lpstr>Roboto</vt:lpstr>
      <vt:lpstr>Simple Light</vt:lpstr>
      <vt:lpstr>Eglamour template</vt:lpstr>
      <vt:lpstr>Visual Summarization of Stories</vt:lpstr>
      <vt:lpstr>Background</vt:lpstr>
      <vt:lpstr>PowerPoint Presentation</vt:lpstr>
      <vt:lpstr>PowerPoint Presentation</vt:lpstr>
      <vt:lpstr>PowerPoint Presentation</vt:lpstr>
      <vt:lpstr>PowerPoint Presentation</vt:lpstr>
      <vt:lpstr>Why a network?</vt:lpstr>
      <vt:lpstr>Similar Research</vt:lpstr>
      <vt:lpstr>Limitations</vt:lpstr>
      <vt:lpstr>Agency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Work</vt:lpstr>
      <vt:lpstr>PowerPoint Presentation</vt:lpstr>
      <vt:lpstr>Image References</vt:lpstr>
      <vt:lpstr>Image References</vt:lpstr>
      <vt:lpstr>Thank you</vt:lpstr>
      <vt:lpstr>PowerPoint Presentation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Summarization of Stories</dc:title>
  <cp:lastModifiedBy>jzheng</cp:lastModifiedBy>
  <cp:revision>3</cp:revision>
  <dcterms:modified xsi:type="dcterms:W3CDTF">2019-03-06T01:19:16Z</dcterms:modified>
</cp:coreProperties>
</file>